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86" r:id="rId2"/>
    <p:sldId id="263" r:id="rId3"/>
    <p:sldId id="264" r:id="rId4"/>
    <p:sldId id="285" r:id="rId5"/>
    <p:sldId id="267" r:id="rId6"/>
    <p:sldId id="268" r:id="rId7"/>
    <p:sldId id="269" r:id="rId8"/>
    <p:sldId id="270" r:id="rId9"/>
    <p:sldId id="272" r:id="rId10"/>
    <p:sldId id="273" r:id="rId11"/>
    <p:sldId id="275" r:id="rId12"/>
    <p:sldId id="287" r:id="rId13"/>
    <p:sldId id="278" r:id="rId14"/>
    <p:sldId id="279" r:id="rId15"/>
    <p:sldId id="280" r:id="rId16"/>
    <p:sldId id="284" r:id="rId17"/>
    <p:sldId id="288" r:id="rId18"/>
    <p:sldId id="289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66FF"/>
    <a:srgbClr val="FFFFFF"/>
    <a:srgbClr val="FF33CC"/>
    <a:srgbClr val="00FF00"/>
    <a:srgbClr val="FF3300"/>
    <a:srgbClr val="FF0066"/>
    <a:srgbClr val="66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196" autoAdjust="0"/>
  </p:normalViewPr>
  <p:slideViewPr>
    <p:cSldViewPr>
      <p:cViewPr>
        <p:scale>
          <a:sx n="87" d="100"/>
          <a:sy n="87" d="100"/>
        </p:scale>
        <p:origin x="-624" y="-3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CFDC80-A81E-4ED9-B68D-639383FD62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F90CB-0544-4175-A64A-6A4C0C1FC8F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BA720A-42D9-4D4B-AE6B-86C304E377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BA1B95-EEE5-4BBD-9F4E-3FA3347628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2FA4CE-1ECA-448F-BBCD-E8B1CBB3A05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4183F9-8EE8-4353-A4C1-2BF391A1F9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A42005-B2AA-4469-92FB-0B5C99A0A0C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AAE0F7-2026-48D1-8E1D-7BA6C173C6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E66F5-A219-42A3-807B-8B62BAB16F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71FBF-1708-46C8-8827-0091EF8D53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CD4FEA71-1663-42B5-BEFB-8C7201132C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7F6DF7B-F22B-4628-89EC-0976D48B88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ТЫ  И  ПРОФЕССИЯ</a:t>
            </a:r>
            <a:endParaRPr lang="ru-RU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ЭЛЕКТВНЫЕ КУРСЫ</a:t>
            </a:r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85725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ОБРАБОТКА  РЕЗУЛЬТАТОВ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Autofit/>
          </a:bodyPr>
          <a:lstStyle/>
          <a:p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 предпочтении исполнительского труда свидетельствуют выборы варианта «А» в парах с нечетными номерами и варианта «Б» - с четными.</a:t>
            </a:r>
          </a:p>
          <a:p>
            <a:r>
              <a:rPr lang="ru-RU" sz="3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Творческого - наоборот («Б» в парах с нечетными номерами и «А» с четными). Каждый ваш выбор оценивается в один балл. Проведите сортировку данных по образцу ключа.</a:t>
            </a:r>
            <a:endParaRPr lang="ru-RU" sz="3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Рисунок 112"/>
          <p:cNvPicPr>
            <a:picLocks noChangeAspect="1" noChangeArrowheads="1"/>
          </p:cNvPicPr>
          <p:nvPr/>
        </p:nvPicPr>
        <p:blipFill>
          <a:blip r:embed="rId2"/>
          <a:srcRect l="17830" t="2661" r="5426" b="4036"/>
          <a:stretch>
            <a:fillRect/>
          </a:stretch>
        </p:blipFill>
        <p:spPr bwMode="auto">
          <a:xfrm>
            <a:off x="3500430" y="1500174"/>
            <a:ext cx="2286016" cy="480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25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xit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8" presetClass="exit" presetSubtype="1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64294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8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КЛЮЧ</a:t>
            </a:r>
            <a:endParaRPr lang="ru-RU" sz="4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214291"/>
          <a:ext cx="8643998" cy="63685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08524"/>
                <a:gridCol w="1842163"/>
                <a:gridCol w="1771312"/>
                <a:gridCol w="708523"/>
                <a:gridCol w="1842163"/>
                <a:gridCol w="1771313"/>
              </a:tblGrid>
              <a:tr h="1037854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ИСПОЛНИТЕЛЬСКИЙ ТРУД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ТВОРЧЕСКИЙ ТРУД</a:t>
                      </a:r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5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72336"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22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453892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</a:t>
                      </a:r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АНАЛИЗ РЕЗУЛЬТАТОВ</a:t>
            </a:r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92500" lnSpcReduction="20000"/>
          </a:bodyPr>
          <a:lstStyle/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Подсчитайте набранные суммы отдельно для исполнительского и творческого труда и оцените свой выбор:</a:t>
            </a:r>
          </a:p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0-1: такая работа активно отвергается</a:t>
            </a:r>
          </a:p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2-3: склонность не выражена</a:t>
            </a:r>
          </a:p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4-6: склонность на среднем уровне</a:t>
            </a:r>
          </a:p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7-8: выраженная склонность</a:t>
            </a:r>
          </a:p>
          <a:p>
            <a:r>
              <a:rPr lang="ru-RU" sz="37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9-10: ярко выраженная склонность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500"/>
                            </p:stCondLst>
                            <p:childTnLst>
                              <p:par>
                                <p:cTn id="1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8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2400"/>
                            </p:stCondLst>
                            <p:childTnLst>
                              <p:par>
                                <p:cTn id="2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550"/>
                            </p:stCondLst>
                            <p:childTnLst>
                              <p:par>
                                <p:cTn id="3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950"/>
                            </p:stCondLst>
                            <p:childTnLst>
                              <p:par>
                                <p:cTn id="4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9100"/>
                            </p:stCondLst>
                            <p:childTnLst>
                              <p:par>
                                <p:cTn id="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000"/>
                            </p:stCondLst>
                            <p:childTnLst>
                              <p:par>
                                <p:cTn id="77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0"/>
                            </p:stCondLst>
                            <p:childTnLst>
                              <p:par>
                                <p:cTn id="91" presetID="3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71451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ИНТЕРПРИТАЦИЯ РЕЗУЛЬТАТОВ: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8802"/>
            <a:ext cx="2043098" cy="442612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0298" y="2071678"/>
            <a:ext cx="6357982" cy="428324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ИСПОЛНИТЕЛЬСКИЙ ТРУД</a:t>
            </a:r>
          </a:p>
          <a:p>
            <a:r>
              <a:rPr lang="ru-RU" sz="2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Исполнительский труд подразумевает, что работник будет действовать в более или менее предсказуемых ситуациях, по четко заданным правилам, инструкциям. Типичные примеры таких профессий: кассир, бухгалтер, работник справочной службы. Когда человек занимается подобной работой, проявления творчества с его стороны оказываются нежелательны, а иногда даже опасны. Представь себе, к чему может привести ситуация, когда медсестра, вместо того чтобы четко выполнять назначения врача и строго придерживаться инструкций по приготовлению препаратов для внутривенных инъекций, погрузится в творческий поиск и начнет испытывать на больном новые способы приготовления лекарств.</a:t>
            </a:r>
          </a:p>
          <a:p>
            <a:endParaRPr lang="ru-RU" sz="29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3" name="Рисунок 117"/>
          <p:cNvPicPr>
            <a:picLocks noChangeAspect="1" noChangeArrowheads="1"/>
          </p:cNvPicPr>
          <p:nvPr/>
        </p:nvPicPr>
        <p:blipFill>
          <a:blip r:embed="rId2"/>
          <a:srcRect l="15385" t="2382" r="27472" b="22798"/>
          <a:stretch>
            <a:fillRect/>
          </a:stretch>
        </p:blipFill>
        <p:spPr bwMode="auto">
          <a:xfrm>
            <a:off x="500034" y="1928802"/>
            <a:ext cx="178595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50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500"/>
                            </p:stCondLst>
                            <p:childTnLst>
                              <p:par>
                                <p:cTn id="26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1000"/>
                                        <p:tgtEl>
                                          <p:spTgt spid="8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40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357166"/>
            <a:ext cx="7715304" cy="164307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ИНТЕРПРИТАЦИЯ РЕЗУЛЬТАТОВ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1971660" cy="443484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214546" y="2143116"/>
            <a:ext cx="6786610" cy="4211809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ТВОРЧЕСКИЙ ТРУД</a:t>
            </a:r>
          </a:p>
          <a:p>
            <a:pPr algn="just"/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Творческие же профессии подразумевают значительную свободу действий, работать приходится в ситуациях неопределенности. В них нет, да и не может быть четких инструкций, которые бы однозначно предопределяли способы выполнения работы. Например, когда режиссер работает над очередным фильмом, никто не даст ему точных «рецептов» для подбора актеров и не предоставит готовых ответов на все те бесчисленные вопросы, которые возникнут в ходе съемок. Каждый талантливый фильм в своем роде уникален, поэтому и встающие перед режиссером и съемочной группой проблемы требуют поиска оригинальных, нешаблонных решений.</a:t>
            </a:r>
          </a:p>
          <a:p>
            <a:pPr algn="just"/>
            <a:endParaRPr lang="ru-RU" sz="1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69" name="Рисунок 123"/>
          <p:cNvPicPr>
            <a:picLocks noChangeAspect="1" noChangeArrowheads="1"/>
          </p:cNvPicPr>
          <p:nvPr/>
        </p:nvPicPr>
        <p:blipFill>
          <a:blip r:embed="rId2"/>
          <a:srcRect l="10666" r="17334" b="3520"/>
          <a:stretch>
            <a:fillRect/>
          </a:stretch>
        </p:blipFill>
        <p:spPr bwMode="auto">
          <a:xfrm>
            <a:off x="285720" y="1142984"/>
            <a:ext cx="1857388" cy="5221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1000"/>
                                        <p:tgtEl>
                                          <p:spTgt spid="7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2" presetClass="exit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Left)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8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ПРИМЕЧАНИЕ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85720" y="1357298"/>
            <a:ext cx="8643998" cy="4997627"/>
          </a:xfrm>
        </p:spPr>
        <p:txBody>
          <a:bodyPr>
            <a:normAutofit fontScale="77500" lnSpcReduction="20000"/>
          </a:bodyPr>
          <a:lstStyle/>
          <a:p>
            <a:r>
              <a:rPr lang="ru-RU" sz="33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Хотелось бы пояснить: большинство видов работ, в которых нуждается общество, не творческие, а исполнительские. По признаку востребованности именно они находятся на первом месте. Так что если хочешь, чтобы именно тебе досталась творческая работа, - нужно уметь делать ее очень хорошо. И проявлять активность в ее поиске. Посмотри объявления в газетах или в Интернете о приеме на работу. Кого ищут работодатели? В основном, исполнителей. И почти не встречаются объявления о поиске на работу актеров, живописцев или писателей. Исполнительские работы более востребованы. Зато творческие обычно интереснее, и поэтому больше желающих ими заниматься. Хочешь себе творческую работу - значит, готовься к серьезной конкуренции!</a:t>
            </a:r>
          </a:p>
          <a:p>
            <a:endParaRPr lang="ru-RU" b="1" dirty="0"/>
          </a:p>
        </p:txBody>
      </p:sp>
      <p:pic>
        <p:nvPicPr>
          <p:cNvPr id="1026" name="Рисунок 122"/>
          <p:cNvPicPr>
            <a:picLocks noChangeAspect="1" noChangeArrowheads="1"/>
          </p:cNvPicPr>
          <p:nvPr/>
        </p:nvPicPr>
        <p:blipFill>
          <a:blip r:embed="rId2"/>
          <a:srcRect l="17949" r="25000" b="6570"/>
          <a:stretch>
            <a:fillRect/>
          </a:stretch>
        </p:blipFill>
        <p:spPr bwMode="auto">
          <a:xfrm>
            <a:off x="3428992" y="1357298"/>
            <a:ext cx="2286016" cy="5203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Впечатления и знания, необходимые для творчества, накапливаются постоянно, в каждодневном жизненном опыте. И над встающими в работе проблемами такие люди тоже размышляют практически постоянно.</a:t>
            </a:r>
          </a:p>
          <a:p>
            <a:r>
              <a:rPr lang="ru-RU" sz="21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Следует помнить о том, что творческие профессии и творческие люди - это не одно и то же. В принципе, творчество в том или ином виде возможно в любых профессиях. Если медсестра (представитель исполнительской профессии) будет творить не в исполнении указаний врача, а в организации порядка на своем рабочем месте -это хорошо. В то же время даже в самой творческой профессии всегда присутствуют элементы исполнительского труда. Много такого труда и в любом обучении, тренировке. Поэтому обычно более результативными работниками оказываются не «чистые» творцы или исполнители, а те, у кого склонности к этим видам труда гармонично сочетаются.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3" grpId="1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071570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643998" cy="5429288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Творческие люди стремятся к поиску неизбитых способов разрешения проблем, склонны быть оригинальными, осваивать новое, легко выходят за рамки общепринятых представлений. Часто их отличает неуемное стремление к совершенству, и, как следствие, они редко бывают удовлетворены результатом какой-либо своей или чужой работы, испытывают желание усовершенствовать ее. Если творческий человек работает на такой должности, которая требует от него чисто стереотипных, шаблонных действий (например, кассир в магазине), это может превратиться для него в настоящую пытку. Впрочем, если человек, по натуре исполнитель, оказывается на творческой работе, для него обстоятельства будут ненамного лучше. Необходимость действовать в ситуациях неопределенности, без четких инструкций, превращается для такого человека в постоянный источник стресса.</a:t>
            </a:r>
          </a:p>
          <a:p>
            <a:endParaRPr lang="ru-RU" sz="22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ВЫВОДЫ</a:t>
            </a:r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  <a:endParaRPr lang="ru-RU" sz="6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то же время, творчество, ставшее основным делом жизни, -это принципиально такая же работа, как и любая другая, в ней тоже довольно много рутины и не всегда она осуществляется с вдохновением. Результат творчества выступает как товар. Поэтому творческий труд требует особой самоорганизации - независимо от того, есть вдохновение или нет; каждый очередной заказ нужно выполнить точно в срок, и не абы как, а предельно добросовестно. Выбирая творческую профессию, надо быть готовым и к тому, что в ней время не делится на праздники и будни.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4252914" cy="571504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ru-RU" sz="600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72066" y="2000240"/>
            <a:ext cx="3500462" cy="4286280"/>
          </a:xfrm>
        </p:spPr>
        <p:txBody>
          <a:bodyPr>
            <a:normAutofit/>
          </a:bodyPr>
          <a:lstStyle/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Подготовила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Швецова Е.В.,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«Технологии» </a:t>
            </a:r>
          </a:p>
          <a:p>
            <a:pPr marR="0" algn="l"/>
            <a:r>
              <a:rPr lang="ru-RU" sz="2800" b="1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школа № 1</a:t>
            </a:r>
          </a:p>
          <a:p>
            <a:endParaRPr lang="ru-RU" sz="40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/>
          <a:srcRect t="15811" b="1547"/>
          <a:stretch>
            <a:fillRect/>
          </a:stretch>
        </p:blipFill>
        <p:spPr bwMode="auto">
          <a:xfrm>
            <a:off x="714348" y="1428736"/>
            <a:ext cx="4034913" cy="4000528"/>
          </a:xfrm>
          <a:prstGeom prst="rect">
            <a:avLst/>
          </a:prstGeom>
          <a:noFill/>
          <a:ln w="57150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250"/>
                            </p:stCondLst>
                            <p:childTnLst>
                              <p:par>
                                <p:cTn id="28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3250"/>
                            </p:stCondLst>
                            <p:childTnLst>
                              <p:par>
                                <p:cTn id="36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8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214314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Диагностика склонности к исполнительскому или творческому  труду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428868"/>
            <a:ext cx="8715436" cy="4214842"/>
          </a:xfrm>
        </p:spPr>
        <p:txBody>
          <a:bodyPr>
            <a:noAutofit/>
          </a:bodyPr>
          <a:lstStyle/>
          <a:p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Заинтересованность и увлеченность очень помогают в любой работе. Но если исполнительской работой иногда, под влиянием жизненных обстоятельств, удается более или менее продуктивно заниматься и без них («Тружусь, только чтобы себя обеспечить; сама по себе работа мне неинтересна»), то в творческой работе без глубокой и искренней увлеченности не добьешься вообще ничего. Невозможно продуктивно творить «из-под палки» или руководствуясь исключительно желанием заработать побольше денег.</a:t>
            </a:r>
          </a:p>
          <a:p>
            <a:pPr>
              <a:buNone/>
            </a:pPr>
            <a:endParaRPr lang="ru-RU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00013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ИНСТРУКЦИЯ:</a:t>
            </a:r>
            <a:endParaRPr lang="ru-RU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/>
          </a:bodyPr>
          <a:lstStyle/>
          <a:p>
            <a:pPr algn="ctr"/>
            <a:r>
              <a:rPr lang="ru-RU" sz="19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МЕТОДИКА А.Г. ГРЕЦОВА.</a:t>
            </a:r>
          </a:p>
          <a:p>
            <a:pPr>
              <a:buNone/>
            </a:pPr>
            <a:endParaRPr lang="ru-RU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4000" b="1" dirty="0" smtClean="0"/>
              <a:t> </a:t>
            </a:r>
            <a:r>
              <a:rPr lang="ru-RU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каждой пары суждений о предполагаемом труде нужно выбрать (А или Б) одно - то, которое более применимо к тебе.</a:t>
            </a:r>
          </a:p>
          <a:p>
            <a:endParaRPr lang="ru-RU" sz="4000" dirty="0"/>
          </a:p>
        </p:txBody>
      </p:sp>
      <p:pic>
        <p:nvPicPr>
          <p:cNvPr id="1026" name="Рисунок 110"/>
          <p:cNvPicPr>
            <a:picLocks noChangeAspect="1" noChangeArrowheads="1"/>
          </p:cNvPicPr>
          <p:nvPr/>
        </p:nvPicPr>
        <p:blipFill>
          <a:blip r:embed="rId2"/>
          <a:srcRect l="3378" t="5125" r="29730" b="9247"/>
          <a:stretch>
            <a:fillRect/>
          </a:stretch>
        </p:blipFill>
        <p:spPr bwMode="auto">
          <a:xfrm rot="-5400000">
            <a:off x="3434767" y="-362990"/>
            <a:ext cx="2143140" cy="8298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0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xit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85725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ОПРОСНИК </a:t>
            </a:r>
            <a:endParaRPr lang="ru-RU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643998" cy="50006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1999"/>
                <a:gridCol w="4321999"/>
              </a:tblGrid>
              <a:tr h="160725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 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Б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5973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Мне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даны четкие и понятные инструкции, что и как нужно делать.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Четких инструкций о моих действиях нет, часто приходится самому додумываться, что и как делать.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7960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Я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часто встречаюсь на работе с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неожиданными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труднопредсказуемыми ситуациями.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Ситуации, с которыми я сталкиваюсь на работе, более или менее предсказуемы.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25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142984"/>
          <a:ext cx="8643998" cy="55702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1999"/>
                <a:gridCol w="4321999"/>
              </a:tblGrid>
              <a:tr h="17145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 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Б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Моя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такова, что умение хорошо выполнять ее и четкое соблюдение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правил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гарантированно приводит к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положительным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результатам.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Даже хорошо умея выполнять мою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работу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нельзя быть уверенным, удастся ли достигнуть в ней положительных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результатов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Я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готов заниматься такой работой,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которая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требует постоянных затрат времени и сил на дальнейшее обучение,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профессиональное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самосовершенствование.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бы хотел выучиться какой-либо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профессии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а потом спокойно зарабатывать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деньги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больше не тратя время и силы на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дальнейшее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обучение.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285860"/>
          <a:ext cx="8715436" cy="50006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57718"/>
                <a:gridCol w="4357718"/>
              </a:tblGrid>
              <a:tr h="16430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 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Б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64307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 Я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 предпочел иметь нормированный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рабочий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день (сколько-то часов в день я работаю, потом иду отдыхать).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Меня бы вполне устроила работа и в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условиях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ненормированного рабочего дня (требуется достигнуть результата,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сколько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 времени на это ни потребовалось).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71451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6. График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моей работы подчинен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расписанию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только частично; в значительной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степени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 сам определяю, где и когда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выполнять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свой труд.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График моей работы подчинен четкому расписанию: я всегда знаю, когда, где я должен находиться и что именно делать.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572560" cy="500066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286280"/>
                <a:gridCol w="4286280"/>
              </a:tblGrid>
              <a:tr h="166688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 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Б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666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7. Работа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 досуг для меня четко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разделены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я либо тружусь, либо отдыхаю.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 меня нет четкого разделения труда и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досуга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: даже отдыхая, я часто думаю о работе.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666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8. Даже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когда рабочий день закончен, мне бы не хотелось прекращать думать о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своем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труде.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Моя работа завершается в момент </a:t>
                      </a:r>
                      <a:r>
                        <a:rPr lang="ru-RU" sz="20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окончания </a:t>
                      </a:r>
                      <a:r>
                        <a:rPr lang="ru-RU" sz="20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рабочего дня, я больше не вспоминаю о ней, пока не настанет следующий день.</a:t>
                      </a:r>
                      <a:endParaRPr lang="ru-RU" sz="16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142984"/>
          <a:ext cx="8643998" cy="53218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21999"/>
                <a:gridCol w="4321999"/>
              </a:tblGrid>
              <a:tr h="17145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 А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ВАРИАНТ  Б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7145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9. Работа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для меня - это не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цель, а средство достижения других жизненных целей (заработать на что-то, повысить свой статус в глазах других людей и т. п.).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Работа ценна для меня сама по себе, вне связи с теми возможностями, которые она дает (например, с заработками).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  <a:tr h="171450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 Я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бы все равно продолжил трудиться, даже если бы в моем распоряжении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оказалась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крупная сумма денег,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позволяющая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обеспеченно жить, не работая.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Окажись в моем распоряжении </a:t>
                      </a:r>
                      <a:r>
                        <a:rPr lang="ru-RU" sz="18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достаточно </a:t>
                      </a:r>
                      <a:r>
                        <a:rPr lang="ru-RU" sz="1800" b="1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денег (например, благодаря наследству или крупному выигрышу в лотерею), я бы прекратил работать, а занялся другими, более интересными делами.</a:t>
                      </a:r>
                      <a:endParaRPr lang="ru-RU" sz="1400" b="1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955</TotalTime>
  <Words>1349</Words>
  <Application>Microsoft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ТЫ  И  ПРОФЕССИЯ</vt:lpstr>
      <vt:lpstr>Слайд 2</vt:lpstr>
      <vt:lpstr>Диагностика склонности к исполнительскому или творческому  труду</vt:lpstr>
      <vt:lpstr>ИНСТРУКЦИЯ:</vt:lpstr>
      <vt:lpstr>ОПРОСНИК </vt:lpstr>
      <vt:lpstr>Слайд 6</vt:lpstr>
      <vt:lpstr>Слайд 7</vt:lpstr>
      <vt:lpstr>Слайд 8</vt:lpstr>
      <vt:lpstr>Слайд 9</vt:lpstr>
      <vt:lpstr>ОБРАБОТКА  РЕЗУЛЬТАТОВ</vt:lpstr>
      <vt:lpstr>           КЛЮЧ</vt:lpstr>
      <vt:lpstr>АНАЛИЗ РЕЗУЛЬТАТОВ</vt:lpstr>
      <vt:lpstr>ИНТЕРПРИТАЦИЯ РЕЗУЛЬТАТОВ:</vt:lpstr>
      <vt:lpstr>ИНТЕРПРИТАЦИЯ РЕЗУЛЬТАТОВ</vt:lpstr>
      <vt:lpstr>ПРИМЕЧАНИЕ</vt:lpstr>
      <vt:lpstr>ВЫВОДЫ:</vt:lpstr>
      <vt:lpstr>ВЫВОДЫ:</vt:lpstr>
      <vt:lpstr>ВЫВОДЫ: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«Изучение высших водных растений, занесённых в Красную книгу РФ, на территории озёр Фрязинская старица, Дубняцкое, Подраменское, Рогановская заводь.»</dc:title>
  <dc:creator>User</dc:creator>
  <cp:lastModifiedBy>Lanser Client</cp:lastModifiedBy>
  <cp:revision>91</cp:revision>
  <dcterms:created xsi:type="dcterms:W3CDTF">2007-10-17T16:09:35Z</dcterms:created>
  <dcterms:modified xsi:type="dcterms:W3CDTF">2008-02-04T06:19:02Z</dcterms:modified>
</cp:coreProperties>
</file>