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86" r:id="rId2"/>
    <p:sldId id="263" r:id="rId3"/>
    <p:sldId id="264" r:id="rId4"/>
    <p:sldId id="285" r:id="rId5"/>
    <p:sldId id="267" r:id="rId6"/>
    <p:sldId id="268" r:id="rId7"/>
    <p:sldId id="269" r:id="rId8"/>
    <p:sldId id="270" r:id="rId9"/>
    <p:sldId id="272" r:id="rId10"/>
    <p:sldId id="271" r:id="rId11"/>
    <p:sldId id="273" r:id="rId12"/>
    <p:sldId id="275" r:id="rId13"/>
    <p:sldId id="278" r:id="rId14"/>
    <p:sldId id="279" r:id="rId15"/>
    <p:sldId id="280" r:id="rId16"/>
    <p:sldId id="281" r:id="rId17"/>
    <p:sldId id="282" r:id="rId18"/>
    <p:sldId id="283" r:id="rId19"/>
    <p:sldId id="284"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66FF"/>
    <a:srgbClr val="FFFFFF"/>
    <a:srgbClr val="FF33CC"/>
    <a:srgbClr val="00FF00"/>
    <a:srgbClr val="FF3300"/>
    <a:srgbClr val="FF0066"/>
    <a:srgbClr val="660066"/>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3196" autoAdjust="0"/>
  </p:normalViewPr>
  <p:slideViewPr>
    <p:cSldViewPr>
      <p:cViewPr>
        <p:scale>
          <a:sx n="87" d="100"/>
          <a:sy n="87" d="100"/>
        </p:scale>
        <p:origin x="-624" y="-3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pPr>
              <a:defRPr/>
            </a:pPr>
            <a:endParaRPr lang="ru-RU"/>
          </a:p>
        </p:txBody>
      </p:sp>
      <p:sp>
        <p:nvSpPr>
          <p:cNvPr id="19" name="Нижний колонтитул 18"/>
          <p:cNvSpPr>
            <a:spLocks noGrp="1"/>
          </p:cNvSpPr>
          <p:nvPr>
            <p:ph type="ftr" sz="quarter" idx="11"/>
          </p:nvPr>
        </p:nvSpPr>
        <p:spPr/>
        <p:txBody>
          <a:bodyPr/>
          <a:lstStyle/>
          <a:p>
            <a:pPr>
              <a:defRPr/>
            </a:pPr>
            <a:endParaRPr lang="ru-RU"/>
          </a:p>
        </p:txBody>
      </p:sp>
      <p:sp>
        <p:nvSpPr>
          <p:cNvPr id="27" name="Номер слайда 26"/>
          <p:cNvSpPr>
            <a:spLocks noGrp="1"/>
          </p:cNvSpPr>
          <p:nvPr>
            <p:ph type="sldNum" sz="quarter" idx="12"/>
          </p:nvPr>
        </p:nvSpPr>
        <p:spPr/>
        <p:txBody>
          <a:bodyPr/>
          <a:lstStyle/>
          <a:p>
            <a:pPr>
              <a:defRPr/>
            </a:pPr>
            <a:fld id="{AACFDC80-A81E-4ED9-B68D-639383FD62DE}" type="slidenum">
              <a:rPr lang="ru-RU" smtClean="0"/>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23F90CB-0544-4175-A64A-6A4C0C1FC8F3}"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CBA720A-42D9-4D4B-AE6B-86C304E37759}"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ACBA1B95-EEE5-4BBD-9F4E-3FA334762800}" type="slidenum">
              <a:rPr lang="ru-RU" smtClean="0"/>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22FA4CE-1ECA-448F-BBCD-E8B1CBB3A054}" type="slidenum">
              <a:rPr lang="ru-RU" smtClean="0"/>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2A4183F9-8EE8-4353-A4C1-2BF391A1F935}"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E4A42005-B2AA-4469-92FB-0B5C99A0A0C8}"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88AAE0F7-2026-48D1-8E1D-7BA6C173C6BA}"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8D6E66F5-A219-42A3-807B-8B62BAB16FF1}"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9B671FBF-1708-46C8-8827-0091EF8D5385}"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a:xfrm>
            <a:off x="8077200" y="6356350"/>
            <a:ext cx="609600" cy="365125"/>
          </a:xfrm>
        </p:spPr>
        <p:txBody>
          <a:bodyPr/>
          <a:lstStyle/>
          <a:p>
            <a:pPr>
              <a:defRPr/>
            </a:pPr>
            <a:fld id="{CD4FEA71-1663-42B5-BEFB-8C7201132C0B}" type="slidenum">
              <a:rPr lang="ru-RU" smtClean="0"/>
              <a:pPr>
                <a:defRPr/>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7F6DF7B-F22B-4628-89EC-0976D48B88D0}" type="slidenum">
              <a:rPr lang="ru-RU" smtClean="0"/>
              <a:pPr>
                <a:defRPr/>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ТЫ  И  ПРОФЕССИЯ</a:t>
            </a:r>
            <a:endParaRPr lang="ru-RU"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a:bodyPr>
          <a:lstStyle/>
          <a:p>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ЭЛЕКТВНЫЕ КУРСЫ</a:t>
            </a:r>
            <a:endParaRPr lang="ru-RU" sz="4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38" presetClass="entr" presetSubtype="0" accel="50000" fill="hold" grpId="0" nodeType="afterEffect">
                                  <p:stCondLst>
                                    <p:cond delay="0"/>
                                  </p:stCondLst>
                                  <p:iterate type="lt">
                                    <p:tmPct val="50000"/>
                                  </p:iterate>
                                  <p:childTnLst>
                                    <p:set>
                                      <p:cBhvr>
                                        <p:cTn id="23" dur="1" fill="hold">
                                          <p:stCondLst>
                                            <p:cond delay="0"/>
                                          </p:stCondLst>
                                        </p:cTn>
                                        <p:tgtEl>
                                          <p:spTgt spid="2"/>
                                        </p:tgtEl>
                                        <p:attrNameLst>
                                          <p:attrName>style.visibility</p:attrName>
                                        </p:attrNameLst>
                                      </p:cBhvr>
                                      <p:to>
                                        <p:strVal val="visible"/>
                                      </p:to>
                                    </p:set>
                                    <p:set>
                                      <p:cBhvr>
                                        <p:cTn id="24" dur="228" fill="hold">
                                          <p:stCondLst>
                                            <p:cond delay="0"/>
                                          </p:stCondLst>
                                        </p:cTn>
                                        <p:tgtEl>
                                          <p:spTgt spid="2"/>
                                        </p:tgtEl>
                                        <p:attrNameLst>
                                          <p:attrName>style.rotation</p:attrName>
                                        </p:attrNameLst>
                                      </p:cBhvr>
                                      <p:to>
                                        <p:strVal val="-45.0"/>
                                      </p:to>
                                    </p:set>
                                    <p:anim calcmode="lin" valueType="num">
                                      <p:cBhvr>
                                        <p:cTn id="25"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26"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27"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28"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357189"/>
          <a:ext cx="8643998" cy="5844483"/>
        </p:xfrm>
        <a:graphic>
          <a:graphicData uri="http://schemas.openxmlformats.org/drawingml/2006/table">
            <a:tbl>
              <a:tblPr firstRow="1" bandRow="1">
                <a:tableStyleId>{21E4AEA4-8DFA-4A89-87EB-49C32662AFE0}</a:tableStyleId>
              </a:tblPr>
              <a:tblGrid>
                <a:gridCol w="720333"/>
                <a:gridCol w="3601666"/>
                <a:gridCol w="720333"/>
                <a:gridCol w="3601666"/>
              </a:tblGrid>
              <a:tr h="691600">
                <a:tc>
                  <a:txBody>
                    <a:bodyPr/>
                    <a:lstStyle/>
                    <a:p>
                      <a:pPr algn="ctr">
                        <a:lnSpc>
                          <a:spcPct val="115000"/>
                        </a:lnSpc>
                        <a:spcAft>
                          <a:spcPts val="0"/>
                        </a:spcAft>
                      </a:pPr>
                      <a:r>
                        <a:rPr lang="ru-RU" sz="3200" b="1" dirty="0">
                          <a:latin typeface="Times New Roman"/>
                          <a:ea typeface="Calibri"/>
                          <a:cs typeface="Times New Roman"/>
                        </a:rPr>
                        <a:t>4</a:t>
                      </a:r>
                      <a:endParaRPr lang="ru-RU" sz="2400" b="1" dirty="0">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a:latin typeface="Times New Roman"/>
                          <a:ea typeface="Times New Roman"/>
                          <a:cs typeface="Times New Roman"/>
                        </a:rPr>
                        <a:t>главный бухгалтер</a:t>
                      </a:r>
                      <a:endParaRPr lang="ru-RU" sz="1800" b="1">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latin typeface="Times New Roman"/>
                          <a:ea typeface="Calibri"/>
                          <a:cs typeface="Times New Roman"/>
                        </a:rPr>
                        <a:t>5</a:t>
                      </a:r>
                      <a:endParaRPr lang="ru-RU" sz="2400" b="1" dirty="0">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a:latin typeface="Times New Roman"/>
                          <a:ea typeface="Times New Roman"/>
                          <a:cs typeface="Times New Roman"/>
                        </a:rPr>
                        <a:t>капитан корабля</a:t>
                      </a:r>
                      <a:endParaRPr lang="ru-RU" sz="1800" b="1">
                        <a:latin typeface="Calibri"/>
                        <a:ea typeface="Calibri"/>
                        <a:cs typeface="Times New Roman"/>
                      </a:endParaRPr>
                    </a:p>
                  </a:txBody>
                  <a:tcPr marL="25400" marR="25400" marT="0" marB="0"/>
                </a:tc>
              </a:tr>
              <a:tr h="666071">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ди-джей</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программист</a:t>
                      </a:r>
                      <a:endParaRPr lang="ru-RU" sz="1800" b="1" dirty="0">
                        <a:solidFill>
                          <a:schemeClr val="accent1">
                            <a:lumMod val="75000"/>
                          </a:schemeClr>
                        </a:solidFill>
                        <a:latin typeface="Calibri"/>
                        <a:ea typeface="Calibri"/>
                        <a:cs typeface="Times New Roman"/>
                      </a:endParaRPr>
                    </a:p>
                  </a:txBody>
                  <a:tcPr marL="25400" marR="25400" marT="0" marB="0"/>
                </a:tc>
              </a:tr>
              <a:tr h="517113">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хранитель музейных </a:t>
                      </a:r>
                      <a:r>
                        <a:rPr lang="ru-RU" sz="2400" b="1" dirty="0" smtClean="0">
                          <a:solidFill>
                            <a:schemeClr val="accent1">
                              <a:lumMod val="75000"/>
                            </a:schemeClr>
                          </a:solidFill>
                          <a:latin typeface="Times New Roman"/>
                          <a:ea typeface="Times New Roman"/>
                          <a:cs typeface="Times New Roman"/>
                        </a:rPr>
                        <a:t>фондов</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декан факультета</a:t>
                      </a:r>
                      <a:endParaRPr lang="ru-RU" sz="1800" b="1" dirty="0">
                        <a:solidFill>
                          <a:schemeClr val="accent1">
                            <a:lumMod val="75000"/>
                          </a:schemeClr>
                        </a:solidFill>
                        <a:latin typeface="Calibri"/>
                        <a:ea typeface="Calibri"/>
                        <a:cs typeface="Times New Roman"/>
                      </a:endParaRPr>
                    </a:p>
                  </a:txBody>
                  <a:tcPr marL="25400" marR="25400" marT="0" marB="0"/>
                </a:tc>
              </a:tr>
              <a:tr h="757594">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a:solidFill>
                            <a:schemeClr val="accent1">
                              <a:lumMod val="75000"/>
                            </a:schemeClr>
                          </a:solidFill>
                          <a:latin typeface="Times New Roman"/>
                          <a:ea typeface="Times New Roman"/>
                          <a:cs typeface="Times New Roman"/>
                        </a:rPr>
                        <a:t>корреспондент</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предприниматель</a:t>
                      </a:r>
                      <a:endParaRPr lang="ru-RU" sz="1800" b="1" dirty="0">
                        <a:solidFill>
                          <a:schemeClr val="accent1">
                            <a:lumMod val="75000"/>
                          </a:schemeClr>
                        </a:solidFill>
                        <a:latin typeface="Calibri"/>
                        <a:ea typeface="Calibri"/>
                        <a:cs typeface="Times New Roman"/>
                      </a:endParaRPr>
                    </a:p>
                  </a:txBody>
                  <a:tcPr marL="25400" marR="25400" marT="0" marB="0"/>
                </a:tc>
              </a:tr>
              <a:tr h="877817">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a:solidFill>
                            <a:schemeClr val="accent1">
                              <a:lumMod val="75000"/>
                            </a:schemeClr>
                          </a:solidFill>
                          <a:latin typeface="Times New Roman"/>
                          <a:ea typeface="Times New Roman"/>
                          <a:cs typeface="Times New Roman"/>
                        </a:rPr>
                        <a:t>взрывотехник</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каскадер</a:t>
                      </a:r>
                      <a:endParaRPr lang="ru-RU" sz="1800" b="1" dirty="0">
                        <a:solidFill>
                          <a:schemeClr val="accent1">
                            <a:lumMod val="75000"/>
                          </a:schemeClr>
                        </a:solidFill>
                        <a:latin typeface="Calibri"/>
                        <a:ea typeface="Calibri"/>
                        <a:cs typeface="Times New Roman"/>
                      </a:endParaRPr>
                    </a:p>
                  </a:txBody>
                  <a:tcPr marL="25400" marR="25400" marT="0" marB="0"/>
                </a:tc>
              </a:tr>
              <a:tr h="877817">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инженер садово-паркового хозяйства</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научный сотрудник в </a:t>
                      </a:r>
                      <a:r>
                        <a:rPr lang="ru-RU" sz="2400" b="1" dirty="0" smtClean="0">
                          <a:solidFill>
                            <a:schemeClr val="accent1">
                              <a:lumMod val="75000"/>
                            </a:schemeClr>
                          </a:solidFill>
                          <a:latin typeface="Times New Roman"/>
                          <a:ea typeface="Times New Roman"/>
                          <a:cs typeface="Times New Roman"/>
                        </a:rPr>
                        <a:t>области </a:t>
                      </a:r>
                      <a:r>
                        <a:rPr lang="ru-RU" sz="2400" b="1" dirty="0">
                          <a:solidFill>
                            <a:schemeClr val="accent1">
                              <a:lumMod val="75000"/>
                            </a:schemeClr>
                          </a:solidFill>
                          <a:latin typeface="Times New Roman"/>
                          <a:ea typeface="Times New Roman"/>
                          <a:cs typeface="Times New Roman"/>
                        </a:rPr>
                        <a:t>генетики</a:t>
                      </a:r>
                      <a:endParaRPr lang="ru-RU" sz="1800" b="1" dirty="0">
                        <a:solidFill>
                          <a:schemeClr val="accent1">
                            <a:lumMod val="75000"/>
                          </a:schemeClr>
                        </a:solidFill>
                        <a:latin typeface="Calibri"/>
                        <a:ea typeface="Calibri"/>
                        <a:cs typeface="Times New Roman"/>
                      </a:endParaRPr>
                    </a:p>
                  </a:txBody>
                  <a:tcPr marL="25400" marR="25400" marT="0" marB="0"/>
                </a:tc>
              </a:tr>
              <a:tr h="529410">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a:solidFill>
                            <a:schemeClr val="accent1">
                              <a:lumMod val="75000"/>
                            </a:schemeClr>
                          </a:solidFill>
                          <a:latin typeface="Times New Roman"/>
                          <a:ea typeface="Times New Roman"/>
                          <a:cs typeface="Times New Roman"/>
                        </a:rPr>
                        <a:t>океанолог</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врач-терапевт</a:t>
                      </a:r>
                      <a:endParaRPr lang="ru-RU" sz="1800" b="1" dirty="0">
                        <a:solidFill>
                          <a:schemeClr val="accent1">
                            <a:lumMod val="75000"/>
                          </a:schemeClr>
                        </a:solidFill>
                        <a:latin typeface="Calibri"/>
                        <a:ea typeface="Calibri"/>
                        <a:cs typeface="Times New Roman"/>
                      </a:endParaRPr>
                    </a:p>
                  </a:txBody>
                  <a:tcPr marL="25400" marR="25400" marT="0" marB="0"/>
                </a:tc>
              </a:tr>
              <a:tr h="571504">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a:solidFill>
                            <a:schemeClr val="accent1">
                              <a:lumMod val="75000"/>
                            </a:schemeClr>
                          </a:solidFill>
                          <a:latin typeface="Times New Roman"/>
                          <a:ea typeface="Times New Roman"/>
                          <a:cs typeface="Times New Roman"/>
                        </a:rPr>
                        <a:t>авиационный механик</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физик-ядерщик</a:t>
                      </a:r>
                      <a:endParaRPr lang="ru-RU" sz="1800" b="1" dirty="0">
                        <a:solidFill>
                          <a:schemeClr val="accent1">
                            <a:lumMod val="75000"/>
                          </a:schemeClr>
                        </a:solidFill>
                        <a:latin typeface="Calibri"/>
                        <a:ea typeface="Calibri"/>
                        <a:cs typeface="Times New Roman"/>
                      </a:endParaRPr>
                    </a:p>
                  </a:txBody>
                  <a:tcPr marL="25400" marR="2540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857256"/>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ОБРАБОТКА  РЕЗУЛЬТАТОВ</a:t>
            </a:r>
            <a:endParaRPr lang="ru-RU"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285860"/>
            <a:ext cx="8229600" cy="5038740"/>
          </a:xfrm>
        </p:spPr>
        <p:txBody>
          <a:bodyPr>
            <a:normAutofit lnSpcReduction="10000"/>
          </a:bodyPr>
          <a:lstStyle/>
          <a:p>
            <a:r>
              <a:rPr lang="ru-RU" sz="2800" b="1" dirty="0" smtClean="0">
                <a:solidFill>
                  <a:schemeClr val="accent1">
                    <a:lumMod val="75000"/>
                  </a:schemeClr>
                </a:solidFill>
                <a:latin typeface="Times New Roman" pitchFamily="18" charset="0"/>
                <a:cs typeface="Times New Roman" pitchFamily="18" charset="0"/>
              </a:rPr>
              <a:t>Чтобы определить свой тип профессиональной направленности, следует подсчитать количество (не сумму, а именно количество!) выборов каждого из кодов: сколько раз выбраны профессии с кодом «1», сколько раз с кодом «2» и так далее, по всем шести группам. Описания характеристик представителей различных типов профессиональной направленности приведены далее. Тебе лучше всего будет соответствовать та характеристика, по которой набрано наибольшее количество баллов.</a:t>
            </a:r>
          </a:p>
          <a:p>
            <a:endParaRPr lang="ru-RU" dirty="0"/>
          </a:p>
        </p:txBody>
      </p:sp>
      <p:pic>
        <p:nvPicPr>
          <p:cNvPr id="2050" name="Рисунок 112"/>
          <p:cNvPicPr>
            <a:picLocks noChangeAspect="1" noChangeArrowheads="1"/>
          </p:cNvPicPr>
          <p:nvPr/>
        </p:nvPicPr>
        <p:blipFill>
          <a:blip r:embed="rId2"/>
          <a:srcRect l="17830" t="2661" r="5426" b="4036"/>
          <a:stretch>
            <a:fillRect/>
          </a:stretch>
        </p:blipFill>
        <p:spPr bwMode="auto">
          <a:xfrm>
            <a:off x="3500430" y="1357298"/>
            <a:ext cx="2357454" cy="49530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5250"/>
                            </p:stCondLst>
                            <p:childTnLst>
                              <p:par>
                                <p:cTn id="13" presetID="34" presetClass="entr" presetSubtype="0" fill="hold" nodeType="afterEffect">
                                  <p:stCondLst>
                                    <p:cond delay="0"/>
                                  </p:stCondLst>
                                  <p:childTnLst>
                                    <p:set>
                                      <p:cBhvr>
                                        <p:cTn id="14" dur="1" fill="hold">
                                          <p:stCondLst>
                                            <p:cond delay="0"/>
                                          </p:stCondLst>
                                        </p:cTn>
                                        <p:tgtEl>
                                          <p:spTgt spid="2050"/>
                                        </p:tgtEl>
                                        <p:attrNameLst>
                                          <p:attrName>style.visibility</p:attrName>
                                        </p:attrNameLst>
                                      </p:cBhvr>
                                      <p:to>
                                        <p:strVal val="visible"/>
                                      </p:to>
                                    </p:set>
                                    <p:anim from="(-#ppt_w/2)" to="(#ppt_x)" calcmode="lin" valueType="num">
                                      <p:cBhvr>
                                        <p:cTn id="15" dur="600" fill="hold">
                                          <p:stCondLst>
                                            <p:cond delay="0"/>
                                          </p:stCondLst>
                                        </p:cTn>
                                        <p:tgtEl>
                                          <p:spTgt spid="2050"/>
                                        </p:tgtEl>
                                        <p:attrNameLst>
                                          <p:attrName>ppt_x</p:attrName>
                                        </p:attrNameLst>
                                      </p:cBhvr>
                                    </p:anim>
                                    <p:anim from="0" to="-1.0" calcmode="lin" valueType="num">
                                      <p:cBhvr>
                                        <p:cTn id="16" dur="200" decel="50000" autoRev="1" fill="hold">
                                          <p:stCondLst>
                                            <p:cond delay="600"/>
                                          </p:stCondLst>
                                        </p:cTn>
                                        <p:tgtEl>
                                          <p:spTgt spid="2050"/>
                                        </p:tgtEl>
                                        <p:attrNameLst>
                                          <p:attrName>xshear</p:attrName>
                                        </p:attrNameLst>
                                      </p:cBhvr>
                                    </p:anim>
                                    <p:animScale>
                                      <p:cBhvr>
                                        <p:cTn id="17" dur="200" decel="100000" autoRev="1" fill="hold">
                                          <p:stCondLst>
                                            <p:cond delay="600"/>
                                          </p:stCondLst>
                                        </p:cTn>
                                        <p:tgtEl>
                                          <p:spTgt spid="2050"/>
                                        </p:tgtEl>
                                      </p:cBhvr>
                                      <p:from x="100000" y="100000"/>
                                      <p:to x="80000" y="100000"/>
                                    </p:animScale>
                                    <p:anim by="(#ppt_h/3+#ppt_w*0.1)" calcmode="lin" valueType="num">
                                      <p:cBhvr additive="sum">
                                        <p:cTn id="18" dur="200" decel="100000" autoRev="1" fill="hold">
                                          <p:stCondLst>
                                            <p:cond delay="600"/>
                                          </p:stCondLst>
                                        </p:cTn>
                                        <p:tgtEl>
                                          <p:spTgt spid="2050"/>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9" presetClass="exit" presetSubtype="0" fill="hold" nodeType="clickEffect">
                                  <p:stCondLst>
                                    <p:cond delay="0"/>
                                  </p:stCondLst>
                                  <p:childTnLst>
                                    <p:animEffect transition="out" filter="dissolve">
                                      <p:cBhvr>
                                        <p:cTn id="22" dur="1000"/>
                                        <p:tgtEl>
                                          <p:spTgt spid="2050"/>
                                        </p:tgtEl>
                                      </p:cBhvr>
                                    </p:animEffect>
                                    <p:set>
                                      <p:cBhvr>
                                        <p:cTn id="23" dur="1" fill="hold">
                                          <p:stCondLst>
                                            <p:cond delay="999"/>
                                          </p:stCondLst>
                                        </p:cTn>
                                        <p:tgtEl>
                                          <p:spTgt spid="2050"/>
                                        </p:tgtEl>
                                        <p:attrNameLst>
                                          <p:attrName>style.visibility</p:attrName>
                                        </p:attrNameLst>
                                      </p:cBhvr>
                                      <p:to>
                                        <p:strVal val="hidden"/>
                                      </p:to>
                                    </p:set>
                                  </p:childTnLst>
                                </p:cTn>
                              </p:par>
                            </p:childTnLst>
                          </p:cTn>
                        </p:par>
                        <p:par>
                          <p:cTn id="24" fill="hold">
                            <p:stCondLst>
                              <p:cond delay="1000"/>
                            </p:stCondLst>
                            <p:childTnLst>
                              <p:par>
                                <p:cTn id="25" presetID="49" presetClass="entr" presetSubtype="0" decel="100000" fill="hold" grpId="0"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p:cTn id="2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9" dur="2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30" dur="2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xit" presetSubtype="12" fill="hold" grpId="1" nodeType="clickEffect">
                                  <p:stCondLst>
                                    <p:cond delay="0"/>
                                  </p:stCondLst>
                                  <p:childTnLst>
                                    <p:animEffect transition="out" filter="strips(downLeft)">
                                      <p:cBhvr>
                                        <p:cTn id="34" dur="2000"/>
                                        <p:tgtEl>
                                          <p:spTgt spid="3">
                                            <p:txEl>
                                              <p:pRg st="0" end="0"/>
                                            </p:txEl>
                                          </p:spTgt>
                                        </p:tgtEl>
                                      </p:cBhvr>
                                    </p:animEffect>
                                    <p:set>
                                      <p:cBhvr>
                                        <p:cTn id="35"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64294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8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ru-RU"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КЛЮЧ</a:t>
            </a:r>
            <a:endParaRPr lang="ru-RU"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357158" y="1428736"/>
          <a:ext cx="8358246" cy="4143405"/>
        </p:xfrm>
        <a:graphic>
          <a:graphicData uri="http://schemas.openxmlformats.org/drawingml/2006/table">
            <a:tbl>
              <a:tblPr firstRow="1" bandRow="1">
                <a:tableStyleId>{21E4AEA4-8DFA-4A89-87EB-49C32662AFE0}</a:tableStyleId>
              </a:tblPr>
              <a:tblGrid>
                <a:gridCol w="1393041"/>
                <a:gridCol w="1393041"/>
                <a:gridCol w="1393041"/>
                <a:gridCol w="1393041"/>
                <a:gridCol w="1393041"/>
                <a:gridCol w="1393041"/>
              </a:tblGrid>
              <a:tr h="1381135">
                <a:tc>
                  <a:txBody>
                    <a:bodyPr/>
                    <a:lstStyle/>
                    <a:p>
                      <a:pPr algn="ctr"/>
                      <a:r>
                        <a:rPr lang="ru-RU" sz="5400" b="1" dirty="0" smtClean="0">
                          <a:latin typeface="Times New Roman" pitchFamily="18" charset="0"/>
                          <a:cs typeface="Times New Roman" pitchFamily="18" charset="0"/>
                        </a:rPr>
                        <a:t>1</a:t>
                      </a:r>
                      <a:endParaRPr lang="ru-RU" sz="5400" b="1" dirty="0">
                        <a:latin typeface="Times New Roman" pitchFamily="18" charset="0"/>
                        <a:cs typeface="Times New Roman" pitchFamily="18" charset="0"/>
                      </a:endParaRPr>
                    </a:p>
                  </a:txBody>
                  <a:tcPr anchor="ctr"/>
                </a:tc>
                <a:tc>
                  <a:txBody>
                    <a:bodyPr/>
                    <a:lstStyle/>
                    <a:p>
                      <a:pPr algn="ctr"/>
                      <a:r>
                        <a:rPr lang="ru-RU" sz="5400" b="1" dirty="0" smtClean="0">
                          <a:latin typeface="Times New Roman" pitchFamily="18" charset="0"/>
                          <a:cs typeface="Times New Roman" pitchFamily="18" charset="0"/>
                        </a:rPr>
                        <a:t>2</a:t>
                      </a:r>
                      <a:endParaRPr lang="ru-RU" sz="5400" b="1" dirty="0">
                        <a:latin typeface="Times New Roman" pitchFamily="18" charset="0"/>
                        <a:cs typeface="Times New Roman" pitchFamily="18" charset="0"/>
                      </a:endParaRPr>
                    </a:p>
                  </a:txBody>
                  <a:tcPr anchor="ctr"/>
                </a:tc>
                <a:tc>
                  <a:txBody>
                    <a:bodyPr/>
                    <a:lstStyle/>
                    <a:p>
                      <a:pPr algn="ctr"/>
                      <a:r>
                        <a:rPr lang="ru-RU" sz="5400" b="1" dirty="0" smtClean="0">
                          <a:latin typeface="Times New Roman" pitchFamily="18" charset="0"/>
                          <a:cs typeface="Times New Roman" pitchFamily="18" charset="0"/>
                        </a:rPr>
                        <a:t>3</a:t>
                      </a:r>
                      <a:endParaRPr lang="ru-RU" sz="5400" b="1" dirty="0">
                        <a:latin typeface="Times New Roman" pitchFamily="18" charset="0"/>
                        <a:cs typeface="Times New Roman" pitchFamily="18" charset="0"/>
                      </a:endParaRPr>
                    </a:p>
                  </a:txBody>
                  <a:tcPr anchor="ctr"/>
                </a:tc>
                <a:tc>
                  <a:txBody>
                    <a:bodyPr/>
                    <a:lstStyle/>
                    <a:p>
                      <a:pPr algn="ctr"/>
                      <a:r>
                        <a:rPr lang="ru-RU" sz="5400" b="1" dirty="0" smtClean="0">
                          <a:latin typeface="Times New Roman" pitchFamily="18" charset="0"/>
                          <a:cs typeface="Times New Roman" pitchFamily="18" charset="0"/>
                        </a:rPr>
                        <a:t>4</a:t>
                      </a:r>
                      <a:endParaRPr lang="ru-RU" sz="5400" b="1" dirty="0">
                        <a:latin typeface="Times New Roman" pitchFamily="18" charset="0"/>
                        <a:cs typeface="Times New Roman" pitchFamily="18" charset="0"/>
                      </a:endParaRPr>
                    </a:p>
                  </a:txBody>
                  <a:tcPr anchor="ctr"/>
                </a:tc>
                <a:tc>
                  <a:txBody>
                    <a:bodyPr/>
                    <a:lstStyle/>
                    <a:p>
                      <a:pPr algn="ctr"/>
                      <a:r>
                        <a:rPr lang="ru-RU" sz="5400" b="1" dirty="0" smtClean="0">
                          <a:latin typeface="Times New Roman" pitchFamily="18" charset="0"/>
                          <a:cs typeface="Times New Roman" pitchFamily="18" charset="0"/>
                        </a:rPr>
                        <a:t>5</a:t>
                      </a:r>
                      <a:endParaRPr lang="ru-RU" sz="5400" b="1" dirty="0">
                        <a:latin typeface="Times New Roman" pitchFamily="18" charset="0"/>
                        <a:cs typeface="Times New Roman" pitchFamily="18" charset="0"/>
                      </a:endParaRPr>
                    </a:p>
                  </a:txBody>
                  <a:tcPr anchor="ctr"/>
                </a:tc>
                <a:tc>
                  <a:txBody>
                    <a:bodyPr/>
                    <a:lstStyle/>
                    <a:p>
                      <a:pPr algn="ctr"/>
                      <a:r>
                        <a:rPr lang="ru-RU" sz="5400" b="1" dirty="0" smtClean="0">
                          <a:latin typeface="Times New Roman" pitchFamily="18" charset="0"/>
                          <a:cs typeface="Times New Roman" pitchFamily="18" charset="0"/>
                        </a:rPr>
                        <a:t>6</a:t>
                      </a:r>
                      <a:endParaRPr lang="ru-RU" sz="5400" b="1" dirty="0">
                        <a:latin typeface="Times New Roman" pitchFamily="18" charset="0"/>
                        <a:cs typeface="Times New Roman" pitchFamily="18" charset="0"/>
                      </a:endParaRPr>
                    </a:p>
                  </a:txBody>
                  <a:tcPr anchor="ctr"/>
                </a:tc>
              </a:tr>
              <a:tr h="1381135">
                <a:tc>
                  <a:txBody>
                    <a:bodyPr/>
                    <a:lstStyle/>
                    <a:p>
                      <a:pPr algn="ctr"/>
                      <a:r>
                        <a:rPr lang="ru-RU" sz="3200" b="1" baseline="0" dirty="0" smtClean="0">
                          <a:solidFill>
                            <a:schemeClr val="accent1">
                              <a:lumMod val="75000"/>
                            </a:schemeClr>
                          </a:solidFill>
                          <a:latin typeface="Times New Roman" pitchFamily="18" charset="0"/>
                          <a:cs typeface="Times New Roman" pitchFamily="18" charset="0"/>
                        </a:rPr>
                        <a:t>     ++++</a:t>
                      </a:r>
                      <a:endParaRPr lang="ru-RU" sz="3200"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sz="3200" b="1" dirty="0" smtClean="0">
                          <a:solidFill>
                            <a:schemeClr val="accent1">
                              <a:lumMod val="75000"/>
                            </a:schemeClr>
                          </a:solidFill>
                          <a:latin typeface="Times New Roman" pitchFamily="18" charset="0"/>
                          <a:cs typeface="Times New Roman" pitchFamily="18" charset="0"/>
                        </a:rPr>
                        <a:t>+</a:t>
                      </a:r>
                      <a:endParaRPr lang="ru-RU" sz="3200"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sz="3200"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sz="3200" b="1" dirty="0" smtClean="0">
                          <a:solidFill>
                            <a:schemeClr val="accent1">
                              <a:lumMod val="75000"/>
                            </a:schemeClr>
                          </a:solidFill>
                          <a:latin typeface="Times New Roman" pitchFamily="18" charset="0"/>
                          <a:cs typeface="Times New Roman" pitchFamily="18" charset="0"/>
                        </a:rPr>
                        <a:t>++++++++</a:t>
                      </a:r>
                      <a:endParaRPr lang="ru-RU" sz="3200"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sz="3200" b="1" dirty="0" smtClean="0">
                          <a:solidFill>
                            <a:schemeClr val="accent1">
                              <a:lumMod val="75000"/>
                            </a:schemeClr>
                          </a:solidFill>
                          <a:latin typeface="Times New Roman" pitchFamily="18" charset="0"/>
                          <a:cs typeface="Times New Roman" pitchFamily="18" charset="0"/>
                        </a:rPr>
                        <a:t>++</a:t>
                      </a:r>
                      <a:endParaRPr lang="ru-RU" sz="3200"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sz="3200" b="1" dirty="0" smtClean="0">
                          <a:solidFill>
                            <a:schemeClr val="accent1">
                              <a:lumMod val="75000"/>
                            </a:schemeClr>
                          </a:solidFill>
                          <a:latin typeface="Times New Roman" pitchFamily="18" charset="0"/>
                          <a:cs typeface="Times New Roman" pitchFamily="18" charset="0"/>
                        </a:rPr>
                        <a:t>++</a:t>
                      </a:r>
                      <a:endParaRPr lang="ru-RU" sz="3200" b="1" dirty="0">
                        <a:solidFill>
                          <a:schemeClr val="accent1">
                            <a:lumMod val="75000"/>
                          </a:schemeClr>
                        </a:solidFill>
                        <a:latin typeface="Times New Roman" pitchFamily="18" charset="0"/>
                        <a:cs typeface="Times New Roman" pitchFamily="18" charset="0"/>
                      </a:endParaRPr>
                    </a:p>
                  </a:txBody>
                  <a:tcPr anchor="ctr"/>
                </a:tc>
              </a:tr>
              <a:tr h="13811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b="1" dirty="0" smtClean="0">
                          <a:solidFill>
                            <a:schemeClr val="accent1">
                              <a:lumMod val="75000"/>
                            </a:schemeClr>
                          </a:solidFill>
                          <a:latin typeface="Times New Roman" pitchFamily="18" charset="0"/>
                          <a:cs typeface="Times New Roman" pitchFamily="18" charset="0"/>
                        </a:rPr>
                        <a:t>ИТОГ</a:t>
                      </a:r>
                    </a:p>
                    <a:p>
                      <a:pPr algn="ctr"/>
                      <a:endParaRPr lang="ru-RU" sz="2400" b="1" dirty="0">
                        <a:solidFill>
                          <a:schemeClr val="accent1">
                            <a:lumMod val="75000"/>
                          </a:schemeClr>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b="1" dirty="0" smtClean="0">
                          <a:solidFill>
                            <a:schemeClr val="accent1">
                              <a:lumMod val="75000"/>
                            </a:schemeClr>
                          </a:solidFill>
                          <a:latin typeface="Times New Roman" pitchFamily="18" charset="0"/>
                          <a:cs typeface="Times New Roman" pitchFamily="18" charset="0"/>
                        </a:rPr>
                        <a:t>ИТОГ</a:t>
                      </a:r>
                    </a:p>
                    <a:p>
                      <a:pPr algn="ctr"/>
                      <a:endParaRPr lang="ru-RU" sz="2400" b="1" dirty="0">
                        <a:solidFill>
                          <a:schemeClr val="accent1">
                            <a:lumMod val="75000"/>
                          </a:schemeClr>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b="1" dirty="0" smtClean="0">
                          <a:solidFill>
                            <a:schemeClr val="accent1">
                              <a:lumMod val="75000"/>
                            </a:schemeClr>
                          </a:solidFill>
                          <a:latin typeface="Times New Roman" pitchFamily="18" charset="0"/>
                          <a:cs typeface="Times New Roman" pitchFamily="18" charset="0"/>
                        </a:rPr>
                        <a:t>ИТОГ</a:t>
                      </a:r>
                    </a:p>
                    <a:p>
                      <a:pPr algn="ctr"/>
                      <a:endParaRPr lang="ru-RU" sz="2400" b="1" dirty="0">
                        <a:solidFill>
                          <a:schemeClr val="accent1">
                            <a:lumMod val="75000"/>
                          </a:schemeClr>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b="1" dirty="0" smtClean="0">
                          <a:solidFill>
                            <a:schemeClr val="accent1">
                              <a:lumMod val="75000"/>
                            </a:schemeClr>
                          </a:solidFill>
                          <a:latin typeface="Times New Roman" pitchFamily="18" charset="0"/>
                          <a:cs typeface="Times New Roman" pitchFamily="18" charset="0"/>
                        </a:rPr>
                        <a:t>ИТОГ</a:t>
                      </a:r>
                    </a:p>
                    <a:p>
                      <a:pPr algn="ctr"/>
                      <a:endParaRPr lang="ru-RU" sz="2400" b="1" dirty="0">
                        <a:solidFill>
                          <a:schemeClr val="accent1">
                            <a:lumMod val="75000"/>
                          </a:schemeClr>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b="1" dirty="0" smtClean="0">
                          <a:solidFill>
                            <a:schemeClr val="accent1">
                              <a:lumMod val="75000"/>
                            </a:schemeClr>
                          </a:solidFill>
                          <a:latin typeface="Times New Roman" pitchFamily="18" charset="0"/>
                          <a:cs typeface="Times New Roman" pitchFamily="18" charset="0"/>
                        </a:rPr>
                        <a:t>ИТОГ</a:t>
                      </a:r>
                    </a:p>
                    <a:p>
                      <a:pPr algn="ctr"/>
                      <a:endParaRPr lang="ru-RU" sz="2400" b="1" dirty="0">
                        <a:solidFill>
                          <a:schemeClr val="accent1">
                            <a:lumMod val="75000"/>
                          </a:schemeClr>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b="1" dirty="0" smtClean="0">
                          <a:solidFill>
                            <a:schemeClr val="accent1">
                              <a:lumMod val="75000"/>
                            </a:schemeClr>
                          </a:solidFill>
                          <a:latin typeface="Times New Roman" pitchFamily="18" charset="0"/>
                          <a:cs typeface="Times New Roman" pitchFamily="18" charset="0"/>
                        </a:rPr>
                        <a:t>ИТОГ</a:t>
                      </a:r>
                    </a:p>
                    <a:p>
                      <a:pPr algn="ctr"/>
                      <a:endParaRPr lang="ru-RU" sz="2400" b="1" dirty="0">
                        <a:solidFill>
                          <a:schemeClr val="accent1">
                            <a:lumMod val="75000"/>
                          </a:schemeClr>
                        </a:solidFill>
                        <a:latin typeface="Times New Roman" pitchFamily="18" charset="0"/>
                        <a:cs typeface="Times New Roman" pitchFamily="18" charset="0"/>
                      </a:endParaRPr>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1250"/>
                            </p:stCondLst>
                            <p:childTnLst>
                              <p:par>
                                <p:cTn id="13" presetID="49" presetClass="entr" presetSubtype="0" decel="10000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2000" fill="hold"/>
                                        <p:tgtEl>
                                          <p:spTgt spid="4"/>
                                        </p:tgtEl>
                                        <p:attrNameLst>
                                          <p:attrName>ppt_w</p:attrName>
                                        </p:attrNameLst>
                                      </p:cBhvr>
                                      <p:tavLst>
                                        <p:tav tm="0">
                                          <p:val>
                                            <p:fltVal val="0"/>
                                          </p:val>
                                        </p:tav>
                                        <p:tav tm="100000">
                                          <p:val>
                                            <p:strVal val="#ppt_w"/>
                                          </p:val>
                                        </p:tav>
                                      </p:tavLst>
                                    </p:anim>
                                    <p:anim calcmode="lin" valueType="num">
                                      <p:cBhvr>
                                        <p:cTn id="16" dur="2000" fill="hold"/>
                                        <p:tgtEl>
                                          <p:spTgt spid="4"/>
                                        </p:tgtEl>
                                        <p:attrNameLst>
                                          <p:attrName>ppt_h</p:attrName>
                                        </p:attrNameLst>
                                      </p:cBhvr>
                                      <p:tavLst>
                                        <p:tav tm="0">
                                          <p:val>
                                            <p:fltVal val="0"/>
                                          </p:val>
                                        </p:tav>
                                        <p:tav tm="100000">
                                          <p:val>
                                            <p:strVal val="#ppt_h"/>
                                          </p:val>
                                        </p:tav>
                                      </p:tavLst>
                                    </p:anim>
                                    <p:anim calcmode="lin" valueType="num">
                                      <p:cBhvr>
                                        <p:cTn id="17" dur="2000" fill="hold"/>
                                        <p:tgtEl>
                                          <p:spTgt spid="4"/>
                                        </p:tgtEl>
                                        <p:attrNameLst>
                                          <p:attrName>style.rotation</p:attrName>
                                        </p:attrNameLst>
                                      </p:cBhvr>
                                      <p:tavLst>
                                        <p:tav tm="0">
                                          <p:val>
                                            <p:fltVal val="360"/>
                                          </p:val>
                                        </p:tav>
                                        <p:tav tm="100000">
                                          <p:val>
                                            <p:fltVal val="0"/>
                                          </p:val>
                                        </p:tav>
                                      </p:tavLst>
                                    </p:anim>
                                    <p:animEffect transition="in" filter="fade">
                                      <p:cBhvr>
                                        <p:cTn id="18" dur="2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xit" presetSubtype="12" fill="hold" nodeType="clickEffect">
                                  <p:stCondLst>
                                    <p:cond delay="0"/>
                                  </p:stCondLst>
                                  <p:childTnLst>
                                    <p:animEffect transition="out" filter="strips(downLeft)">
                                      <p:cBhvr>
                                        <p:cTn id="22" dur="2000"/>
                                        <p:tgtEl>
                                          <p:spTgt spid="4"/>
                                        </p:tgtEl>
                                      </p:cBhvr>
                                    </p:animEffect>
                                    <p:set>
                                      <p:cBhvr>
                                        <p:cTn id="23"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178595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ИНТЕРПРИТАЦИЯ РЕЗУЛЬТАТОВ:</a:t>
            </a:r>
            <a:b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b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ТИПЫ ПРОФЕССИОНАЛЬНОЙ НАПРАВЛЕННОСТИ ЛИЧНОСТИ</a:t>
            </a:r>
            <a:endPar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8802"/>
            <a:ext cx="2043098" cy="4426123"/>
          </a:xfrm>
        </p:spPr>
        <p:txBody>
          <a:bodyPr>
            <a:normAutofit fontScale="92500" lnSpcReduction="10000"/>
          </a:bodyPr>
          <a:lstStyle/>
          <a:p>
            <a:pPr>
              <a:buNone/>
            </a:pPr>
            <a:endParaRPr lang="ru-RU" dirty="0"/>
          </a:p>
        </p:txBody>
      </p:sp>
      <p:sp>
        <p:nvSpPr>
          <p:cNvPr id="4" name="Содержимое 3"/>
          <p:cNvSpPr>
            <a:spLocks noGrp="1"/>
          </p:cNvSpPr>
          <p:nvPr>
            <p:ph sz="half" idx="2"/>
          </p:nvPr>
        </p:nvSpPr>
        <p:spPr>
          <a:xfrm>
            <a:off x="2500298" y="2071678"/>
            <a:ext cx="6357982" cy="4283247"/>
          </a:xfrm>
        </p:spPr>
        <p:txBody>
          <a:bodyPr>
            <a:normAutofit fontScale="92500" lnSpcReduction="10000"/>
          </a:bodyPr>
          <a:lstStyle/>
          <a:p>
            <a:pPr algn="ctr"/>
            <a:r>
              <a:rPr lang="ru-RU" b="1" dirty="0" smtClean="0">
                <a:solidFill>
                  <a:schemeClr val="accent1">
                    <a:lumMod val="75000"/>
                  </a:schemeClr>
                </a:solidFill>
                <a:latin typeface="Times New Roman" pitchFamily="18" charset="0"/>
                <a:cs typeface="Times New Roman" pitchFamily="18" charset="0"/>
              </a:rPr>
              <a:t>1 РЕАЛИСТИЧНЫЙ </a:t>
            </a:r>
            <a:r>
              <a:rPr lang="ru-RU" b="1" cap="small" dirty="0" smtClean="0">
                <a:solidFill>
                  <a:schemeClr val="accent1">
                    <a:lumMod val="75000"/>
                  </a:schemeClr>
                </a:solidFill>
                <a:latin typeface="Times New Roman" pitchFamily="18" charset="0"/>
                <a:cs typeface="Times New Roman" pitchFamily="18" charset="0"/>
              </a:rPr>
              <a:t>тип</a:t>
            </a:r>
            <a:endParaRPr lang="ru-RU" b="1" dirty="0" smtClean="0">
              <a:solidFill>
                <a:schemeClr val="accent1">
                  <a:lumMod val="75000"/>
                </a:schemeClr>
              </a:solidFill>
              <a:latin typeface="Times New Roman" pitchFamily="18" charset="0"/>
              <a:cs typeface="Times New Roman" pitchFamily="18" charset="0"/>
            </a:endParaRPr>
          </a:p>
          <a:p>
            <a:r>
              <a:rPr lang="ru-RU" b="1" dirty="0" smtClean="0">
                <a:solidFill>
                  <a:schemeClr val="accent1">
                    <a:lumMod val="75000"/>
                  </a:schemeClr>
                </a:solidFill>
                <a:latin typeface="Times New Roman" pitchFamily="18" charset="0"/>
                <a:cs typeface="Times New Roman" pitchFamily="18" charset="0"/>
              </a:rPr>
              <a:t>Ты - практик, склонный заниматься конкретными делами. Предпочитаешь работу, дающую ощутимые результаты для себя и для других. Тебя не пугает физический труд. Тебя интересует работа с техникой, требующая практического склада ума, хорошо развитых двигательных навыков. Ты хорошо умеешь подчиняться и исполнять инструкции. Твоя сильная сторона - практическая исполнительность.</a:t>
            </a:r>
          </a:p>
          <a:p>
            <a:endParaRPr lang="ru-RU" dirty="0">
              <a:solidFill>
                <a:schemeClr val="accent2">
                  <a:lumMod val="75000"/>
                </a:schemeClr>
              </a:solidFill>
            </a:endParaRPr>
          </a:p>
        </p:txBody>
      </p:sp>
      <p:pic>
        <p:nvPicPr>
          <p:cNvPr id="1027" name="Рисунок 29"/>
          <p:cNvPicPr>
            <a:picLocks noChangeAspect="1" noChangeArrowheads="1"/>
          </p:cNvPicPr>
          <p:nvPr/>
        </p:nvPicPr>
        <p:blipFill>
          <a:blip r:embed="rId2"/>
          <a:srcRect l="15263" t="7326" r="17369" b="6227"/>
          <a:stretch>
            <a:fillRect/>
          </a:stretch>
        </p:blipFill>
        <p:spPr bwMode="auto">
          <a:xfrm>
            <a:off x="500034" y="2357430"/>
            <a:ext cx="1928826" cy="355627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17000"/>
                            </p:stCondLst>
                            <p:childTnLst>
                              <p:par>
                                <p:cTn id="13" presetID="34" presetClass="entr" presetSubtype="0" fill="hold" nodeType="afterEffect">
                                  <p:stCondLst>
                                    <p:cond delay="0"/>
                                  </p:stCondLst>
                                  <p:childTnLst>
                                    <p:set>
                                      <p:cBhvr>
                                        <p:cTn id="14" dur="1" fill="hold">
                                          <p:stCondLst>
                                            <p:cond delay="0"/>
                                          </p:stCondLst>
                                        </p:cTn>
                                        <p:tgtEl>
                                          <p:spTgt spid="1027"/>
                                        </p:tgtEl>
                                        <p:attrNameLst>
                                          <p:attrName>style.visibility</p:attrName>
                                        </p:attrNameLst>
                                      </p:cBhvr>
                                      <p:to>
                                        <p:strVal val="visible"/>
                                      </p:to>
                                    </p:set>
                                    <p:anim from="(-#ppt_w/2)" to="(#ppt_x)" calcmode="lin" valueType="num">
                                      <p:cBhvr>
                                        <p:cTn id="15" dur="600" fill="hold">
                                          <p:stCondLst>
                                            <p:cond delay="0"/>
                                          </p:stCondLst>
                                        </p:cTn>
                                        <p:tgtEl>
                                          <p:spTgt spid="1027"/>
                                        </p:tgtEl>
                                        <p:attrNameLst>
                                          <p:attrName>ppt_x</p:attrName>
                                        </p:attrNameLst>
                                      </p:cBhvr>
                                    </p:anim>
                                    <p:anim from="0" to="-1.0" calcmode="lin" valueType="num">
                                      <p:cBhvr>
                                        <p:cTn id="16" dur="200" decel="50000" autoRev="1" fill="hold">
                                          <p:stCondLst>
                                            <p:cond delay="600"/>
                                          </p:stCondLst>
                                        </p:cTn>
                                        <p:tgtEl>
                                          <p:spTgt spid="1027"/>
                                        </p:tgtEl>
                                        <p:attrNameLst>
                                          <p:attrName>xshear</p:attrName>
                                        </p:attrNameLst>
                                      </p:cBhvr>
                                    </p:anim>
                                    <p:animScale>
                                      <p:cBhvr>
                                        <p:cTn id="17" dur="200" decel="100000" autoRev="1" fill="hold">
                                          <p:stCondLst>
                                            <p:cond delay="600"/>
                                          </p:stCondLst>
                                        </p:cTn>
                                        <p:tgtEl>
                                          <p:spTgt spid="1027"/>
                                        </p:tgtEl>
                                      </p:cBhvr>
                                      <p:from x="100000" y="100000"/>
                                      <p:to x="80000" y="100000"/>
                                    </p:animScale>
                                    <p:anim by="(#ppt_h/3+#ppt_w*0.1)" calcmode="lin" valueType="num">
                                      <p:cBhvr additive="sum">
                                        <p:cTn id="18" dur="200" decel="100000" autoRev="1" fill="hold">
                                          <p:stCondLst>
                                            <p:cond delay="600"/>
                                          </p:stCondLst>
                                        </p:cTn>
                                        <p:tgtEl>
                                          <p:spTgt spid="1027"/>
                                        </p:tgtEl>
                                        <p:attrNameLst>
                                          <p:attrName>ppt_x</p:attrName>
                                        </p:attrNameLst>
                                      </p:cBhvr>
                                    </p:anim>
                                  </p:childTnLst>
                                </p:cTn>
                              </p:par>
                            </p:childTnLst>
                          </p:cTn>
                        </p:par>
                        <p:par>
                          <p:cTn id="19" fill="hold">
                            <p:stCondLst>
                              <p:cond delay="18000"/>
                            </p:stCondLst>
                            <p:childTnLst>
                              <p:par>
                                <p:cTn id="20" presetID="52" presetClass="entr" presetSubtype="0" fill="hold" nodeType="after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Scale>
                                      <p:cBhvr>
                                        <p:cTn id="22"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2000" decel="50000" fill="hold">
                                          <p:stCondLst>
                                            <p:cond delay="0"/>
                                          </p:stCondLst>
                                        </p:cTn>
                                        <p:tgtEl>
                                          <p:spTgt spid="4">
                                            <p:txEl>
                                              <p:pRg st="0" end="0"/>
                                            </p:txEl>
                                          </p:spTgt>
                                        </p:tgtEl>
                                        <p:attrNameLst>
                                          <p:attrName>ppt_x</p:attrName>
                                          <p:attrName>ppt_y</p:attrName>
                                        </p:attrNameLst>
                                      </p:cBhvr>
                                    </p:animMotion>
                                    <p:animEffect transition="in" filter="fade">
                                      <p:cBhvr>
                                        <p:cTn id="24" dur="2000"/>
                                        <p:tgtEl>
                                          <p:spTgt spid="4">
                                            <p:txEl>
                                              <p:pRg st="0" end="0"/>
                                            </p:txEl>
                                          </p:spTgt>
                                        </p:tgtEl>
                                      </p:cBhvr>
                                    </p:animEffect>
                                  </p:childTnLst>
                                </p:cTn>
                              </p:par>
                            </p:childTnLst>
                          </p:cTn>
                        </p:par>
                        <p:par>
                          <p:cTn id="25" fill="hold">
                            <p:stCondLst>
                              <p:cond delay="20000"/>
                            </p:stCondLst>
                            <p:childTnLst>
                              <p:par>
                                <p:cTn id="26" presetID="52" presetClass="entr" presetSubtype="0" fill="hold" nodeType="after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Scale>
                                      <p:cBhvr>
                                        <p:cTn id="28" dur="2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2000" decel="50000" fill="hold">
                                          <p:stCondLst>
                                            <p:cond delay="0"/>
                                          </p:stCondLst>
                                        </p:cTn>
                                        <p:tgtEl>
                                          <p:spTgt spid="4">
                                            <p:txEl>
                                              <p:pRg st="1" end="1"/>
                                            </p:txEl>
                                          </p:spTgt>
                                        </p:tgtEl>
                                        <p:attrNameLst>
                                          <p:attrName>ppt_x</p:attrName>
                                          <p:attrName>ppt_y</p:attrName>
                                        </p:attrNameLst>
                                      </p:cBhvr>
                                    </p:animMotion>
                                    <p:animEffect transition="in" filter="fade">
                                      <p:cBhvr>
                                        <p:cTn id="30" dur="20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xit" presetSubtype="0" fill="hold" nodeType="clickEffect">
                                  <p:stCondLst>
                                    <p:cond delay="0"/>
                                  </p:stCondLst>
                                  <p:childTnLst>
                                    <p:animEffect transition="out" filter="dissolve">
                                      <p:cBhvr>
                                        <p:cTn id="34" dur="2000"/>
                                        <p:tgtEl>
                                          <p:spTgt spid="1027"/>
                                        </p:tgtEl>
                                      </p:cBhvr>
                                    </p:animEffect>
                                    <p:set>
                                      <p:cBhvr>
                                        <p:cTn id="35" dur="1" fill="hold">
                                          <p:stCondLst>
                                            <p:cond delay="1999"/>
                                          </p:stCondLst>
                                        </p:cTn>
                                        <p:tgtEl>
                                          <p:spTgt spid="1027"/>
                                        </p:tgtEl>
                                        <p:attrNameLst>
                                          <p:attrName>style.visibility</p:attrName>
                                        </p:attrNameLst>
                                      </p:cBhvr>
                                      <p:to>
                                        <p:strVal val="hidden"/>
                                      </p:to>
                                    </p:set>
                                  </p:childTnLst>
                                </p:cTn>
                              </p:par>
                              <p:par>
                                <p:cTn id="36" presetID="12" presetClass="exit" presetSubtype="8" fill="hold" grpId="0" nodeType="withEffect">
                                  <p:stCondLst>
                                    <p:cond delay="0"/>
                                  </p:stCondLst>
                                  <p:childTnLst>
                                    <p:animEffect transition="out" filter="slide(fromLeft)">
                                      <p:cBhvr>
                                        <p:cTn id="37" dur="2000"/>
                                        <p:tgtEl>
                                          <p:spTgt spid="4">
                                            <p:txEl>
                                              <p:pRg st="0" end="0"/>
                                            </p:txEl>
                                          </p:spTgt>
                                        </p:tgtEl>
                                      </p:cBhvr>
                                    </p:animEffect>
                                    <p:set>
                                      <p:cBhvr>
                                        <p:cTn id="38" dur="1" fill="hold">
                                          <p:stCondLst>
                                            <p:cond delay="1999"/>
                                          </p:stCondLst>
                                        </p:cTn>
                                        <p:tgtEl>
                                          <p:spTgt spid="4">
                                            <p:txEl>
                                              <p:pRg st="0" end="0"/>
                                            </p:txEl>
                                          </p:spTgt>
                                        </p:tgtEl>
                                        <p:attrNameLst>
                                          <p:attrName>style.visibility</p:attrName>
                                        </p:attrNameLst>
                                      </p:cBhvr>
                                      <p:to>
                                        <p:strVal val="hidden"/>
                                      </p:to>
                                    </p:set>
                                  </p:childTnLst>
                                </p:cTn>
                              </p:par>
                              <p:par>
                                <p:cTn id="39" presetID="12" presetClass="exit" presetSubtype="8" fill="hold" grpId="0" nodeType="withEffect">
                                  <p:stCondLst>
                                    <p:cond delay="0"/>
                                  </p:stCondLst>
                                  <p:childTnLst>
                                    <p:animEffect transition="out" filter="slide(fromLeft)">
                                      <p:cBhvr>
                                        <p:cTn id="40" dur="2000"/>
                                        <p:tgtEl>
                                          <p:spTgt spid="4">
                                            <p:txEl>
                                              <p:pRg st="1" end="1"/>
                                            </p:txEl>
                                          </p:spTgt>
                                        </p:tgtEl>
                                      </p:cBhvr>
                                    </p:animEffect>
                                    <p:set>
                                      <p:cBhvr>
                                        <p:cTn id="41" dur="1" fill="hold">
                                          <p:stCondLst>
                                            <p:cond delay="1999"/>
                                          </p:stCondLst>
                                        </p:cTn>
                                        <p:tgtEl>
                                          <p:spTgt spid="4">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1214446"/>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ТИПЫ ПРОФЕССИОНАЛЬНОЙ НАПРАВЛЕННОСТИ ЛИЧНОСТИ</a:t>
            </a:r>
            <a:endPar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1971660" cy="4434840"/>
          </a:xfrm>
        </p:spPr>
        <p:txBody>
          <a:bodyPr>
            <a:normAutofit/>
          </a:bodyPr>
          <a:lstStyle/>
          <a:p>
            <a:endParaRPr lang="ru-RU" dirty="0"/>
          </a:p>
        </p:txBody>
      </p:sp>
      <p:sp>
        <p:nvSpPr>
          <p:cNvPr id="4" name="Содержимое 3"/>
          <p:cNvSpPr>
            <a:spLocks noGrp="1"/>
          </p:cNvSpPr>
          <p:nvPr>
            <p:ph sz="half" idx="2"/>
          </p:nvPr>
        </p:nvSpPr>
        <p:spPr>
          <a:xfrm>
            <a:off x="2214546" y="1500174"/>
            <a:ext cx="6786610" cy="4854751"/>
          </a:xfrm>
        </p:spPr>
        <p:txBody>
          <a:bodyPr>
            <a:noAutofit/>
          </a:bodyPr>
          <a:lstStyle/>
          <a:p>
            <a:pPr algn="ctr"/>
            <a:r>
              <a:rPr lang="ru-RU" sz="2400" b="1" dirty="0" smtClean="0">
                <a:solidFill>
                  <a:schemeClr val="accent1">
                    <a:lumMod val="75000"/>
                  </a:schemeClr>
                </a:solidFill>
                <a:latin typeface="Times New Roman" pitchFamily="18" charset="0"/>
                <a:cs typeface="Times New Roman" pitchFamily="18" charset="0"/>
              </a:rPr>
              <a:t>2  ИНТЕЛЕКТУАЛЬНЫЙ тип</a:t>
            </a:r>
          </a:p>
          <a:p>
            <a:r>
              <a:rPr lang="ru-RU" sz="2400" b="1" dirty="0" smtClean="0">
                <a:solidFill>
                  <a:schemeClr val="accent1">
                    <a:lumMod val="75000"/>
                  </a:schemeClr>
                </a:solidFill>
                <a:latin typeface="Times New Roman" pitchFamily="18" charset="0"/>
                <a:cs typeface="Times New Roman" pitchFamily="18" charset="0"/>
              </a:rPr>
              <a:t>Ты, скорее, теоретик, чем практик. Тебе нравится заниматься изучением, </a:t>
            </a:r>
            <a:r>
              <a:rPr lang="ru-RU" sz="2400" b="1" dirty="0" err="1" smtClean="0">
                <a:solidFill>
                  <a:schemeClr val="accent1">
                    <a:lumMod val="75000"/>
                  </a:schemeClr>
                </a:solidFill>
                <a:latin typeface="Times New Roman" pitchFamily="18" charset="0"/>
                <a:cs typeface="Times New Roman" pitchFamily="18" charset="0"/>
              </a:rPr>
              <a:t>исследо</a:t>
            </a:r>
            <a:r>
              <a:rPr lang="ru-RU" sz="2400" b="1" dirty="0" smtClean="0">
                <a:solidFill>
                  <a:schemeClr val="accent1">
                    <a:lumMod val="75000"/>
                  </a:schemeClr>
                </a:solidFill>
                <a:latin typeface="Times New Roman" pitchFamily="18" charset="0"/>
                <a:cs typeface="Times New Roman" pitchFamily="18" charset="0"/>
              </a:rPr>
              <a:t>-</a:t>
            </a:r>
          </a:p>
          <a:p>
            <a:pPr>
              <a:buNone/>
            </a:pPr>
            <a:r>
              <a:rPr lang="ru-RU" sz="2400" b="1" dirty="0" smtClean="0">
                <a:solidFill>
                  <a:schemeClr val="accent1">
                    <a:lumMod val="75000"/>
                  </a:schemeClr>
                </a:solidFill>
                <a:latin typeface="Times New Roman" pitchFamily="18" charset="0"/>
                <a:cs typeface="Times New Roman" pitchFamily="18" charset="0"/>
              </a:rPr>
              <a:t>    </a:t>
            </a:r>
            <a:r>
              <a:rPr lang="ru-RU" sz="2400" b="1" dirty="0" err="1" smtClean="0">
                <a:solidFill>
                  <a:schemeClr val="accent1">
                    <a:lumMod val="75000"/>
                  </a:schemeClr>
                </a:solidFill>
                <a:latin typeface="Times New Roman" pitchFamily="18" charset="0"/>
                <a:cs typeface="Times New Roman" pitchFamily="18" charset="0"/>
              </a:rPr>
              <a:t>ванием</a:t>
            </a:r>
            <a:r>
              <a:rPr lang="ru-RU" sz="2400" b="1" dirty="0" smtClean="0">
                <a:solidFill>
                  <a:schemeClr val="accent1">
                    <a:lumMod val="75000"/>
                  </a:schemeClr>
                </a:solidFill>
                <a:latin typeface="Times New Roman" pitchFamily="18" charset="0"/>
                <a:cs typeface="Times New Roman" pitchFamily="18" charset="0"/>
              </a:rPr>
              <a:t> проблем, получением новых знаний. Ты предпочитаешь работу, приносящую радость познания, а иногда и радость открытия, работу, требующую абстрактного склада ума, способностей к анализу и систематизации информации, широкого кругозора. В подчинении работаешь хуже, чем самостоятельно. Твоя сильная сторона - способность проявлять творческий подход к решению различных проблем.</a:t>
            </a:r>
          </a:p>
          <a:p>
            <a:pPr algn="just"/>
            <a:endParaRPr lang="ru-RU" sz="1800" b="1" dirty="0">
              <a:solidFill>
                <a:schemeClr val="accent2">
                  <a:lumMod val="75000"/>
                </a:schemeClr>
              </a:solidFill>
              <a:latin typeface="Times New Roman" pitchFamily="18" charset="0"/>
              <a:cs typeface="Times New Roman" pitchFamily="18" charset="0"/>
            </a:endParaRPr>
          </a:p>
        </p:txBody>
      </p:sp>
      <p:pic>
        <p:nvPicPr>
          <p:cNvPr id="2051" name="Рисунок 30"/>
          <p:cNvPicPr>
            <a:picLocks noChangeAspect="1" noChangeArrowheads="1"/>
          </p:cNvPicPr>
          <p:nvPr/>
        </p:nvPicPr>
        <p:blipFill>
          <a:blip r:embed="rId2"/>
          <a:srcRect l="25247" t="6139" r="22278" b="7722"/>
          <a:stretch>
            <a:fillRect/>
          </a:stretch>
        </p:blipFill>
        <p:spPr bwMode="auto">
          <a:xfrm>
            <a:off x="428596" y="1571612"/>
            <a:ext cx="1785950" cy="439748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2051"/>
                                        </p:tgtEl>
                                        <p:attrNameLst>
                                          <p:attrName>style.visibility</p:attrName>
                                        </p:attrNameLst>
                                      </p:cBhvr>
                                      <p:to>
                                        <p:strVal val="visible"/>
                                      </p:to>
                                    </p:set>
                                    <p:anim from="(-#ppt_w/2)" to="(#ppt_x)" calcmode="lin" valueType="num">
                                      <p:cBhvr>
                                        <p:cTn id="7" dur="600" fill="hold">
                                          <p:stCondLst>
                                            <p:cond delay="0"/>
                                          </p:stCondLst>
                                        </p:cTn>
                                        <p:tgtEl>
                                          <p:spTgt spid="2051"/>
                                        </p:tgtEl>
                                        <p:attrNameLst>
                                          <p:attrName>ppt_x</p:attrName>
                                        </p:attrNameLst>
                                      </p:cBhvr>
                                    </p:anim>
                                    <p:anim from="0" to="-1.0" calcmode="lin" valueType="num">
                                      <p:cBhvr>
                                        <p:cTn id="8" dur="200" decel="50000" autoRev="1" fill="hold">
                                          <p:stCondLst>
                                            <p:cond delay="600"/>
                                          </p:stCondLst>
                                        </p:cTn>
                                        <p:tgtEl>
                                          <p:spTgt spid="2051"/>
                                        </p:tgtEl>
                                        <p:attrNameLst>
                                          <p:attrName>xshear</p:attrName>
                                        </p:attrNameLst>
                                      </p:cBhvr>
                                    </p:anim>
                                    <p:animScale>
                                      <p:cBhvr>
                                        <p:cTn id="9" dur="200" decel="100000" autoRev="1" fill="hold">
                                          <p:stCondLst>
                                            <p:cond delay="600"/>
                                          </p:stCondLst>
                                        </p:cTn>
                                        <p:tgtEl>
                                          <p:spTgt spid="2051"/>
                                        </p:tgtEl>
                                      </p:cBhvr>
                                      <p:from x="100000" y="100000"/>
                                      <p:to x="80000" y="100000"/>
                                    </p:animScale>
                                    <p:anim by="(#ppt_h/3+#ppt_w*0.1)" calcmode="lin" valueType="num">
                                      <p:cBhvr additive="sum">
                                        <p:cTn id="10" dur="200" decel="100000" autoRev="1" fill="hold">
                                          <p:stCondLst>
                                            <p:cond delay="600"/>
                                          </p:stCondLst>
                                        </p:cTn>
                                        <p:tgtEl>
                                          <p:spTgt spid="2051"/>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par>
                          <p:cTn id="17" fill="hold">
                            <p:stCondLst>
                              <p:cond delay="3000"/>
                            </p:stCondLst>
                            <p:childTnLst>
                              <p:par>
                                <p:cTn id="18" presetID="52" presetClass="entr" presetSubtype="0" fill="hold" grpId="0"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Scale>
                                      <p:cBhvr>
                                        <p:cTn id="20" dur="2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2000" decel="50000" fill="hold">
                                          <p:stCondLst>
                                            <p:cond delay="0"/>
                                          </p:stCondLst>
                                        </p:cTn>
                                        <p:tgtEl>
                                          <p:spTgt spid="4">
                                            <p:txEl>
                                              <p:pRg st="1" end="1"/>
                                            </p:txEl>
                                          </p:spTgt>
                                        </p:tgtEl>
                                        <p:attrNameLst>
                                          <p:attrName>ppt_x</p:attrName>
                                          <p:attrName>ppt_y</p:attrName>
                                        </p:attrNameLst>
                                      </p:cBhvr>
                                    </p:animMotion>
                                    <p:animEffect transition="in" filter="fade">
                                      <p:cBhvr>
                                        <p:cTn id="22" dur="2000"/>
                                        <p:tgtEl>
                                          <p:spTgt spid="4">
                                            <p:txEl>
                                              <p:pRg st="1" end="1"/>
                                            </p:txEl>
                                          </p:spTgt>
                                        </p:tgtEl>
                                      </p:cBhvr>
                                    </p:animEffect>
                                  </p:childTnLst>
                                </p:cTn>
                              </p:par>
                              <p:par>
                                <p:cTn id="23" presetID="52" presetClass="entr" presetSubtype="0" fill="hold" grpId="0"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Scale>
                                      <p:cBhvr>
                                        <p:cTn id="25" dur="2000" decel="50000" fill="hold">
                                          <p:stCondLst>
                                            <p:cond delay="0"/>
                                          </p:stCondLst>
                                        </p:cTn>
                                        <p:tgtEl>
                                          <p:spTgt spid="4">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2000" decel="50000" fill="hold">
                                          <p:stCondLst>
                                            <p:cond delay="0"/>
                                          </p:stCondLst>
                                        </p:cTn>
                                        <p:tgtEl>
                                          <p:spTgt spid="4">
                                            <p:txEl>
                                              <p:pRg st="2" end="2"/>
                                            </p:txEl>
                                          </p:spTgt>
                                        </p:tgtEl>
                                        <p:attrNameLst>
                                          <p:attrName>ppt_x</p:attrName>
                                          <p:attrName>ppt_y</p:attrName>
                                        </p:attrNameLst>
                                      </p:cBhvr>
                                    </p:animMotion>
                                    <p:animEffect transition="in" filter="fade">
                                      <p:cBhvr>
                                        <p:cTn id="27" dur="20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nodeType="clickEffect">
                                  <p:stCondLst>
                                    <p:cond delay="0"/>
                                  </p:stCondLst>
                                  <p:childTnLst>
                                    <p:animEffect transition="out" filter="dissolve">
                                      <p:cBhvr>
                                        <p:cTn id="31" dur="1000"/>
                                        <p:tgtEl>
                                          <p:spTgt spid="2051"/>
                                        </p:tgtEl>
                                      </p:cBhvr>
                                    </p:animEffect>
                                    <p:set>
                                      <p:cBhvr>
                                        <p:cTn id="32" dur="1" fill="hold">
                                          <p:stCondLst>
                                            <p:cond delay="999"/>
                                          </p:stCondLst>
                                        </p:cTn>
                                        <p:tgtEl>
                                          <p:spTgt spid="2051"/>
                                        </p:tgtEl>
                                        <p:attrNameLst>
                                          <p:attrName>style.visibility</p:attrName>
                                        </p:attrNameLst>
                                      </p:cBhvr>
                                      <p:to>
                                        <p:strVal val="hidden"/>
                                      </p:to>
                                    </p:set>
                                  </p:childTnLst>
                                </p:cTn>
                              </p:par>
                              <p:par>
                                <p:cTn id="33" presetID="12" presetClass="exit" presetSubtype="8" fill="hold" grpId="1" nodeType="withEffect">
                                  <p:stCondLst>
                                    <p:cond delay="0"/>
                                  </p:stCondLst>
                                  <p:childTnLst>
                                    <p:animEffect transition="out" filter="slide(fromLeft)">
                                      <p:cBhvr>
                                        <p:cTn id="34" dur="1000"/>
                                        <p:tgtEl>
                                          <p:spTgt spid="4">
                                            <p:txEl>
                                              <p:pRg st="0" end="0"/>
                                            </p:txEl>
                                          </p:spTgt>
                                        </p:tgtEl>
                                      </p:cBhvr>
                                    </p:animEffect>
                                    <p:set>
                                      <p:cBhvr>
                                        <p:cTn id="35" dur="1" fill="hold">
                                          <p:stCondLst>
                                            <p:cond delay="999"/>
                                          </p:stCondLst>
                                        </p:cTn>
                                        <p:tgtEl>
                                          <p:spTgt spid="4">
                                            <p:txEl>
                                              <p:pRg st="0" end="0"/>
                                            </p:txEl>
                                          </p:spTgt>
                                        </p:tgtEl>
                                        <p:attrNameLst>
                                          <p:attrName>style.visibility</p:attrName>
                                        </p:attrNameLst>
                                      </p:cBhvr>
                                      <p:to>
                                        <p:strVal val="hidden"/>
                                      </p:to>
                                    </p:set>
                                  </p:childTnLst>
                                </p:cTn>
                              </p:par>
                              <p:par>
                                <p:cTn id="36" presetID="12" presetClass="exit" presetSubtype="8" fill="hold" grpId="1" nodeType="withEffect">
                                  <p:stCondLst>
                                    <p:cond delay="0"/>
                                  </p:stCondLst>
                                  <p:childTnLst>
                                    <p:animEffect transition="out" filter="slide(fromLeft)">
                                      <p:cBhvr>
                                        <p:cTn id="37" dur="1000"/>
                                        <p:tgtEl>
                                          <p:spTgt spid="4">
                                            <p:txEl>
                                              <p:pRg st="1" end="1"/>
                                            </p:txEl>
                                          </p:spTgt>
                                        </p:tgtEl>
                                      </p:cBhvr>
                                    </p:animEffect>
                                    <p:set>
                                      <p:cBhvr>
                                        <p:cTn id="38" dur="1" fill="hold">
                                          <p:stCondLst>
                                            <p:cond delay="999"/>
                                          </p:stCondLst>
                                        </p:cTn>
                                        <p:tgtEl>
                                          <p:spTgt spid="4">
                                            <p:txEl>
                                              <p:pRg st="1" end="1"/>
                                            </p:txEl>
                                          </p:spTgt>
                                        </p:tgtEl>
                                        <p:attrNameLst>
                                          <p:attrName>style.visibility</p:attrName>
                                        </p:attrNameLst>
                                      </p:cBhvr>
                                      <p:to>
                                        <p:strVal val="hidden"/>
                                      </p:to>
                                    </p:set>
                                  </p:childTnLst>
                                </p:cTn>
                              </p:par>
                              <p:par>
                                <p:cTn id="39" presetID="12" presetClass="exit" presetSubtype="8" fill="hold" grpId="1" nodeType="withEffect">
                                  <p:stCondLst>
                                    <p:cond delay="0"/>
                                  </p:stCondLst>
                                  <p:childTnLst>
                                    <p:animEffect transition="out" filter="slide(fromLeft)">
                                      <p:cBhvr>
                                        <p:cTn id="40" dur="1000"/>
                                        <p:tgtEl>
                                          <p:spTgt spid="4">
                                            <p:txEl>
                                              <p:pRg st="2" end="2"/>
                                            </p:txEl>
                                          </p:spTgt>
                                        </p:tgtEl>
                                      </p:cBhvr>
                                    </p:animEffect>
                                    <p:set>
                                      <p:cBhvr>
                                        <p:cTn id="41" dur="1" fill="hold">
                                          <p:stCondLst>
                                            <p:cond delay="999"/>
                                          </p:stCondLst>
                                        </p:cTn>
                                        <p:tgtEl>
                                          <p:spTgt spid="4">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4"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143008"/>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ТИПЫ ПРОФЕССИОНАЛЬНОЙ НАПРАВЛЕННОСТИ ЛИЧНОСТИ</a:t>
            </a:r>
            <a:endPar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1971660" cy="4434840"/>
          </a:xfrm>
        </p:spPr>
        <p:txBody>
          <a:bodyPr>
            <a:normAutofit fontScale="85000" lnSpcReduction="10000"/>
          </a:bodyPr>
          <a:lstStyle/>
          <a:p>
            <a:endParaRPr lang="ru-RU" dirty="0"/>
          </a:p>
        </p:txBody>
      </p:sp>
      <p:sp>
        <p:nvSpPr>
          <p:cNvPr id="4" name="Содержимое 3"/>
          <p:cNvSpPr>
            <a:spLocks noGrp="1"/>
          </p:cNvSpPr>
          <p:nvPr>
            <p:ph sz="half" idx="2"/>
          </p:nvPr>
        </p:nvSpPr>
        <p:spPr>
          <a:xfrm>
            <a:off x="2285984" y="1357298"/>
            <a:ext cx="6643734" cy="4997627"/>
          </a:xfrm>
        </p:spPr>
        <p:txBody>
          <a:bodyPr>
            <a:normAutofit fontScale="85000" lnSpcReduction="10000"/>
          </a:bodyPr>
          <a:lstStyle/>
          <a:p>
            <a:pPr algn="ctr"/>
            <a:r>
              <a:rPr lang="ru-RU" sz="3100" b="1" dirty="0" smtClean="0">
                <a:solidFill>
                  <a:schemeClr val="accent1">
                    <a:lumMod val="75000"/>
                  </a:schemeClr>
                </a:solidFill>
                <a:latin typeface="Times New Roman" pitchFamily="18" charset="0"/>
                <a:cs typeface="Times New Roman" pitchFamily="18" charset="0"/>
              </a:rPr>
              <a:t>3 СОЦИАЛЬНЫЙ тип</a:t>
            </a:r>
          </a:p>
          <a:p>
            <a:r>
              <a:rPr lang="ru-RU" sz="3100" b="1" dirty="0" smtClean="0">
                <a:solidFill>
                  <a:schemeClr val="accent1">
                    <a:lumMod val="75000"/>
                  </a:schemeClr>
                </a:solidFill>
                <a:latin typeface="Times New Roman" pitchFamily="18" charset="0"/>
                <a:cs typeface="Times New Roman" pitchFamily="18" charset="0"/>
              </a:rPr>
              <a:t>Ты - «коммуникатор». Любишь работать с людьми и для людей, поэтому тебя, вероятно, заинтересует работа, связанная с обучением, воспитанием, обслуживанием клиентов, оказанием помощи нуждающимся и т. п. Тебе интересна эмоционально насыщенная, живая работа, предполагающая интенсивное взаимодействие с людьми и умение общаться. Твоя сильная сторона - умение убеждать, рассказывать, влиять на поведение людей.</a:t>
            </a:r>
          </a:p>
          <a:p>
            <a:endParaRPr lang="ru-RU" b="1" dirty="0"/>
          </a:p>
        </p:txBody>
      </p:sp>
      <p:pic>
        <p:nvPicPr>
          <p:cNvPr id="3074" name="Рисунок 55"/>
          <p:cNvPicPr>
            <a:picLocks noChangeAspect="1" noChangeArrowheads="1"/>
          </p:cNvPicPr>
          <p:nvPr/>
        </p:nvPicPr>
        <p:blipFill>
          <a:blip r:embed="rId2"/>
          <a:srcRect t="6116" r="5844" b="4317"/>
          <a:stretch>
            <a:fillRect/>
          </a:stretch>
        </p:blipFill>
        <p:spPr bwMode="auto">
          <a:xfrm>
            <a:off x="357158" y="2428868"/>
            <a:ext cx="2080022" cy="3571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 from="(-#ppt_w/2)" to="(#ppt_x)" calcmode="lin" valueType="num">
                                      <p:cBhvr>
                                        <p:cTn id="7" dur="600" fill="hold">
                                          <p:stCondLst>
                                            <p:cond delay="0"/>
                                          </p:stCondLst>
                                        </p:cTn>
                                        <p:tgtEl>
                                          <p:spTgt spid="3074"/>
                                        </p:tgtEl>
                                        <p:attrNameLst>
                                          <p:attrName>ppt_x</p:attrName>
                                        </p:attrNameLst>
                                      </p:cBhvr>
                                    </p:anim>
                                    <p:anim from="0" to="-1.0" calcmode="lin" valueType="num">
                                      <p:cBhvr>
                                        <p:cTn id="8" dur="200" decel="50000" autoRev="1" fill="hold">
                                          <p:stCondLst>
                                            <p:cond delay="600"/>
                                          </p:stCondLst>
                                        </p:cTn>
                                        <p:tgtEl>
                                          <p:spTgt spid="3074"/>
                                        </p:tgtEl>
                                        <p:attrNameLst>
                                          <p:attrName>xshear</p:attrName>
                                        </p:attrNameLst>
                                      </p:cBhvr>
                                    </p:anim>
                                    <p:animScale>
                                      <p:cBhvr>
                                        <p:cTn id="9" dur="200" decel="100000" autoRev="1" fill="hold">
                                          <p:stCondLst>
                                            <p:cond delay="600"/>
                                          </p:stCondLst>
                                        </p:cTn>
                                        <p:tgtEl>
                                          <p:spTgt spid="3074"/>
                                        </p:tgtEl>
                                      </p:cBhvr>
                                      <p:from x="100000" y="100000"/>
                                      <p:to x="80000" y="100000"/>
                                    </p:animScale>
                                    <p:anim by="(#ppt_h/3+#ppt_w*0.1)" calcmode="lin" valueType="num">
                                      <p:cBhvr additive="sum">
                                        <p:cTn id="10" dur="200" decel="100000" autoRev="1" fill="hold">
                                          <p:stCondLst>
                                            <p:cond delay="600"/>
                                          </p:stCondLst>
                                        </p:cTn>
                                        <p:tgtEl>
                                          <p:spTgt spid="3074"/>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par>
                          <p:cTn id="17" fill="hold">
                            <p:stCondLst>
                              <p:cond delay="3000"/>
                            </p:stCondLst>
                            <p:childTnLst>
                              <p:par>
                                <p:cTn id="18" presetID="52" presetClass="entr" presetSubtype="0" fill="hold" grpId="0"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Scale>
                                      <p:cBhvr>
                                        <p:cTn id="20" dur="2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2000" decel="50000" fill="hold">
                                          <p:stCondLst>
                                            <p:cond delay="0"/>
                                          </p:stCondLst>
                                        </p:cTn>
                                        <p:tgtEl>
                                          <p:spTgt spid="4">
                                            <p:txEl>
                                              <p:pRg st="1" end="1"/>
                                            </p:txEl>
                                          </p:spTgt>
                                        </p:tgtEl>
                                        <p:attrNameLst>
                                          <p:attrName>ppt_x</p:attrName>
                                          <p:attrName>ppt_y</p:attrName>
                                        </p:attrNameLst>
                                      </p:cBhvr>
                                    </p:animMotion>
                                    <p:animEffect transition="in" filter="fade">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presetSubtype="0" fill="hold" nodeType="clickEffect">
                                  <p:stCondLst>
                                    <p:cond delay="0"/>
                                  </p:stCondLst>
                                  <p:childTnLst>
                                    <p:animEffect transition="out" filter="dissolve">
                                      <p:cBhvr>
                                        <p:cTn id="26" dur="1000"/>
                                        <p:tgtEl>
                                          <p:spTgt spid="3074"/>
                                        </p:tgtEl>
                                      </p:cBhvr>
                                    </p:animEffect>
                                    <p:set>
                                      <p:cBhvr>
                                        <p:cTn id="27" dur="1" fill="hold">
                                          <p:stCondLst>
                                            <p:cond delay="999"/>
                                          </p:stCondLst>
                                        </p:cTn>
                                        <p:tgtEl>
                                          <p:spTgt spid="3074"/>
                                        </p:tgtEl>
                                        <p:attrNameLst>
                                          <p:attrName>style.visibility</p:attrName>
                                        </p:attrNameLst>
                                      </p:cBhvr>
                                      <p:to>
                                        <p:strVal val="hidden"/>
                                      </p:to>
                                    </p:set>
                                  </p:childTnLst>
                                </p:cTn>
                              </p:par>
                              <p:par>
                                <p:cTn id="28" presetID="12" presetClass="exit" presetSubtype="8" fill="hold" grpId="1" nodeType="withEffect">
                                  <p:stCondLst>
                                    <p:cond delay="0"/>
                                  </p:stCondLst>
                                  <p:childTnLst>
                                    <p:animEffect transition="out" filter="slide(fromLeft)">
                                      <p:cBhvr>
                                        <p:cTn id="29" dur="1000"/>
                                        <p:tgtEl>
                                          <p:spTgt spid="4">
                                            <p:txEl>
                                              <p:pRg st="0" end="0"/>
                                            </p:txEl>
                                          </p:spTgt>
                                        </p:tgtEl>
                                      </p:cBhvr>
                                    </p:animEffect>
                                    <p:set>
                                      <p:cBhvr>
                                        <p:cTn id="30" dur="1" fill="hold">
                                          <p:stCondLst>
                                            <p:cond delay="999"/>
                                          </p:stCondLst>
                                        </p:cTn>
                                        <p:tgtEl>
                                          <p:spTgt spid="4">
                                            <p:txEl>
                                              <p:pRg st="0" end="0"/>
                                            </p:txEl>
                                          </p:spTgt>
                                        </p:tgtEl>
                                        <p:attrNameLst>
                                          <p:attrName>style.visibility</p:attrName>
                                        </p:attrNameLst>
                                      </p:cBhvr>
                                      <p:to>
                                        <p:strVal val="hidden"/>
                                      </p:to>
                                    </p:set>
                                  </p:childTnLst>
                                </p:cTn>
                              </p:par>
                              <p:par>
                                <p:cTn id="31" presetID="12" presetClass="exit" presetSubtype="8" fill="hold" grpId="1" nodeType="withEffect">
                                  <p:stCondLst>
                                    <p:cond delay="0"/>
                                  </p:stCondLst>
                                  <p:childTnLst>
                                    <p:animEffect transition="out" filter="slide(fromLeft)">
                                      <p:cBhvr>
                                        <p:cTn id="32" dur="1000"/>
                                        <p:tgtEl>
                                          <p:spTgt spid="4">
                                            <p:txEl>
                                              <p:pRg st="1" end="1"/>
                                            </p:txEl>
                                          </p:spTgt>
                                        </p:tgtEl>
                                      </p:cBhvr>
                                    </p:animEffect>
                                    <p:set>
                                      <p:cBhvr>
                                        <p:cTn id="33" dur="1" fill="hold">
                                          <p:stCondLst>
                                            <p:cond delay="999"/>
                                          </p:stCondLst>
                                        </p:cTn>
                                        <p:tgtEl>
                                          <p:spTgt spid="4">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214446"/>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ТИПЫ ПРОФЕССИОНАЛЬНОЙ НАПРАВЛЕННОСТИ ЛИЧНОСТИ</a:t>
            </a:r>
            <a:endPar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1900222" cy="4434840"/>
          </a:xfrm>
        </p:spPr>
        <p:txBody>
          <a:bodyPr>
            <a:normAutofit fontScale="85000" lnSpcReduction="20000"/>
          </a:bodyPr>
          <a:lstStyle/>
          <a:p>
            <a:endParaRPr lang="ru-RU" dirty="0"/>
          </a:p>
        </p:txBody>
      </p:sp>
      <p:sp>
        <p:nvSpPr>
          <p:cNvPr id="4" name="Содержимое 3"/>
          <p:cNvSpPr>
            <a:spLocks noGrp="1"/>
          </p:cNvSpPr>
          <p:nvPr>
            <p:ph sz="half" idx="2"/>
          </p:nvPr>
        </p:nvSpPr>
        <p:spPr>
          <a:xfrm>
            <a:off x="2071670" y="1428736"/>
            <a:ext cx="6786610" cy="5000660"/>
          </a:xfrm>
        </p:spPr>
        <p:txBody>
          <a:bodyPr>
            <a:noAutofit/>
          </a:bodyPr>
          <a:lstStyle/>
          <a:p>
            <a:pPr algn="ctr"/>
            <a:r>
              <a:rPr lang="ru-RU" sz="2100" b="1" dirty="0" smtClean="0">
                <a:solidFill>
                  <a:schemeClr val="accent1">
                    <a:lumMod val="75000"/>
                  </a:schemeClr>
                </a:solidFill>
                <a:latin typeface="Times New Roman" pitchFamily="18" charset="0"/>
                <a:cs typeface="Times New Roman" pitchFamily="18" charset="0"/>
              </a:rPr>
              <a:t>4 КОНВЕНЦИАЛЬНЫЙ тип</a:t>
            </a:r>
          </a:p>
          <a:p>
            <a:r>
              <a:rPr lang="ru-RU" sz="2100" b="1" dirty="0" smtClean="0">
                <a:solidFill>
                  <a:schemeClr val="accent1">
                    <a:lumMod val="75000"/>
                  </a:schemeClr>
                </a:solidFill>
                <a:latin typeface="Times New Roman" pitchFamily="18" charset="0"/>
                <a:cs typeface="Times New Roman" pitchFamily="18" charset="0"/>
              </a:rPr>
              <a:t>Тебе нравится работать с документами, текстами, цифрами, в том числе с использованием компьютерных средств. Подходит работа спокойная, без особого риска, с четким кругом обязанностей. Она может быть связана с обработкой информации, с расчетами, вычислениями, требующими точности, аккуратности, усидчивости. Тебе хотелось бы избежать частого общения, необходимости управлять другими людьми и отвечать за их действия. Твои сильные стороны - желание и способность к логической обработке информации и к глубокому изучению вопросов, спокойствие, терпеливость.</a:t>
            </a:r>
          </a:p>
          <a:p>
            <a:endParaRPr lang="ru-RU" sz="2000" b="1" dirty="0">
              <a:solidFill>
                <a:schemeClr val="accent1">
                  <a:lumMod val="75000"/>
                </a:schemeClr>
              </a:solidFill>
              <a:latin typeface="Times New Roman" pitchFamily="18" charset="0"/>
              <a:cs typeface="Times New Roman" pitchFamily="18" charset="0"/>
            </a:endParaRPr>
          </a:p>
        </p:txBody>
      </p:sp>
      <p:pic>
        <p:nvPicPr>
          <p:cNvPr id="4098" name="Рисунок 56"/>
          <p:cNvPicPr>
            <a:picLocks noChangeAspect="1" noChangeArrowheads="1"/>
          </p:cNvPicPr>
          <p:nvPr/>
        </p:nvPicPr>
        <p:blipFill>
          <a:blip r:embed="rId2"/>
          <a:srcRect l="8000" t="4617" r="26286"/>
          <a:stretch>
            <a:fillRect/>
          </a:stretch>
        </p:blipFill>
        <p:spPr bwMode="auto">
          <a:xfrm>
            <a:off x="500034" y="2214554"/>
            <a:ext cx="1857388" cy="395704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 from="(-#ppt_w/2)" to="(#ppt_x)" calcmode="lin" valueType="num">
                                      <p:cBhvr>
                                        <p:cTn id="7" dur="600" fill="hold">
                                          <p:stCondLst>
                                            <p:cond delay="0"/>
                                          </p:stCondLst>
                                        </p:cTn>
                                        <p:tgtEl>
                                          <p:spTgt spid="4098"/>
                                        </p:tgtEl>
                                        <p:attrNameLst>
                                          <p:attrName>ppt_x</p:attrName>
                                        </p:attrNameLst>
                                      </p:cBhvr>
                                    </p:anim>
                                    <p:anim from="0" to="-1.0" calcmode="lin" valueType="num">
                                      <p:cBhvr>
                                        <p:cTn id="8" dur="200" decel="50000" autoRev="1" fill="hold">
                                          <p:stCondLst>
                                            <p:cond delay="600"/>
                                          </p:stCondLst>
                                        </p:cTn>
                                        <p:tgtEl>
                                          <p:spTgt spid="4098"/>
                                        </p:tgtEl>
                                        <p:attrNameLst>
                                          <p:attrName>xshear</p:attrName>
                                        </p:attrNameLst>
                                      </p:cBhvr>
                                    </p:anim>
                                    <p:animScale>
                                      <p:cBhvr>
                                        <p:cTn id="9" dur="200" decel="100000" autoRev="1" fill="hold">
                                          <p:stCondLst>
                                            <p:cond delay="600"/>
                                          </p:stCondLst>
                                        </p:cTn>
                                        <p:tgtEl>
                                          <p:spTgt spid="4098"/>
                                        </p:tgtEl>
                                      </p:cBhvr>
                                      <p:from x="100000" y="100000"/>
                                      <p:to x="80000" y="100000"/>
                                    </p:animScale>
                                    <p:anim by="(#ppt_h/3+#ppt_w*0.1)" calcmode="lin" valueType="num">
                                      <p:cBhvr additive="sum">
                                        <p:cTn id="10" dur="200" decel="100000" autoRev="1" fill="hold">
                                          <p:stCondLst>
                                            <p:cond delay="600"/>
                                          </p:stCondLst>
                                        </p:cTn>
                                        <p:tgtEl>
                                          <p:spTgt spid="4098"/>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par>
                          <p:cTn id="17" fill="hold">
                            <p:stCondLst>
                              <p:cond delay="3000"/>
                            </p:stCondLst>
                            <p:childTnLst>
                              <p:par>
                                <p:cTn id="18" presetID="52" presetClass="entr" presetSubtype="0" fill="hold" grpId="0"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Scale>
                                      <p:cBhvr>
                                        <p:cTn id="20" dur="2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2000" decel="50000" fill="hold">
                                          <p:stCondLst>
                                            <p:cond delay="0"/>
                                          </p:stCondLst>
                                        </p:cTn>
                                        <p:tgtEl>
                                          <p:spTgt spid="4">
                                            <p:txEl>
                                              <p:pRg st="1" end="1"/>
                                            </p:txEl>
                                          </p:spTgt>
                                        </p:tgtEl>
                                        <p:attrNameLst>
                                          <p:attrName>ppt_x</p:attrName>
                                          <p:attrName>ppt_y</p:attrName>
                                        </p:attrNameLst>
                                      </p:cBhvr>
                                    </p:animMotion>
                                    <p:animEffect transition="in" filter="fade">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presetSubtype="0" fill="hold" nodeType="clickEffect">
                                  <p:stCondLst>
                                    <p:cond delay="0"/>
                                  </p:stCondLst>
                                  <p:childTnLst>
                                    <p:animEffect transition="out" filter="dissolve">
                                      <p:cBhvr>
                                        <p:cTn id="26" dur="1000"/>
                                        <p:tgtEl>
                                          <p:spTgt spid="4098"/>
                                        </p:tgtEl>
                                      </p:cBhvr>
                                    </p:animEffect>
                                    <p:set>
                                      <p:cBhvr>
                                        <p:cTn id="27" dur="1" fill="hold">
                                          <p:stCondLst>
                                            <p:cond delay="999"/>
                                          </p:stCondLst>
                                        </p:cTn>
                                        <p:tgtEl>
                                          <p:spTgt spid="4098"/>
                                        </p:tgtEl>
                                        <p:attrNameLst>
                                          <p:attrName>style.visibility</p:attrName>
                                        </p:attrNameLst>
                                      </p:cBhvr>
                                      <p:to>
                                        <p:strVal val="hidden"/>
                                      </p:to>
                                    </p:set>
                                  </p:childTnLst>
                                </p:cTn>
                              </p:par>
                              <p:par>
                                <p:cTn id="28" presetID="12" presetClass="exit" presetSubtype="8" fill="hold" grpId="1" nodeType="withEffect">
                                  <p:stCondLst>
                                    <p:cond delay="0"/>
                                  </p:stCondLst>
                                  <p:childTnLst>
                                    <p:animEffect transition="out" filter="slide(fromLeft)">
                                      <p:cBhvr>
                                        <p:cTn id="29" dur="1000"/>
                                        <p:tgtEl>
                                          <p:spTgt spid="4">
                                            <p:txEl>
                                              <p:pRg st="0" end="0"/>
                                            </p:txEl>
                                          </p:spTgt>
                                        </p:tgtEl>
                                      </p:cBhvr>
                                    </p:animEffect>
                                    <p:set>
                                      <p:cBhvr>
                                        <p:cTn id="30" dur="1" fill="hold">
                                          <p:stCondLst>
                                            <p:cond delay="999"/>
                                          </p:stCondLst>
                                        </p:cTn>
                                        <p:tgtEl>
                                          <p:spTgt spid="4">
                                            <p:txEl>
                                              <p:pRg st="0" end="0"/>
                                            </p:txEl>
                                          </p:spTgt>
                                        </p:tgtEl>
                                        <p:attrNameLst>
                                          <p:attrName>style.visibility</p:attrName>
                                        </p:attrNameLst>
                                      </p:cBhvr>
                                      <p:to>
                                        <p:strVal val="hidden"/>
                                      </p:to>
                                    </p:set>
                                  </p:childTnLst>
                                </p:cTn>
                              </p:par>
                              <p:par>
                                <p:cTn id="31" presetID="12" presetClass="exit" presetSubtype="8" fill="hold" grpId="1" nodeType="withEffect">
                                  <p:stCondLst>
                                    <p:cond delay="0"/>
                                  </p:stCondLst>
                                  <p:childTnLst>
                                    <p:animEffect transition="out" filter="slide(fromLeft)">
                                      <p:cBhvr>
                                        <p:cTn id="32" dur="1000"/>
                                        <p:tgtEl>
                                          <p:spTgt spid="4">
                                            <p:txEl>
                                              <p:pRg st="1" end="1"/>
                                            </p:txEl>
                                          </p:spTgt>
                                        </p:tgtEl>
                                      </p:cBhvr>
                                    </p:animEffect>
                                    <p:set>
                                      <p:cBhvr>
                                        <p:cTn id="33" dur="1" fill="hold">
                                          <p:stCondLst>
                                            <p:cond delay="999"/>
                                          </p:stCondLst>
                                        </p:cTn>
                                        <p:tgtEl>
                                          <p:spTgt spid="4">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214446"/>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ТИПЫ ПРОФЕССИОНАЛЬНОЙ НАПРАВЛЕННОСТИ ЛИЧНОСТИ</a:t>
            </a:r>
            <a:endPar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1900222" cy="4434840"/>
          </a:xfrm>
        </p:spPr>
        <p:txBody>
          <a:bodyPr>
            <a:normAutofit fontScale="85000" lnSpcReduction="20000"/>
          </a:bodyPr>
          <a:lstStyle/>
          <a:p>
            <a:endParaRPr lang="ru-RU" dirty="0"/>
          </a:p>
        </p:txBody>
      </p:sp>
      <p:sp>
        <p:nvSpPr>
          <p:cNvPr id="4" name="Содержимое 3"/>
          <p:cNvSpPr>
            <a:spLocks noGrp="1"/>
          </p:cNvSpPr>
          <p:nvPr>
            <p:ph sz="half" idx="2"/>
          </p:nvPr>
        </p:nvSpPr>
        <p:spPr>
          <a:xfrm>
            <a:off x="2285984" y="1357298"/>
            <a:ext cx="6572296" cy="4997627"/>
          </a:xfrm>
        </p:spPr>
        <p:txBody>
          <a:bodyPr>
            <a:normAutofit fontScale="85000" lnSpcReduction="20000"/>
          </a:bodyPr>
          <a:lstStyle/>
          <a:p>
            <a:pPr algn="ctr"/>
            <a:r>
              <a:rPr lang="ru-RU" sz="3000" b="1" dirty="0" smtClean="0">
                <a:solidFill>
                  <a:schemeClr val="accent1">
                    <a:lumMod val="75000"/>
                  </a:schemeClr>
                </a:solidFill>
                <a:latin typeface="Times New Roman" pitchFamily="18" charset="0"/>
                <a:cs typeface="Times New Roman" pitchFamily="18" charset="0"/>
              </a:rPr>
              <a:t>5 ПРЕДРИИМЧИВЫЙ тип</a:t>
            </a:r>
          </a:p>
          <a:p>
            <a:r>
              <a:rPr lang="ru-RU" sz="3000" b="1" dirty="0" smtClean="0">
                <a:solidFill>
                  <a:schemeClr val="accent1">
                    <a:lumMod val="75000"/>
                  </a:schemeClr>
                </a:solidFill>
                <a:latin typeface="Times New Roman" pitchFamily="18" charset="0"/>
                <a:cs typeface="Times New Roman" pitchFamily="18" charset="0"/>
              </a:rPr>
              <a:t>Ты - организатор, ориентированный на активную преобразовательную деятельность. Ты предпочитаешь работу, дающую относительную свободу, самостоятельность, обеспечивающую положение в обществе, превосходство над другими, материальное благополучие; работу азартную и рискованную, требующую инициативности, предприимчивости, воли, умения брать ответственность на себя. Твоя сильная сторона - лидерские качества, смелость и решительность в решении различных вопросов.</a:t>
            </a:r>
          </a:p>
          <a:p>
            <a:endParaRPr lang="ru-RU" b="1" dirty="0">
              <a:solidFill>
                <a:schemeClr val="accent1">
                  <a:lumMod val="75000"/>
                </a:schemeClr>
              </a:solidFill>
              <a:latin typeface="Times New Roman" pitchFamily="18" charset="0"/>
              <a:cs typeface="Times New Roman" pitchFamily="18" charset="0"/>
            </a:endParaRPr>
          </a:p>
        </p:txBody>
      </p:sp>
      <p:pic>
        <p:nvPicPr>
          <p:cNvPr id="5122" name="Рисунок 57"/>
          <p:cNvPicPr>
            <a:picLocks noChangeAspect="1" noChangeArrowheads="1"/>
          </p:cNvPicPr>
          <p:nvPr/>
        </p:nvPicPr>
        <p:blipFill>
          <a:blip r:embed="rId2"/>
          <a:srcRect l="10303" t="3278" r="12727" b="5963"/>
          <a:stretch>
            <a:fillRect/>
          </a:stretch>
        </p:blipFill>
        <p:spPr bwMode="auto">
          <a:xfrm>
            <a:off x="428596" y="2071678"/>
            <a:ext cx="1928826" cy="417659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 from="(-#ppt_w/2)" to="(#ppt_x)" calcmode="lin" valueType="num">
                                      <p:cBhvr>
                                        <p:cTn id="7" dur="600" fill="hold">
                                          <p:stCondLst>
                                            <p:cond delay="0"/>
                                          </p:stCondLst>
                                        </p:cTn>
                                        <p:tgtEl>
                                          <p:spTgt spid="5122"/>
                                        </p:tgtEl>
                                        <p:attrNameLst>
                                          <p:attrName>ppt_x</p:attrName>
                                        </p:attrNameLst>
                                      </p:cBhvr>
                                    </p:anim>
                                    <p:anim from="0" to="-1.0" calcmode="lin" valueType="num">
                                      <p:cBhvr>
                                        <p:cTn id="8" dur="200" decel="50000" autoRev="1" fill="hold">
                                          <p:stCondLst>
                                            <p:cond delay="600"/>
                                          </p:stCondLst>
                                        </p:cTn>
                                        <p:tgtEl>
                                          <p:spTgt spid="5122"/>
                                        </p:tgtEl>
                                        <p:attrNameLst>
                                          <p:attrName>xshear</p:attrName>
                                        </p:attrNameLst>
                                      </p:cBhvr>
                                    </p:anim>
                                    <p:animScale>
                                      <p:cBhvr>
                                        <p:cTn id="9" dur="200" decel="100000" autoRev="1" fill="hold">
                                          <p:stCondLst>
                                            <p:cond delay="600"/>
                                          </p:stCondLst>
                                        </p:cTn>
                                        <p:tgtEl>
                                          <p:spTgt spid="5122"/>
                                        </p:tgtEl>
                                      </p:cBhvr>
                                      <p:from x="100000" y="100000"/>
                                      <p:to x="80000" y="100000"/>
                                    </p:animScale>
                                    <p:anim by="(#ppt_h/3+#ppt_w*0.1)" calcmode="lin" valueType="num">
                                      <p:cBhvr additive="sum">
                                        <p:cTn id="10" dur="200" decel="100000" autoRev="1" fill="hold">
                                          <p:stCondLst>
                                            <p:cond delay="600"/>
                                          </p:stCondLst>
                                        </p:cTn>
                                        <p:tgtEl>
                                          <p:spTgt spid="5122"/>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par>
                          <p:cTn id="17" fill="hold">
                            <p:stCondLst>
                              <p:cond delay="3000"/>
                            </p:stCondLst>
                            <p:childTnLst>
                              <p:par>
                                <p:cTn id="18" presetID="52" presetClass="entr" presetSubtype="0" fill="hold" grpId="0"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Scale>
                                      <p:cBhvr>
                                        <p:cTn id="20" dur="2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2000" decel="50000" fill="hold">
                                          <p:stCondLst>
                                            <p:cond delay="0"/>
                                          </p:stCondLst>
                                        </p:cTn>
                                        <p:tgtEl>
                                          <p:spTgt spid="4">
                                            <p:txEl>
                                              <p:pRg st="1" end="1"/>
                                            </p:txEl>
                                          </p:spTgt>
                                        </p:tgtEl>
                                        <p:attrNameLst>
                                          <p:attrName>ppt_x</p:attrName>
                                          <p:attrName>ppt_y</p:attrName>
                                        </p:attrNameLst>
                                      </p:cBhvr>
                                    </p:animMotion>
                                    <p:animEffect transition="in" filter="fade">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0" presetClass="exit" presetSubtype="0" accel="100000" fill="hold" nodeType="clickEffect">
                                  <p:stCondLst>
                                    <p:cond delay="0"/>
                                  </p:stCondLst>
                                  <p:childTnLst>
                                    <p:anim calcmode="lin" valueType="num">
                                      <p:cBhvr>
                                        <p:cTn id="26" dur="1000"/>
                                        <p:tgtEl>
                                          <p:spTgt spid="5122"/>
                                        </p:tgtEl>
                                        <p:attrNameLst>
                                          <p:attrName>ppt_w</p:attrName>
                                        </p:attrNameLst>
                                      </p:cBhvr>
                                      <p:tavLst>
                                        <p:tav tm="0">
                                          <p:val>
                                            <p:strVal val="ppt_w"/>
                                          </p:val>
                                        </p:tav>
                                        <p:tav tm="100000">
                                          <p:val>
                                            <p:strVal val="ppt_w+.3"/>
                                          </p:val>
                                        </p:tav>
                                      </p:tavLst>
                                    </p:anim>
                                    <p:anim calcmode="lin" valueType="num">
                                      <p:cBhvr>
                                        <p:cTn id="27" dur="1000"/>
                                        <p:tgtEl>
                                          <p:spTgt spid="5122"/>
                                        </p:tgtEl>
                                        <p:attrNameLst>
                                          <p:attrName>ppt_h</p:attrName>
                                        </p:attrNameLst>
                                      </p:cBhvr>
                                      <p:tavLst>
                                        <p:tav tm="0">
                                          <p:val>
                                            <p:strVal val="ppt_h"/>
                                          </p:val>
                                        </p:tav>
                                        <p:tav tm="100000">
                                          <p:val>
                                            <p:strVal val="ppt_h"/>
                                          </p:val>
                                        </p:tav>
                                      </p:tavLst>
                                    </p:anim>
                                    <p:animEffect transition="out" filter="fade">
                                      <p:cBhvr>
                                        <p:cTn id="28" dur="1000"/>
                                        <p:tgtEl>
                                          <p:spTgt spid="5122"/>
                                        </p:tgtEl>
                                      </p:cBhvr>
                                    </p:animEffect>
                                    <p:set>
                                      <p:cBhvr>
                                        <p:cTn id="29" dur="1" fill="hold">
                                          <p:stCondLst>
                                            <p:cond delay="999"/>
                                          </p:stCondLst>
                                        </p:cTn>
                                        <p:tgtEl>
                                          <p:spTgt spid="5122"/>
                                        </p:tgtEl>
                                        <p:attrNameLst>
                                          <p:attrName>style.visibility</p:attrName>
                                        </p:attrNameLst>
                                      </p:cBhvr>
                                      <p:to>
                                        <p:strVal val="hidden"/>
                                      </p:to>
                                    </p:set>
                                  </p:childTnLst>
                                </p:cTn>
                              </p:par>
                              <p:par>
                                <p:cTn id="30" presetID="12" presetClass="exit" presetSubtype="8" fill="hold" grpId="1" nodeType="withEffect">
                                  <p:stCondLst>
                                    <p:cond delay="0"/>
                                  </p:stCondLst>
                                  <p:childTnLst>
                                    <p:animEffect transition="out" filter="slide(fromLeft)">
                                      <p:cBhvr>
                                        <p:cTn id="31" dur="1000"/>
                                        <p:tgtEl>
                                          <p:spTgt spid="4">
                                            <p:txEl>
                                              <p:pRg st="0" end="0"/>
                                            </p:txEl>
                                          </p:spTgt>
                                        </p:tgtEl>
                                      </p:cBhvr>
                                    </p:animEffect>
                                    <p:set>
                                      <p:cBhvr>
                                        <p:cTn id="32" dur="1" fill="hold">
                                          <p:stCondLst>
                                            <p:cond delay="999"/>
                                          </p:stCondLst>
                                        </p:cTn>
                                        <p:tgtEl>
                                          <p:spTgt spid="4">
                                            <p:txEl>
                                              <p:pRg st="0" end="0"/>
                                            </p:txEl>
                                          </p:spTgt>
                                        </p:tgtEl>
                                        <p:attrNameLst>
                                          <p:attrName>style.visibility</p:attrName>
                                        </p:attrNameLst>
                                      </p:cBhvr>
                                      <p:to>
                                        <p:strVal val="hidden"/>
                                      </p:to>
                                    </p:set>
                                  </p:childTnLst>
                                </p:cTn>
                              </p:par>
                              <p:par>
                                <p:cTn id="33" presetID="12" presetClass="exit" presetSubtype="8" fill="hold" grpId="1" nodeType="withEffect">
                                  <p:stCondLst>
                                    <p:cond delay="0"/>
                                  </p:stCondLst>
                                  <p:childTnLst>
                                    <p:animEffect transition="out" filter="slide(fromLeft)">
                                      <p:cBhvr>
                                        <p:cTn id="34" dur="1000"/>
                                        <p:tgtEl>
                                          <p:spTgt spid="4">
                                            <p:txEl>
                                              <p:pRg st="1" end="1"/>
                                            </p:txEl>
                                          </p:spTgt>
                                        </p:tgtEl>
                                      </p:cBhvr>
                                    </p:animEffect>
                                    <p:set>
                                      <p:cBhvr>
                                        <p:cTn id="35" dur="1" fill="hold">
                                          <p:stCondLst>
                                            <p:cond delay="999"/>
                                          </p:stCondLst>
                                        </p:cTn>
                                        <p:tgtEl>
                                          <p:spTgt spid="4">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1143008"/>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ТИПЫ ПРОФЕССИОНАЛЬНОЙ НАПРАВЛЕННОСТИ ЛИЧНОСТИ</a:t>
            </a:r>
            <a:endPar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2043098" cy="4434840"/>
          </a:xfrm>
        </p:spPr>
        <p:txBody>
          <a:bodyPr>
            <a:normAutofit fontScale="92500" lnSpcReduction="20000"/>
          </a:bodyPr>
          <a:lstStyle/>
          <a:p>
            <a:endParaRPr lang="ru-RU" dirty="0"/>
          </a:p>
        </p:txBody>
      </p:sp>
      <p:sp>
        <p:nvSpPr>
          <p:cNvPr id="4" name="Содержимое 3"/>
          <p:cNvSpPr>
            <a:spLocks noGrp="1"/>
          </p:cNvSpPr>
          <p:nvPr>
            <p:ph sz="half" idx="2"/>
          </p:nvPr>
        </p:nvSpPr>
        <p:spPr>
          <a:xfrm>
            <a:off x="2571736" y="1428736"/>
            <a:ext cx="6115064" cy="4926189"/>
          </a:xfrm>
        </p:spPr>
        <p:txBody>
          <a:bodyPr>
            <a:normAutofit fontScale="92500" lnSpcReduction="20000"/>
          </a:bodyPr>
          <a:lstStyle/>
          <a:p>
            <a:pPr algn="ctr"/>
            <a:r>
              <a:rPr lang="ru-RU" b="1" dirty="0" smtClean="0">
                <a:solidFill>
                  <a:schemeClr val="accent1">
                    <a:lumMod val="75000"/>
                  </a:schemeClr>
                </a:solidFill>
                <a:latin typeface="Times New Roman" pitchFamily="18" charset="0"/>
                <a:cs typeface="Times New Roman" pitchFamily="18" charset="0"/>
              </a:rPr>
              <a:t>6 ХУДОЖЕСТВЕННЫЙ тип</a:t>
            </a:r>
          </a:p>
          <a:p>
            <a:r>
              <a:rPr lang="ru-RU" b="1" dirty="0" smtClean="0">
                <a:solidFill>
                  <a:schemeClr val="accent1">
                    <a:lumMod val="75000"/>
                  </a:schemeClr>
                </a:solidFill>
                <a:latin typeface="Times New Roman" pitchFamily="18" charset="0"/>
                <a:cs typeface="Times New Roman" pitchFamily="18" charset="0"/>
              </a:rPr>
              <a:t>Ты, вероятно, склонен быть «свободным художником». Тебе подходят виды деятельности, дающие возможность творческого самовыражения, где нет жесткого режима, формальностей. Тебе нравится работа, дающая простор фантазии, воображению, требующая развитого эстетического вкуса, творческих способностей (художественных, литературных, музыкальных). Твоя сильная сторона - оригинальность восприятия действительности, умение видеть жизнь не так, как все.</a:t>
            </a:r>
          </a:p>
          <a:p>
            <a:endParaRPr lang="ru-RU" dirty="0"/>
          </a:p>
        </p:txBody>
      </p:sp>
      <p:pic>
        <p:nvPicPr>
          <p:cNvPr id="6146" name="Рисунок 82"/>
          <p:cNvPicPr>
            <a:picLocks noChangeAspect="1" noChangeArrowheads="1"/>
          </p:cNvPicPr>
          <p:nvPr/>
        </p:nvPicPr>
        <p:blipFill>
          <a:blip r:embed="rId2"/>
          <a:srcRect l="5511" t="3847" r="25197" b="12587"/>
          <a:stretch>
            <a:fillRect/>
          </a:stretch>
        </p:blipFill>
        <p:spPr bwMode="auto">
          <a:xfrm>
            <a:off x="714348" y="1928802"/>
            <a:ext cx="1643074" cy="44624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6146"/>
                                        </p:tgtEl>
                                        <p:attrNameLst>
                                          <p:attrName>style.visibility</p:attrName>
                                        </p:attrNameLst>
                                      </p:cBhvr>
                                      <p:to>
                                        <p:strVal val="visible"/>
                                      </p:to>
                                    </p:set>
                                    <p:anim from="(-#ppt_w/2)" to="(#ppt_x)" calcmode="lin" valueType="num">
                                      <p:cBhvr>
                                        <p:cTn id="7" dur="600" fill="hold">
                                          <p:stCondLst>
                                            <p:cond delay="0"/>
                                          </p:stCondLst>
                                        </p:cTn>
                                        <p:tgtEl>
                                          <p:spTgt spid="6146"/>
                                        </p:tgtEl>
                                        <p:attrNameLst>
                                          <p:attrName>ppt_x</p:attrName>
                                        </p:attrNameLst>
                                      </p:cBhvr>
                                    </p:anim>
                                    <p:anim from="0" to="-1.0" calcmode="lin" valueType="num">
                                      <p:cBhvr>
                                        <p:cTn id="8" dur="200" decel="50000" autoRev="1" fill="hold">
                                          <p:stCondLst>
                                            <p:cond delay="600"/>
                                          </p:stCondLst>
                                        </p:cTn>
                                        <p:tgtEl>
                                          <p:spTgt spid="6146"/>
                                        </p:tgtEl>
                                        <p:attrNameLst>
                                          <p:attrName>xshear</p:attrName>
                                        </p:attrNameLst>
                                      </p:cBhvr>
                                    </p:anim>
                                    <p:animScale>
                                      <p:cBhvr>
                                        <p:cTn id="9" dur="200" decel="100000" autoRev="1" fill="hold">
                                          <p:stCondLst>
                                            <p:cond delay="600"/>
                                          </p:stCondLst>
                                        </p:cTn>
                                        <p:tgtEl>
                                          <p:spTgt spid="6146"/>
                                        </p:tgtEl>
                                      </p:cBhvr>
                                      <p:from x="100000" y="100000"/>
                                      <p:to x="80000" y="100000"/>
                                    </p:animScale>
                                    <p:anim by="(#ppt_h/3+#ppt_w*0.1)" calcmode="lin" valueType="num">
                                      <p:cBhvr additive="sum">
                                        <p:cTn id="10" dur="200" decel="100000" autoRev="1" fill="hold">
                                          <p:stCondLst>
                                            <p:cond delay="600"/>
                                          </p:stCondLst>
                                        </p:cTn>
                                        <p:tgtEl>
                                          <p:spTgt spid="6146"/>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par>
                          <p:cTn id="17" fill="hold">
                            <p:stCondLst>
                              <p:cond delay="3000"/>
                            </p:stCondLst>
                            <p:childTnLst>
                              <p:par>
                                <p:cTn id="18" presetID="52" presetClass="entr" presetSubtype="0" fill="hold" grpId="0"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Scale>
                                      <p:cBhvr>
                                        <p:cTn id="20" dur="2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2000" decel="50000" fill="hold">
                                          <p:stCondLst>
                                            <p:cond delay="0"/>
                                          </p:stCondLst>
                                        </p:cTn>
                                        <p:tgtEl>
                                          <p:spTgt spid="4">
                                            <p:txEl>
                                              <p:pRg st="1" end="1"/>
                                            </p:txEl>
                                          </p:spTgt>
                                        </p:tgtEl>
                                        <p:attrNameLst>
                                          <p:attrName>ppt_x</p:attrName>
                                          <p:attrName>ppt_y</p:attrName>
                                        </p:attrNameLst>
                                      </p:cBhvr>
                                    </p:animMotion>
                                    <p:animEffect transition="in" filter="fade">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presetSubtype="0" fill="hold" nodeType="clickEffect">
                                  <p:stCondLst>
                                    <p:cond delay="0"/>
                                  </p:stCondLst>
                                  <p:childTnLst>
                                    <p:animEffect transition="out" filter="dissolve">
                                      <p:cBhvr>
                                        <p:cTn id="26" dur="1000"/>
                                        <p:tgtEl>
                                          <p:spTgt spid="6146"/>
                                        </p:tgtEl>
                                      </p:cBhvr>
                                    </p:animEffect>
                                    <p:set>
                                      <p:cBhvr>
                                        <p:cTn id="27" dur="1" fill="hold">
                                          <p:stCondLst>
                                            <p:cond delay="999"/>
                                          </p:stCondLst>
                                        </p:cTn>
                                        <p:tgtEl>
                                          <p:spTgt spid="6146"/>
                                        </p:tgtEl>
                                        <p:attrNameLst>
                                          <p:attrName>style.visibility</p:attrName>
                                        </p:attrNameLst>
                                      </p:cBhvr>
                                      <p:to>
                                        <p:strVal val="hidden"/>
                                      </p:to>
                                    </p:set>
                                  </p:childTnLst>
                                </p:cTn>
                              </p:par>
                              <p:par>
                                <p:cTn id="28" presetID="12" presetClass="exit" presetSubtype="8" fill="hold" nodeType="withEffect">
                                  <p:stCondLst>
                                    <p:cond delay="0"/>
                                  </p:stCondLst>
                                  <p:childTnLst>
                                    <p:animEffect transition="out" filter="slide(fromLeft)">
                                      <p:cBhvr>
                                        <p:cTn id="29" dur="1000"/>
                                        <p:tgtEl>
                                          <p:spTgt spid="4">
                                            <p:txEl>
                                              <p:pRg st="0" end="0"/>
                                            </p:txEl>
                                          </p:spTgt>
                                        </p:tgtEl>
                                      </p:cBhvr>
                                    </p:animEffect>
                                    <p:set>
                                      <p:cBhvr>
                                        <p:cTn id="30" dur="1" fill="hold">
                                          <p:stCondLst>
                                            <p:cond delay="999"/>
                                          </p:stCondLst>
                                        </p:cTn>
                                        <p:tgtEl>
                                          <p:spTgt spid="4">
                                            <p:txEl>
                                              <p:pRg st="0" end="0"/>
                                            </p:txEl>
                                          </p:spTgt>
                                        </p:tgtEl>
                                        <p:attrNameLst>
                                          <p:attrName>style.visibility</p:attrName>
                                        </p:attrNameLst>
                                      </p:cBhvr>
                                      <p:to>
                                        <p:strVal val="hidden"/>
                                      </p:to>
                                    </p:set>
                                  </p:childTnLst>
                                </p:cTn>
                              </p:par>
                              <p:par>
                                <p:cTn id="31" presetID="12" presetClass="exit" presetSubtype="8" fill="hold" nodeType="withEffect">
                                  <p:stCondLst>
                                    <p:cond delay="0"/>
                                  </p:stCondLst>
                                  <p:childTnLst>
                                    <p:animEffect transition="out" filter="slide(fromLeft)">
                                      <p:cBhvr>
                                        <p:cTn id="32" dur="1000"/>
                                        <p:tgtEl>
                                          <p:spTgt spid="4">
                                            <p:txEl>
                                              <p:pRg st="1" end="1"/>
                                            </p:txEl>
                                          </p:spTgt>
                                        </p:tgtEl>
                                      </p:cBhvr>
                                    </p:animEffect>
                                    <p:set>
                                      <p:cBhvr>
                                        <p:cTn id="33" dur="1" fill="hold">
                                          <p:stCondLst>
                                            <p:cond delay="999"/>
                                          </p:stCondLst>
                                        </p:cTn>
                                        <p:tgtEl>
                                          <p:spTgt spid="4">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107157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ВЫВОДЫ:</a:t>
            </a:r>
            <a:endParaRPr lang="ru-RU"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8229600" cy="4967302"/>
          </a:xfrm>
        </p:spPr>
        <p:txBody>
          <a:bodyPr>
            <a:normAutofit fontScale="47500" lnSpcReduction="20000"/>
          </a:bodyPr>
          <a:lstStyle/>
          <a:p>
            <a:r>
              <a:rPr lang="ru-RU" sz="8000" b="1" dirty="0" smtClean="0">
                <a:solidFill>
                  <a:schemeClr val="accent1">
                    <a:lumMod val="75000"/>
                  </a:schemeClr>
                </a:solidFill>
                <a:latin typeface="Times New Roman" pitchFamily="18" charset="0"/>
                <a:cs typeface="Times New Roman" pitchFamily="18" charset="0"/>
              </a:rPr>
              <a:t>Вы  выявили какие интересы и жизненные ценности оказывают  влияние на ваш профессиональный выбор.</a:t>
            </a:r>
          </a:p>
          <a:p>
            <a:r>
              <a:rPr lang="ru-RU" sz="8000" b="1" dirty="0" smtClean="0">
                <a:solidFill>
                  <a:schemeClr val="accent1">
                    <a:lumMod val="75000"/>
                  </a:schemeClr>
                </a:solidFill>
                <a:latin typeface="Times New Roman" pitchFamily="18" charset="0"/>
                <a:cs typeface="Times New Roman" pitchFamily="18" charset="0"/>
              </a:rPr>
              <a:t> По этим предпочтениям вы можете распознать к какой группе профессий и соответствующих им типов профессиональной направленности личности вы относитесь. </a:t>
            </a:r>
            <a:endParaRPr lang="ru-RU" sz="7400" b="1"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000"/>
                            </p:stCondLst>
                            <p:childTnLst>
                              <p:par>
                                <p:cTn id="13" presetID="52"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Scale>
                                      <p:cBhvr>
                                        <p:cTn id="15"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3">
                                            <p:txEl>
                                              <p:pRg st="0" end="0"/>
                                            </p:txEl>
                                          </p:spTgt>
                                        </p:tgtEl>
                                        <p:attrNameLst>
                                          <p:attrName>ppt_x</p:attrName>
                                          <p:attrName>ppt_y</p:attrName>
                                        </p:attrNameLst>
                                      </p:cBhvr>
                                    </p:animMotion>
                                    <p:animEffect transition="in" filter="fade">
                                      <p:cBhvr>
                                        <p:cTn id="17" dur="1000"/>
                                        <p:tgtEl>
                                          <p:spTgt spid="3">
                                            <p:txEl>
                                              <p:pRg st="0" end="0"/>
                                            </p:txEl>
                                          </p:spTgt>
                                        </p:tgtEl>
                                      </p:cBhvr>
                                    </p:animEffect>
                                  </p:childTnLst>
                                </p:cTn>
                              </p:par>
                            </p:childTnLst>
                          </p:cTn>
                        </p:par>
                        <p:par>
                          <p:cTn id="18" fill="hold">
                            <p:stCondLst>
                              <p:cond delay="5000"/>
                            </p:stCondLst>
                            <p:childTnLst>
                              <p:par>
                                <p:cTn id="19" presetID="52"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Scale>
                                      <p:cBhvr>
                                        <p:cTn id="21"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1" end="1"/>
                                            </p:txEl>
                                          </p:spTgt>
                                        </p:tgtEl>
                                        <p:attrNameLst>
                                          <p:attrName>ppt_x</p:attrName>
                                          <p:attrName>ppt_y</p:attrName>
                                        </p:attrNameLst>
                                      </p:cBhvr>
                                    </p:animMotion>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xit" presetSubtype="4" fill="hold" grpId="1" nodeType="clickEffect">
                                  <p:stCondLst>
                                    <p:cond delay="0"/>
                                  </p:stCondLst>
                                  <p:childTnLst>
                                    <p:animEffect transition="out" filter="slide(fromBottom)">
                                      <p:cBhvr>
                                        <p:cTn id="27" dur="2000"/>
                                        <p:tgtEl>
                                          <p:spTgt spid="3">
                                            <p:txEl>
                                              <p:pRg st="0" end="0"/>
                                            </p:txEl>
                                          </p:spTgt>
                                        </p:tgtEl>
                                      </p:cBhvr>
                                    </p:animEffect>
                                    <p:set>
                                      <p:cBhvr>
                                        <p:cTn id="28" dur="1" fill="hold">
                                          <p:stCondLst>
                                            <p:cond delay="1999"/>
                                          </p:stCondLst>
                                        </p:cTn>
                                        <p:tgtEl>
                                          <p:spTgt spid="3">
                                            <p:txEl>
                                              <p:pRg st="0" end="0"/>
                                            </p:txEl>
                                          </p:spTgt>
                                        </p:tgtEl>
                                        <p:attrNameLst>
                                          <p:attrName>style.visibility</p:attrName>
                                        </p:attrNameLst>
                                      </p:cBhvr>
                                      <p:to>
                                        <p:strVal val="hidden"/>
                                      </p:to>
                                    </p:set>
                                  </p:childTnLst>
                                </p:cTn>
                              </p:par>
                            </p:childTnLst>
                          </p:cTn>
                        </p:par>
                        <p:par>
                          <p:cTn id="29" fill="hold">
                            <p:stCondLst>
                              <p:cond delay="2000"/>
                            </p:stCondLst>
                            <p:childTnLst>
                              <p:par>
                                <p:cTn id="30" presetID="12" presetClass="exit" presetSubtype="4" fill="hold" grpId="1" nodeType="afterEffect">
                                  <p:stCondLst>
                                    <p:cond delay="0"/>
                                  </p:stCondLst>
                                  <p:childTnLst>
                                    <p:animEffect transition="out" filter="slide(fromBottom)">
                                      <p:cBhvr>
                                        <p:cTn id="31" dur="2000"/>
                                        <p:tgtEl>
                                          <p:spTgt spid="3">
                                            <p:txEl>
                                              <p:pRg st="1" end="1"/>
                                            </p:txEl>
                                          </p:spTgt>
                                        </p:tgtEl>
                                      </p:cBhvr>
                                    </p:animEffect>
                                    <p:set>
                                      <p:cBhvr>
                                        <p:cTn id="32"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3" grpId="1"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571480"/>
            <a:ext cx="4252914" cy="571504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ru-RU"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072066" y="2000240"/>
            <a:ext cx="3500462" cy="4286280"/>
          </a:xfrm>
        </p:spPr>
        <p:txBody>
          <a:bodyPr>
            <a:normAutofit/>
          </a:bodyPr>
          <a:lstStyle/>
          <a:p>
            <a:pPr marR="0" algn="l"/>
            <a:r>
              <a:rPr lang="ru-RU" sz="2800" b="1" dirty="0" smtClean="0">
                <a:solidFill>
                  <a:schemeClr val="bg2">
                    <a:lumMod val="60000"/>
                    <a:lumOff val="40000"/>
                  </a:schemeClr>
                </a:solidFill>
                <a:latin typeface="Times New Roman" pitchFamily="18" charset="0"/>
                <a:cs typeface="Times New Roman" pitchFamily="18" charset="0"/>
              </a:rPr>
              <a:t>Подготовила</a:t>
            </a:r>
          </a:p>
          <a:p>
            <a:pPr marR="0" algn="l"/>
            <a:r>
              <a:rPr lang="ru-RU" sz="2800" b="1" dirty="0" smtClean="0">
                <a:solidFill>
                  <a:schemeClr val="bg2">
                    <a:lumMod val="60000"/>
                    <a:lumOff val="40000"/>
                  </a:schemeClr>
                </a:solidFill>
                <a:latin typeface="Times New Roman" pitchFamily="18" charset="0"/>
                <a:cs typeface="Times New Roman" pitchFamily="18" charset="0"/>
              </a:rPr>
              <a:t> Швецова Е.В.,</a:t>
            </a:r>
          </a:p>
          <a:p>
            <a:pPr marR="0" algn="l"/>
            <a:r>
              <a:rPr lang="ru-RU" sz="2800" b="1" dirty="0" smtClean="0">
                <a:solidFill>
                  <a:schemeClr val="bg2">
                    <a:lumMod val="60000"/>
                    <a:lumOff val="40000"/>
                  </a:schemeClr>
                </a:solidFill>
                <a:latin typeface="Times New Roman" pitchFamily="18" charset="0"/>
                <a:cs typeface="Times New Roman" pitchFamily="18" charset="0"/>
              </a:rPr>
              <a:t>учитель «Технологии» </a:t>
            </a:r>
          </a:p>
          <a:p>
            <a:pPr marR="0" algn="l"/>
            <a:r>
              <a:rPr lang="ru-RU" sz="2800" b="1" dirty="0" smtClean="0">
                <a:solidFill>
                  <a:schemeClr val="bg2">
                    <a:lumMod val="60000"/>
                    <a:lumOff val="40000"/>
                  </a:schemeClr>
                </a:solidFill>
                <a:latin typeface="Times New Roman" pitchFamily="18" charset="0"/>
                <a:cs typeface="Times New Roman" pitchFamily="18" charset="0"/>
              </a:rPr>
              <a:t>средняя школа № 1</a:t>
            </a:r>
          </a:p>
          <a:p>
            <a:endParaRPr lang="ru-RU" sz="4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pic>
        <p:nvPicPr>
          <p:cNvPr id="1026" name="Рисунок 1"/>
          <p:cNvPicPr>
            <a:picLocks noChangeAspect="1" noChangeArrowheads="1"/>
          </p:cNvPicPr>
          <p:nvPr/>
        </p:nvPicPr>
        <p:blipFill>
          <a:blip r:embed="rId2"/>
          <a:srcRect t="15811" b="1547"/>
          <a:stretch>
            <a:fillRect/>
          </a:stretch>
        </p:blipFill>
        <p:spPr bwMode="auto">
          <a:xfrm>
            <a:off x="714348" y="1428736"/>
            <a:ext cx="4034913" cy="4000528"/>
          </a:xfrm>
          <a:prstGeom prst="rect">
            <a:avLst/>
          </a:prstGeom>
          <a:noFill/>
          <a:ln w="57150">
            <a:solidFill>
              <a:schemeClr val="bg2">
                <a:lumMod val="60000"/>
                <a:lumOff val="40000"/>
              </a:schemeClr>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from="(-#ppt_w/2)" to="(#ppt_x)" calcmode="lin" valueType="num">
                                      <p:cBhvr>
                                        <p:cTn id="7" dur="1200" fill="hold">
                                          <p:stCondLst>
                                            <p:cond delay="0"/>
                                          </p:stCondLst>
                                        </p:cTn>
                                        <p:tgtEl>
                                          <p:spTgt spid="1026"/>
                                        </p:tgtEl>
                                        <p:attrNameLst>
                                          <p:attrName>ppt_x</p:attrName>
                                        </p:attrNameLst>
                                      </p:cBhvr>
                                    </p:anim>
                                    <p:anim from="0" to="-1.0" calcmode="lin" valueType="num">
                                      <p:cBhvr>
                                        <p:cTn id="8" dur="400" decel="50000" autoRev="1" fill="hold">
                                          <p:stCondLst>
                                            <p:cond delay="1200"/>
                                          </p:stCondLst>
                                        </p:cTn>
                                        <p:tgtEl>
                                          <p:spTgt spid="1026"/>
                                        </p:tgtEl>
                                        <p:attrNameLst>
                                          <p:attrName>xshear</p:attrName>
                                        </p:attrNameLst>
                                      </p:cBhvr>
                                    </p:anim>
                                    <p:animScale>
                                      <p:cBhvr>
                                        <p:cTn id="9" dur="400" decel="100000" autoRev="1" fill="hold">
                                          <p:stCondLst>
                                            <p:cond delay="1200"/>
                                          </p:stCondLst>
                                        </p:cTn>
                                        <p:tgtEl>
                                          <p:spTgt spid="1026"/>
                                        </p:tgtEl>
                                      </p:cBhvr>
                                      <p:from x="100000" y="100000"/>
                                      <p:to x="80000" y="100000"/>
                                    </p:animScale>
                                    <p:anim by="(#ppt_h/3+#ppt_w*0.1)" calcmode="lin" valueType="num">
                                      <p:cBhvr additive="sum">
                                        <p:cTn id="10" dur="400" decel="100000" autoRev="1" fill="hold">
                                          <p:stCondLst>
                                            <p:cond delay="1200"/>
                                          </p:stCondLst>
                                        </p:cTn>
                                        <p:tgtEl>
                                          <p:spTgt spid="1026"/>
                                        </p:tgtEl>
                                        <p:attrNameLst>
                                          <p:attrName>ppt_x</p:attrName>
                                        </p:attrNameLst>
                                      </p:cBhvr>
                                    </p:anim>
                                  </p:childTnLst>
                                </p:cTn>
                              </p:par>
                            </p:childTnLst>
                          </p:cTn>
                        </p:par>
                        <p:par>
                          <p:cTn id="11" fill="hold">
                            <p:stCondLst>
                              <p:cond delay="2000"/>
                            </p:stCondLst>
                            <p:childTnLst>
                              <p:par>
                                <p:cTn id="12" presetID="38" presetClass="entr" presetSubtype="0" accel="50000" fill="hold" grpId="0" nodeType="afterEffect">
                                  <p:stCondLst>
                                    <p:cond delay="0"/>
                                  </p:stCondLst>
                                  <p:iterate type="lt">
                                    <p:tmPct val="50000"/>
                                  </p:iterate>
                                  <p:childTnLst>
                                    <p:set>
                                      <p:cBhvr>
                                        <p:cTn id="13" dur="1" fill="hold">
                                          <p:stCondLst>
                                            <p:cond delay="0"/>
                                          </p:stCondLst>
                                        </p:cTn>
                                        <p:tgtEl>
                                          <p:spTgt spid="3">
                                            <p:txEl>
                                              <p:pRg st="0" end="0"/>
                                            </p:txEl>
                                          </p:spTgt>
                                        </p:tgtEl>
                                        <p:attrNameLst>
                                          <p:attrName>style.visibility</p:attrName>
                                        </p:attrNameLst>
                                      </p:cBhvr>
                                      <p:to>
                                        <p:strVal val="visible"/>
                                      </p:to>
                                    </p:set>
                                    <p:set>
                                      <p:cBhvr>
                                        <p:cTn id="14" dur="228" fill="hold">
                                          <p:stCondLst>
                                            <p:cond delay="0"/>
                                          </p:stCondLst>
                                        </p:cTn>
                                        <p:tgtEl>
                                          <p:spTgt spid="3">
                                            <p:txEl>
                                              <p:pRg st="0" end="0"/>
                                            </p:txEl>
                                          </p:spTgt>
                                        </p:tgtEl>
                                        <p:attrNameLst>
                                          <p:attrName>style.rotation</p:attrName>
                                        </p:attrNameLst>
                                      </p:cBhvr>
                                      <p:to>
                                        <p:strVal val="-45.0"/>
                                      </p:to>
                                    </p:set>
                                    <p:anim calcmode="lin" valueType="num">
                                      <p:cBhvr>
                                        <p:cTn id="15" dur="228" fill="hold">
                                          <p:stCondLst>
                                            <p:cond delay="228"/>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6" dur="228"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7" dur="78" decel="50000" autoRev="1" fill="hold">
                                          <p:stCondLst>
                                            <p:cond delay="228"/>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9" fill="hold">
                            <p:stCondLst>
                              <p:cond delay="5000"/>
                            </p:stCondLst>
                            <p:childTnLst>
                              <p:par>
                                <p:cTn id="20" presetID="38" presetClass="entr" presetSubtype="0" accel="50000" fill="hold" grpId="0" nodeType="afterEffect">
                                  <p:stCondLst>
                                    <p:cond delay="0"/>
                                  </p:stCondLst>
                                  <p:iterate type="lt">
                                    <p:tmPct val="50000"/>
                                  </p:iterate>
                                  <p:childTnLst>
                                    <p:set>
                                      <p:cBhvr>
                                        <p:cTn id="21" dur="1" fill="hold">
                                          <p:stCondLst>
                                            <p:cond delay="0"/>
                                          </p:stCondLst>
                                        </p:cTn>
                                        <p:tgtEl>
                                          <p:spTgt spid="3">
                                            <p:txEl>
                                              <p:pRg st="1" end="1"/>
                                            </p:txEl>
                                          </p:spTgt>
                                        </p:tgtEl>
                                        <p:attrNameLst>
                                          <p:attrName>style.visibility</p:attrName>
                                        </p:attrNameLst>
                                      </p:cBhvr>
                                      <p:to>
                                        <p:strVal val="visible"/>
                                      </p:to>
                                    </p:set>
                                    <p:set>
                                      <p:cBhvr>
                                        <p:cTn id="22" dur="228" fill="hold">
                                          <p:stCondLst>
                                            <p:cond delay="0"/>
                                          </p:stCondLst>
                                        </p:cTn>
                                        <p:tgtEl>
                                          <p:spTgt spid="3">
                                            <p:txEl>
                                              <p:pRg st="1" end="1"/>
                                            </p:txEl>
                                          </p:spTgt>
                                        </p:tgtEl>
                                        <p:attrNameLst>
                                          <p:attrName>style.rotation</p:attrName>
                                        </p:attrNameLst>
                                      </p:cBhvr>
                                      <p:to>
                                        <p:strVal val="-45.0"/>
                                      </p:to>
                                    </p:set>
                                    <p:anim calcmode="lin" valueType="num">
                                      <p:cBhvr>
                                        <p:cTn id="23" dur="228" fill="hold">
                                          <p:stCondLst>
                                            <p:cond delay="228"/>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24" dur="228"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25" dur="78" decel="50000" autoRev="1" fill="hold">
                                          <p:stCondLst>
                                            <p:cond delay="228"/>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6" dur="68" fill="hold">
                                          <p:stCondLst>
                                            <p:cond delay="432"/>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par>
                          <p:cTn id="27" fill="hold">
                            <p:stCondLst>
                              <p:cond delay="8250"/>
                            </p:stCondLst>
                            <p:childTnLst>
                              <p:par>
                                <p:cTn id="28" presetID="38" presetClass="entr" presetSubtype="0" accel="50000" fill="hold" grpId="0" nodeType="afterEffect">
                                  <p:stCondLst>
                                    <p:cond delay="0"/>
                                  </p:stCondLst>
                                  <p:iterate type="lt">
                                    <p:tmPct val="50000"/>
                                  </p:iterate>
                                  <p:childTnLst>
                                    <p:set>
                                      <p:cBhvr>
                                        <p:cTn id="29" dur="1" fill="hold">
                                          <p:stCondLst>
                                            <p:cond delay="0"/>
                                          </p:stCondLst>
                                        </p:cTn>
                                        <p:tgtEl>
                                          <p:spTgt spid="3">
                                            <p:txEl>
                                              <p:pRg st="2" end="2"/>
                                            </p:txEl>
                                          </p:spTgt>
                                        </p:tgtEl>
                                        <p:attrNameLst>
                                          <p:attrName>style.visibility</p:attrName>
                                        </p:attrNameLst>
                                      </p:cBhvr>
                                      <p:to>
                                        <p:strVal val="visible"/>
                                      </p:to>
                                    </p:set>
                                    <p:set>
                                      <p:cBhvr>
                                        <p:cTn id="30" dur="228" fill="hold">
                                          <p:stCondLst>
                                            <p:cond delay="0"/>
                                          </p:stCondLst>
                                        </p:cTn>
                                        <p:tgtEl>
                                          <p:spTgt spid="3">
                                            <p:txEl>
                                              <p:pRg st="2" end="2"/>
                                            </p:txEl>
                                          </p:spTgt>
                                        </p:tgtEl>
                                        <p:attrNameLst>
                                          <p:attrName>style.rotation</p:attrName>
                                        </p:attrNameLst>
                                      </p:cBhvr>
                                      <p:to>
                                        <p:strVal val="-45.0"/>
                                      </p:to>
                                    </p:set>
                                    <p:anim calcmode="lin" valueType="num">
                                      <p:cBhvr>
                                        <p:cTn id="31" dur="228" fill="hold">
                                          <p:stCondLst>
                                            <p:cond delay="228"/>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32" dur="228"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33" dur="78" decel="50000" autoRev="1" fill="hold">
                                          <p:stCondLst>
                                            <p:cond delay="228"/>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34" dur="68" fill="hold">
                                          <p:stCondLst>
                                            <p:cond delay="432"/>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par>
                          <p:cTn id="35" fill="hold">
                            <p:stCondLst>
                              <p:cond delay="13250"/>
                            </p:stCondLst>
                            <p:childTnLst>
                              <p:par>
                                <p:cTn id="36" presetID="38" presetClass="entr" presetSubtype="0" accel="50000" fill="hold" grpId="0" nodeType="afterEffect">
                                  <p:stCondLst>
                                    <p:cond delay="0"/>
                                  </p:stCondLst>
                                  <p:iterate type="lt">
                                    <p:tmPct val="50000"/>
                                  </p:iterate>
                                  <p:childTnLst>
                                    <p:set>
                                      <p:cBhvr>
                                        <p:cTn id="37" dur="1" fill="hold">
                                          <p:stCondLst>
                                            <p:cond delay="0"/>
                                          </p:stCondLst>
                                        </p:cTn>
                                        <p:tgtEl>
                                          <p:spTgt spid="3">
                                            <p:txEl>
                                              <p:pRg st="3" end="3"/>
                                            </p:txEl>
                                          </p:spTgt>
                                        </p:tgtEl>
                                        <p:attrNameLst>
                                          <p:attrName>style.visibility</p:attrName>
                                        </p:attrNameLst>
                                      </p:cBhvr>
                                      <p:to>
                                        <p:strVal val="visible"/>
                                      </p:to>
                                    </p:set>
                                    <p:set>
                                      <p:cBhvr>
                                        <p:cTn id="38" dur="228" fill="hold">
                                          <p:stCondLst>
                                            <p:cond delay="0"/>
                                          </p:stCondLst>
                                        </p:cTn>
                                        <p:tgtEl>
                                          <p:spTgt spid="3">
                                            <p:txEl>
                                              <p:pRg st="3" end="3"/>
                                            </p:txEl>
                                          </p:spTgt>
                                        </p:tgtEl>
                                        <p:attrNameLst>
                                          <p:attrName>style.rotation</p:attrName>
                                        </p:attrNameLst>
                                      </p:cBhvr>
                                      <p:to>
                                        <p:strVal val="-45.0"/>
                                      </p:to>
                                    </p:set>
                                    <p:anim calcmode="lin" valueType="num">
                                      <p:cBhvr>
                                        <p:cTn id="39" dur="228" fill="hold">
                                          <p:stCondLst>
                                            <p:cond delay="228"/>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40" dur="228"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41" dur="78" decel="50000" autoRev="1" fill="hold">
                                          <p:stCondLst>
                                            <p:cond delay="228"/>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42" dur="68" fill="hold">
                                          <p:stCondLst>
                                            <p:cond delay="432"/>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2000264"/>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ПРОФЕССИОНАЛЬНАЯ НАПРАВЛЕННОСТЬ ЛИЧНОСТИ</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214282" y="2214554"/>
            <a:ext cx="8715436" cy="4429156"/>
          </a:xfrm>
        </p:spPr>
        <p:txBody>
          <a:bodyPr>
            <a:noAutofit/>
          </a:bodyPr>
          <a:lstStyle/>
          <a:p>
            <a:r>
              <a:rPr lang="ru-RU" sz="2400" b="1" dirty="0" smtClean="0">
                <a:solidFill>
                  <a:schemeClr val="accent1">
                    <a:lumMod val="75000"/>
                  </a:schemeClr>
                </a:solidFill>
                <a:latin typeface="Times New Roman" pitchFamily="18" charset="0"/>
                <a:cs typeface="Times New Roman" pitchFamily="18" charset="0"/>
              </a:rPr>
              <a:t>Такие качества личности, как интересы и жизненные ценности, оказывают существенное влияние на то, как человек реализует себя в профессии. Любая профессия подразумевает работу в определенной среде, где востребованным оказывается конкретный набор таких качеств. По этим характеристикам выделяют шесть групп профессий и соответствующих им типов профессиональной направленности личности. Приведенная ниже методика позволит определить, к какому из этих типов принадлежишь ты.</a:t>
            </a:r>
          </a:p>
          <a:p>
            <a:endParaRPr lang="ru-RU" sz="2800" b="1" dirty="0">
              <a:solidFill>
                <a:schemeClr val="accent2">
                  <a:lumMod val="75000"/>
                </a:schemeClr>
              </a:solidFill>
            </a:endParaRPr>
          </a:p>
        </p:txBody>
      </p:sp>
      <p:pic>
        <p:nvPicPr>
          <p:cNvPr id="1026" name="Рисунок 108"/>
          <p:cNvPicPr>
            <a:picLocks noChangeAspect="1" noChangeArrowheads="1"/>
          </p:cNvPicPr>
          <p:nvPr/>
        </p:nvPicPr>
        <p:blipFill>
          <a:blip r:embed="rId2"/>
          <a:srcRect l="11539" t="6897" r="35898"/>
          <a:stretch>
            <a:fillRect/>
          </a:stretch>
        </p:blipFill>
        <p:spPr bwMode="auto">
          <a:xfrm>
            <a:off x="3428992" y="2357430"/>
            <a:ext cx="1714512" cy="39308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9750"/>
                            </p:stCondLst>
                            <p:childTnLst>
                              <p:par>
                                <p:cTn id="13" presetID="34" presetClass="entr" presetSubtype="0"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 from="(-#ppt_w/2)" to="(#ppt_x)" calcmode="lin" valueType="num">
                                      <p:cBhvr>
                                        <p:cTn id="15" dur="600" fill="hold">
                                          <p:stCondLst>
                                            <p:cond delay="0"/>
                                          </p:stCondLst>
                                        </p:cTn>
                                        <p:tgtEl>
                                          <p:spTgt spid="1026"/>
                                        </p:tgtEl>
                                        <p:attrNameLst>
                                          <p:attrName>ppt_x</p:attrName>
                                        </p:attrNameLst>
                                      </p:cBhvr>
                                    </p:anim>
                                    <p:anim from="0" to="-1.0" calcmode="lin" valueType="num">
                                      <p:cBhvr>
                                        <p:cTn id="16" dur="200" decel="50000" autoRev="1" fill="hold">
                                          <p:stCondLst>
                                            <p:cond delay="600"/>
                                          </p:stCondLst>
                                        </p:cTn>
                                        <p:tgtEl>
                                          <p:spTgt spid="1026"/>
                                        </p:tgtEl>
                                        <p:attrNameLst>
                                          <p:attrName>xshear</p:attrName>
                                        </p:attrNameLst>
                                      </p:cBhvr>
                                    </p:anim>
                                    <p:animScale>
                                      <p:cBhvr>
                                        <p:cTn id="17" dur="200" decel="100000" autoRev="1" fill="hold">
                                          <p:stCondLst>
                                            <p:cond delay="600"/>
                                          </p:stCondLst>
                                        </p:cTn>
                                        <p:tgtEl>
                                          <p:spTgt spid="1026"/>
                                        </p:tgtEl>
                                      </p:cBhvr>
                                      <p:from x="100000" y="100000"/>
                                      <p:to x="80000" y="100000"/>
                                    </p:animScale>
                                    <p:anim by="(#ppt_h/3+#ppt_w*0.1)" calcmode="lin" valueType="num">
                                      <p:cBhvr additive="sum">
                                        <p:cTn id="18" dur="200" decel="100000" autoRev="1" fill="hold">
                                          <p:stCondLst>
                                            <p:cond delay="600"/>
                                          </p:stCondLst>
                                        </p:cTn>
                                        <p:tgtEl>
                                          <p:spTgt spid="1026"/>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9" presetClass="exit" presetSubtype="0" fill="hold" nodeType="clickEffect">
                                  <p:stCondLst>
                                    <p:cond delay="0"/>
                                  </p:stCondLst>
                                  <p:childTnLst>
                                    <p:animEffect transition="out" filter="dissolve">
                                      <p:cBhvr>
                                        <p:cTn id="22" dur="1000"/>
                                        <p:tgtEl>
                                          <p:spTgt spid="1026"/>
                                        </p:tgtEl>
                                      </p:cBhvr>
                                    </p:animEffect>
                                    <p:set>
                                      <p:cBhvr>
                                        <p:cTn id="23" dur="1" fill="hold">
                                          <p:stCondLst>
                                            <p:cond delay="999"/>
                                          </p:stCondLst>
                                        </p:cTn>
                                        <p:tgtEl>
                                          <p:spTgt spid="1026"/>
                                        </p:tgtEl>
                                        <p:attrNameLst>
                                          <p:attrName>style.visibility</p:attrName>
                                        </p:attrNameLst>
                                      </p:cBhvr>
                                      <p:to>
                                        <p:strVal val="hidden"/>
                                      </p:to>
                                    </p:se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wipe(left)">
                                      <p:cBhvr>
                                        <p:cTn id="27" dur="2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7" presetClass="exit" presetSubtype="4" fill="hold" grpId="1" nodeType="clickEffect">
                                  <p:stCondLst>
                                    <p:cond delay="0"/>
                                  </p:stCondLst>
                                  <p:childTnLst>
                                    <p:anim calcmode="lin" valueType="num">
                                      <p:cBhvr additive="base">
                                        <p:cTn id="31" dur="10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1000"/>
                                        <p:tgtEl>
                                          <p:spTgt spid="3">
                                            <p:txEl>
                                              <p:pRg st="0" end="0"/>
                                            </p:txEl>
                                          </p:spTgt>
                                        </p:tgtEl>
                                        <p:attrNameLst>
                                          <p:attrName>ppt_y</p:attrName>
                                        </p:attrNameLst>
                                      </p:cBhvr>
                                      <p:tavLst>
                                        <p:tav tm="0">
                                          <p:val>
                                            <p:strVal val="ppt_y"/>
                                          </p:val>
                                        </p:tav>
                                        <p:tav tm="100000">
                                          <p:val>
                                            <p:strVal val="1+ppt_h/2"/>
                                          </p:val>
                                        </p:tav>
                                      </p:tavLst>
                                    </p:anim>
                                    <p:set>
                                      <p:cBhvr>
                                        <p:cTn id="33"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100013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ИНСТРУКЦИЯ</a:t>
            </a:r>
            <a:endParaRPr lang="ru-RU"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643050"/>
            <a:ext cx="8229600" cy="4681550"/>
          </a:xfrm>
        </p:spPr>
        <p:txBody>
          <a:bodyPr>
            <a:normAutofit fontScale="92500" lnSpcReduction="10000"/>
          </a:bodyPr>
          <a:lstStyle/>
          <a:p>
            <a:pPr algn="ctr"/>
            <a:r>
              <a:rPr lang="ru-RU" sz="1900" b="1" dirty="0" smtClean="0">
                <a:solidFill>
                  <a:schemeClr val="accent1">
                    <a:lumMod val="75000"/>
                  </a:schemeClr>
                </a:solidFill>
                <a:latin typeface="Times New Roman" pitchFamily="18" charset="0"/>
                <a:cs typeface="Times New Roman" pitchFamily="18" charset="0"/>
              </a:rPr>
              <a:t>МЕТОДИКА ДЖ. ГОЛЛАНДА; МОДИФИКАЦИЯ АЗБЕЛЯ А.А.</a:t>
            </a:r>
          </a:p>
          <a:p>
            <a:r>
              <a:rPr lang="ru-RU" sz="3200" b="1" dirty="0" smtClean="0">
                <a:solidFill>
                  <a:schemeClr val="accent1">
                    <a:lumMod val="75000"/>
                  </a:schemeClr>
                </a:solidFill>
                <a:latin typeface="Times New Roman" pitchFamily="18" charset="0"/>
                <a:cs typeface="Times New Roman" pitchFamily="18" charset="0"/>
              </a:rPr>
              <a:t>Предположим, что после соответствующего обучения ты сможешь выполнять любую работу. В таблице приведены сгруппированные по парам специальности, из каждой пары надо выбрать одну, которую ты считаешь более подходящей для себя. Рядом с названием специальности стоит ее код - цифра от 1 до 6. Записывай код специальности, выбранный в каждой из пар.</a:t>
            </a:r>
          </a:p>
          <a:p>
            <a:pPr>
              <a:buNone/>
            </a:pPr>
            <a:endParaRPr lang="ru-RU" b="1" dirty="0" smtClean="0">
              <a:solidFill>
                <a:schemeClr val="accent1">
                  <a:lumMod val="75000"/>
                </a:schemeClr>
              </a:solidFill>
              <a:latin typeface="Times New Roman" pitchFamily="18" charset="0"/>
              <a:cs typeface="Times New Roman" pitchFamily="18" charset="0"/>
            </a:endParaRPr>
          </a:p>
          <a:p>
            <a:endParaRPr lang="ru-RU" dirty="0"/>
          </a:p>
        </p:txBody>
      </p:sp>
      <p:pic>
        <p:nvPicPr>
          <p:cNvPr id="1026" name="Рисунок 110"/>
          <p:cNvPicPr>
            <a:picLocks noChangeAspect="1" noChangeArrowheads="1"/>
          </p:cNvPicPr>
          <p:nvPr/>
        </p:nvPicPr>
        <p:blipFill>
          <a:blip r:embed="rId2"/>
          <a:srcRect l="3378" t="5125" r="29730" b="9247"/>
          <a:stretch>
            <a:fillRect/>
          </a:stretch>
        </p:blipFill>
        <p:spPr bwMode="auto">
          <a:xfrm rot="-5400000">
            <a:off x="3577644" y="-5801"/>
            <a:ext cx="2143140" cy="829835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2750"/>
                            </p:stCondLst>
                            <p:childTnLst>
                              <p:par>
                                <p:cTn id="13" presetID="26"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par>
                          <p:cTn id="29" fill="hold">
                            <p:stCondLst>
                              <p:cond delay="4750"/>
                            </p:stCondLst>
                            <p:childTnLst>
                              <p:par>
                                <p:cTn id="30" presetID="34" presetClass="entr" presetSubtype="0" fill="hold" nodeType="afterEffect">
                                  <p:stCondLst>
                                    <p:cond delay="0"/>
                                  </p:stCondLst>
                                  <p:childTnLst>
                                    <p:set>
                                      <p:cBhvr>
                                        <p:cTn id="31" dur="1" fill="hold">
                                          <p:stCondLst>
                                            <p:cond delay="0"/>
                                          </p:stCondLst>
                                        </p:cTn>
                                        <p:tgtEl>
                                          <p:spTgt spid="1026"/>
                                        </p:tgtEl>
                                        <p:attrNameLst>
                                          <p:attrName>style.visibility</p:attrName>
                                        </p:attrNameLst>
                                      </p:cBhvr>
                                      <p:to>
                                        <p:strVal val="visible"/>
                                      </p:to>
                                    </p:set>
                                    <p:anim from="(-#ppt_w/2)" to="(#ppt_x)" calcmode="lin" valueType="num">
                                      <p:cBhvr>
                                        <p:cTn id="32" dur="600" fill="hold">
                                          <p:stCondLst>
                                            <p:cond delay="0"/>
                                          </p:stCondLst>
                                        </p:cTn>
                                        <p:tgtEl>
                                          <p:spTgt spid="1026"/>
                                        </p:tgtEl>
                                        <p:attrNameLst>
                                          <p:attrName>ppt_x</p:attrName>
                                        </p:attrNameLst>
                                      </p:cBhvr>
                                    </p:anim>
                                    <p:anim from="0" to="-1.0" calcmode="lin" valueType="num">
                                      <p:cBhvr>
                                        <p:cTn id="33" dur="200" decel="50000" autoRev="1" fill="hold">
                                          <p:stCondLst>
                                            <p:cond delay="600"/>
                                          </p:stCondLst>
                                        </p:cTn>
                                        <p:tgtEl>
                                          <p:spTgt spid="1026"/>
                                        </p:tgtEl>
                                        <p:attrNameLst>
                                          <p:attrName>xshear</p:attrName>
                                        </p:attrNameLst>
                                      </p:cBhvr>
                                    </p:anim>
                                    <p:animScale>
                                      <p:cBhvr>
                                        <p:cTn id="34" dur="200" decel="100000" autoRev="1" fill="hold">
                                          <p:stCondLst>
                                            <p:cond delay="600"/>
                                          </p:stCondLst>
                                        </p:cTn>
                                        <p:tgtEl>
                                          <p:spTgt spid="1026"/>
                                        </p:tgtEl>
                                      </p:cBhvr>
                                      <p:from x="100000" y="100000"/>
                                      <p:to x="80000" y="100000"/>
                                    </p:animScale>
                                    <p:anim by="(#ppt_h/3+#ppt_w*0.1)" calcmode="lin" valueType="num">
                                      <p:cBhvr additive="sum">
                                        <p:cTn id="35" dur="200" decel="100000" autoRev="1" fill="hold">
                                          <p:stCondLst>
                                            <p:cond delay="600"/>
                                          </p:stCondLst>
                                        </p:cTn>
                                        <p:tgtEl>
                                          <p:spTgt spid="1026"/>
                                        </p:tgtEl>
                                        <p:attrNameLst>
                                          <p:attrName>ppt_x</p:attrName>
                                        </p:attrNameLst>
                                      </p:cBhvr>
                                    </p:anim>
                                  </p:childTnLst>
                                </p:cTn>
                              </p:par>
                            </p:childTnLst>
                          </p:cTn>
                        </p:par>
                      </p:childTnLst>
                    </p:cTn>
                  </p:par>
                  <p:par>
                    <p:cTn id="36" fill="hold">
                      <p:stCondLst>
                        <p:cond delay="indefinite"/>
                      </p:stCondLst>
                      <p:childTnLst>
                        <p:par>
                          <p:cTn id="37" fill="hold">
                            <p:stCondLst>
                              <p:cond delay="0"/>
                            </p:stCondLst>
                            <p:childTnLst>
                              <p:par>
                                <p:cTn id="38" presetID="50" presetClass="exit" presetSubtype="0" accel="100000" fill="hold" nodeType="clickEffect">
                                  <p:stCondLst>
                                    <p:cond delay="0"/>
                                  </p:stCondLst>
                                  <p:childTnLst>
                                    <p:anim calcmode="lin" valueType="num">
                                      <p:cBhvr>
                                        <p:cTn id="39" dur="1000"/>
                                        <p:tgtEl>
                                          <p:spTgt spid="1026"/>
                                        </p:tgtEl>
                                        <p:attrNameLst>
                                          <p:attrName>ppt_w</p:attrName>
                                        </p:attrNameLst>
                                      </p:cBhvr>
                                      <p:tavLst>
                                        <p:tav tm="0">
                                          <p:val>
                                            <p:strVal val="ppt_w"/>
                                          </p:val>
                                        </p:tav>
                                        <p:tav tm="100000">
                                          <p:val>
                                            <p:strVal val="ppt_w+.3"/>
                                          </p:val>
                                        </p:tav>
                                      </p:tavLst>
                                    </p:anim>
                                    <p:anim calcmode="lin" valueType="num">
                                      <p:cBhvr>
                                        <p:cTn id="40" dur="1000"/>
                                        <p:tgtEl>
                                          <p:spTgt spid="1026"/>
                                        </p:tgtEl>
                                        <p:attrNameLst>
                                          <p:attrName>ppt_h</p:attrName>
                                        </p:attrNameLst>
                                      </p:cBhvr>
                                      <p:tavLst>
                                        <p:tav tm="0">
                                          <p:val>
                                            <p:strVal val="ppt_h"/>
                                          </p:val>
                                        </p:tav>
                                        <p:tav tm="100000">
                                          <p:val>
                                            <p:strVal val="ppt_h"/>
                                          </p:val>
                                        </p:tav>
                                      </p:tavLst>
                                    </p:anim>
                                    <p:animEffect transition="out" filter="fade">
                                      <p:cBhvr>
                                        <p:cTn id="41" dur="1000"/>
                                        <p:tgtEl>
                                          <p:spTgt spid="1026"/>
                                        </p:tgtEl>
                                      </p:cBhvr>
                                    </p:animEffect>
                                    <p:set>
                                      <p:cBhvr>
                                        <p:cTn id="42" dur="1" fill="hold">
                                          <p:stCondLst>
                                            <p:cond delay="999"/>
                                          </p:stCondLst>
                                        </p:cTn>
                                        <p:tgtEl>
                                          <p:spTgt spid="1026"/>
                                        </p:tgtEl>
                                        <p:attrNameLst>
                                          <p:attrName>style.visibility</p:attrName>
                                        </p:attrNameLst>
                                      </p:cBhvr>
                                      <p:to>
                                        <p:strVal val="hidden"/>
                                      </p:to>
                                    </p:set>
                                  </p:childTnLst>
                                </p:cTn>
                              </p:par>
                            </p:childTnLst>
                          </p:cTn>
                        </p:par>
                        <p:par>
                          <p:cTn id="43" fill="hold">
                            <p:stCondLst>
                              <p:cond delay="1000"/>
                            </p:stCondLst>
                            <p:childTnLst>
                              <p:par>
                                <p:cTn id="44" presetID="53" presetClass="entr" presetSubtype="0" fill="hold" nodeType="afterEffect">
                                  <p:stCondLst>
                                    <p:cond delay="0"/>
                                  </p:stCondLst>
                                  <p:childTnLst>
                                    <p:set>
                                      <p:cBhvr>
                                        <p:cTn id="45" dur="1" fill="hold">
                                          <p:stCondLst>
                                            <p:cond delay="0"/>
                                          </p:stCondLst>
                                        </p:cTn>
                                        <p:tgtEl>
                                          <p:spTgt spid="3">
                                            <p:txEl>
                                              <p:pRg st="1" end="1"/>
                                            </p:txEl>
                                          </p:spTgt>
                                        </p:tgtEl>
                                        <p:attrNameLst>
                                          <p:attrName>style.visibility</p:attrName>
                                        </p:attrNameLst>
                                      </p:cBhvr>
                                      <p:to>
                                        <p:strVal val="visible"/>
                                      </p:to>
                                    </p:set>
                                    <p:anim calcmode="lin" valueType="num">
                                      <p:cBhvr>
                                        <p:cTn id="46"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47"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48" dur="2000"/>
                                        <p:tgtEl>
                                          <p:spTgt spid="3">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8" presetClass="exit" presetSubtype="12" fill="hold" nodeType="clickEffect">
                                  <p:stCondLst>
                                    <p:cond delay="0"/>
                                  </p:stCondLst>
                                  <p:childTnLst>
                                    <p:animEffect transition="out" filter="strips(downLeft)">
                                      <p:cBhvr>
                                        <p:cTn id="52" dur="1000"/>
                                        <p:tgtEl>
                                          <p:spTgt spid="3">
                                            <p:txEl>
                                              <p:pRg st="1" end="1"/>
                                            </p:txEl>
                                          </p:spTgt>
                                        </p:tgtEl>
                                      </p:cBhvr>
                                    </p:animEffect>
                                    <p:set>
                                      <p:cBhvr>
                                        <p:cTn id="53"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857256"/>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ОПРОСНИК </a:t>
            </a:r>
            <a:endParaRPr lang="ru-RU"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285720" y="1049661"/>
          <a:ext cx="8572560" cy="5790996"/>
        </p:xfrm>
        <a:graphic>
          <a:graphicData uri="http://schemas.openxmlformats.org/drawingml/2006/table">
            <a:tbl>
              <a:tblPr firstRow="1" bandRow="1">
                <a:tableStyleId>{21E4AEA4-8DFA-4A89-87EB-49C32662AFE0}</a:tableStyleId>
              </a:tblPr>
              <a:tblGrid>
                <a:gridCol w="658307"/>
                <a:gridCol w="3627973"/>
                <a:gridCol w="773947"/>
                <a:gridCol w="3512333"/>
              </a:tblGrid>
              <a:tr h="7074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dirty="0" smtClean="0">
                          <a:latin typeface="Times New Roman" pitchFamily="18" charset="0"/>
                          <a:cs typeface="Times New Roman" pitchFamily="18" charset="0"/>
                        </a:rPr>
                        <a:t>КОД</a:t>
                      </a:r>
                      <a:endParaRPr lang="ru-RU" sz="1600" b="1" dirty="0">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000" b="1" dirty="0" smtClean="0">
                          <a:latin typeface="Times New Roman" pitchFamily="18" charset="0"/>
                          <a:cs typeface="Times New Roman" pitchFamily="18" charset="0"/>
                        </a:rPr>
                        <a:t>СПЕЦИАЛЬНОСТЬ</a:t>
                      </a:r>
                      <a:endParaRPr lang="ru-RU" sz="2000" b="1" dirty="0">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dirty="0" smtClean="0">
                          <a:latin typeface="Times New Roman" pitchFamily="18" charset="0"/>
                          <a:cs typeface="Times New Roman" pitchFamily="18" charset="0"/>
                        </a:rPr>
                        <a:t>КОД</a:t>
                      </a:r>
                      <a:endParaRPr lang="ru-RU" sz="1600" b="1" dirty="0">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000" b="1" dirty="0" smtClean="0">
                          <a:latin typeface="Times New Roman" pitchFamily="18" charset="0"/>
                          <a:cs typeface="Times New Roman" pitchFamily="18" charset="0"/>
                        </a:rPr>
                        <a:t>СПЕЦИАЛЬНОСТЬ</a:t>
                      </a:r>
                      <a:endParaRPr lang="ru-RU" sz="2000" b="1" dirty="0">
                        <a:latin typeface="Times New Roman" pitchFamily="18" charset="0"/>
                        <a:cs typeface="Times New Roman" pitchFamily="18" charset="0"/>
                      </a:endParaRPr>
                    </a:p>
                  </a:txBody>
                  <a:tcPr anchor="ctr"/>
                </a:tc>
              </a:tr>
              <a:tr h="489765">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smtClean="0">
                          <a:solidFill>
                            <a:schemeClr val="accent1">
                              <a:lumMod val="75000"/>
                            </a:schemeClr>
                          </a:solidFill>
                          <a:latin typeface="Times New Roman"/>
                          <a:ea typeface="Times New Roman"/>
                          <a:cs typeface="Times New Roman"/>
                        </a:rPr>
                        <a:t>археолог</a:t>
                      </a:r>
                      <a:endParaRPr lang="ru-RU" sz="2000" b="1" dirty="0">
                        <a:solidFill>
                          <a:schemeClr val="accent1">
                            <a:lumMod val="75000"/>
                          </a:schemeClr>
                        </a:solidFill>
                        <a:latin typeface="Calibri"/>
                        <a:ea typeface="Calibri"/>
                        <a:cs typeface="Times New Roman"/>
                      </a:endParaRPr>
                    </a:p>
                  </a:txBody>
                  <a:tcPr marL="25400" marR="25400" marT="0" marB="0" anchor="ctr"/>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smtClean="0">
                          <a:solidFill>
                            <a:schemeClr val="accent1">
                              <a:lumMod val="75000"/>
                            </a:schemeClr>
                          </a:solidFill>
                          <a:latin typeface="Times New Roman"/>
                          <a:ea typeface="Times New Roman"/>
                          <a:cs typeface="Times New Roman"/>
                        </a:rPr>
                        <a:t>Реставратор </a:t>
                      </a:r>
                      <a:endParaRPr lang="ru-RU" sz="2000" b="1" dirty="0">
                        <a:solidFill>
                          <a:schemeClr val="accent1">
                            <a:lumMod val="75000"/>
                          </a:schemeClr>
                        </a:solidFill>
                        <a:latin typeface="Calibri"/>
                        <a:ea typeface="Calibri"/>
                        <a:cs typeface="Times New Roman"/>
                      </a:endParaRPr>
                    </a:p>
                  </a:txBody>
                  <a:tcPr marL="25400" marR="25400" marT="0" marB="0" anchor="ctr"/>
                </a:tc>
              </a:tr>
              <a:tr h="996905">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Calibri"/>
                          <a:cs typeface="Times New Roman"/>
                        </a:rPr>
                        <a:t> </a:t>
                      </a:r>
                      <a:r>
                        <a:rPr lang="ru-RU" sz="2400" b="1" dirty="0">
                          <a:solidFill>
                            <a:schemeClr val="accent1">
                              <a:lumMod val="75000"/>
                            </a:schemeClr>
                          </a:solidFill>
                          <a:latin typeface="Times New Roman"/>
                          <a:ea typeface="Times New Roman"/>
                          <a:cs typeface="Times New Roman"/>
                        </a:rPr>
                        <a:t>специалист по связям с </a:t>
                      </a:r>
                      <a:r>
                        <a:rPr lang="ru-RU" sz="2400" b="1" dirty="0" smtClean="0">
                          <a:solidFill>
                            <a:schemeClr val="accent1">
                              <a:lumMod val="75000"/>
                            </a:schemeClr>
                          </a:solidFill>
                          <a:latin typeface="Times New Roman"/>
                          <a:ea typeface="Times New Roman"/>
                          <a:cs typeface="Times New Roman"/>
                        </a:rPr>
                        <a:t>общественностью          </a:t>
                      </a:r>
                      <a:endParaRPr lang="ru-RU" sz="20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страховой агент</a:t>
                      </a:r>
                      <a:endParaRPr lang="ru-RU" sz="2000" b="1" dirty="0">
                        <a:solidFill>
                          <a:schemeClr val="accent1">
                            <a:lumMod val="75000"/>
                          </a:schemeClr>
                        </a:solidFill>
                        <a:latin typeface="Calibri"/>
                        <a:ea typeface="Calibri"/>
                        <a:cs typeface="Times New Roman"/>
                      </a:endParaRPr>
                    </a:p>
                  </a:txBody>
                  <a:tcPr marL="25400" marR="25400" marT="0" marB="0"/>
                </a:tc>
              </a:tr>
              <a:tr h="481434">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Calibri"/>
                          <a:cs typeface="Times New Roman"/>
                        </a:rPr>
                        <a:t>  </a:t>
                      </a:r>
                      <a:r>
                        <a:rPr lang="ru-RU" sz="2800" b="1" dirty="0">
                          <a:solidFill>
                            <a:schemeClr val="accent1">
                              <a:lumMod val="75000"/>
                            </a:schemeClr>
                          </a:solidFill>
                          <a:latin typeface="Times New Roman"/>
                          <a:ea typeface="Times New Roman"/>
                          <a:cs typeface="Times New Roman"/>
                        </a:rPr>
                        <a:t>нотариус</a:t>
                      </a:r>
                      <a:endParaRPr lang="ru-RU" sz="20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телеведущий</a:t>
                      </a:r>
                      <a:endParaRPr lang="ru-RU" sz="2000" b="1" dirty="0">
                        <a:solidFill>
                          <a:schemeClr val="accent1">
                            <a:lumMod val="75000"/>
                          </a:schemeClr>
                        </a:solidFill>
                        <a:latin typeface="Calibri"/>
                        <a:ea typeface="Calibri"/>
                        <a:cs typeface="Times New Roman"/>
                      </a:endParaRPr>
                    </a:p>
                  </a:txBody>
                  <a:tcPr marL="25400" marR="25400" marT="0" marB="0"/>
                </a:tc>
              </a:tr>
              <a:tr h="530282">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Calibri"/>
                          <a:cs typeface="Times New Roman"/>
                        </a:rPr>
                        <a:t> </a:t>
                      </a:r>
                      <a:r>
                        <a:rPr lang="ru-RU" sz="2800" b="1" dirty="0">
                          <a:solidFill>
                            <a:schemeClr val="accent1">
                              <a:lumMod val="75000"/>
                            </a:schemeClr>
                          </a:solidFill>
                          <a:latin typeface="Times New Roman"/>
                          <a:ea typeface="Times New Roman"/>
                          <a:cs typeface="Times New Roman"/>
                        </a:rPr>
                        <a:t>географ</a:t>
                      </a:r>
                      <a:endParaRPr lang="ru-RU" sz="20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туристический агент</a:t>
                      </a:r>
                      <a:endParaRPr lang="ru-RU" sz="2000" b="1" dirty="0">
                        <a:solidFill>
                          <a:schemeClr val="accent1">
                            <a:lumMod val="75000"/>
                          </a:schemeClr>
                        </a:solidFill>
                        <a:latin typeface="Calibri"/>
                        <a:ea typeface="Calibri"/>
                        <a:cs typeface="Times New Roman"/>
                      </a:endParaRPr>
                    </a:p>
                  </a:txBody>
                  <a:tcPr marL="25400" marR="25400" marT="0" marB="0"/>
                </a:tc>
              </a:tr>
              <a:tr h="825316">
                <a:tc>
                  <a:txBody>
                    <a:bodyPr/>
                    <a:lstStyle/>
                    <a:p>
                      <a:pPr algn="ctr">
                        <a:lnSpc>
                          <a:spcPct val="115000"/>
                        </a:lnSpc>
                        <a:spcAft>
                          <a:spcPts val="0"/>
                        </a:spcAft>
                      </a:pPr>
                      <a:r>
                        <a:rPr lang="ru-RU" sz="3200" b="1" dirty="0" smtClean="0">
                          <a:solidFill>
                            <a:schemeClr val="accent1">
                              <a:lumMod val="75000"/>
                            </a:schemeClr>
                          </a:solidFill>
                          <a:latin typeface="Times New Roman"/>
                          <a:ea typeface="Calibri"/>
                          <a:cs typeface="Times New Roman"/>
                        </a:rPr>
                        <a:t>2</a:t>
                      </a:r>
                      <a:endParaRPr lang="ru-RU" sz="3200" b="1" dirty="0">
                        <a:solidFill>
                          <a:schemeClr val="accent1">
                            <a:lumMod val="75000"/>
                          </a:schemeClr>
                        </a:solidFill>
                        <a:latin typeface="Times New Roman"/>
                        <a:ea typeface="Calibri"/>
                        <a:cs typeface="Times New Roman"/>
                      </a:endParaRPr>
                    </a:p>
                  </a:txBody>
                  <a:tcPr marL="25400" marR="25400" marT="0" marB="0" anchor="ctr"/>
                </a:tc>
                <a:tc>
                  <a:txBody>
                    <a:bodyPr/>
                    <a:lstStyle/>
                    <a:p>
                      <a:pPr algn="l">
                        <a:lnSpc>
                          <a:spcPct val="115000"/>
                        </a:lnSpc>
                        <a:spcAft>
                          <a:spcPts val="0"/>
                        </a:spcAft>
                      </a:pPr>
                      <a:r>
                        <a:rPr lang="ru-RU" sz="2800" b="1">
                          <a:solidFill>
                            <a:schemeClr val="accent1">
                              <a:lumMod val="75000"/>
                            </a:schemeClr>
                          </a:solidFill>
                          <a:latin typeface="Times New Roman"/>
                          <a:ea typeface="Calibri"/>
                          <a:cs typeface="Times New Roman"/>
                        </a:rPr>
                        <a:t>  </a:t>
                      </a:r>
                      <a:r>
                        <a:rPr lang="ru-RU" sz="2800" b="1">
                          <a:solidFill>
                            <a:schemeClr val="accent1">
                              <a:lumMod val="75000"/>
                            </a:schemeClr>
                          </a:solidFill>
                          <a:latin typeface="Times New Roman"/>
                          <a:ea typeface="Times New Roman"/>
                          <a:cs typeface="Times New Roman"/>
                        </a:rPr>
                        <a:t>метеоролог</a:t>
                      </a:r>
                      <a:endParaRPr lang="ru-RU" sz="20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smtClean="0">
                          <a:solidFill>
                            <a:schemeClr val="accent1">
                              <a:lumMod val="75000"/>
                            </a:schemeClr>
                          </a:solidFill>
                          <a:latin typeface="Times New Roman"/>
                          <a:ea typeface="Times New Roman"/>
                          <a:cs typeface="Times New Roman"/>
                        </a:rPr>
                        <a:t>Эксперт-оценщик имущества</a:t>
                      </a:r>
                      <a:endParaRPr lang="ru-RU" sz="1800" b="1" dirty="0">
                        <a:solidFill>
                          <a:schemeClr val="accent1">
                            <a:lumMod val="75000"/>
                          </a:schemeClr>
                        </a:solidFill>
                        <a:latin typeface="Calibri"/>
                        <a:ea typeface="Calibri"/>
                        <a:cs typeface="Times New Roman"/>
                      </a:endParaRPr>
                    </a:p>
                  </a:txBody>
                  <a:tcPr marL="25400" marR="25400" marT="0" marB="0"/>
                </a:tc>
              </a:tr>
              <a:tr h="781454">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Calibri"/>
                          <a:cs typeface="Times New Roman"/>
                        </a:rPr>
                        <a:t> </a:t>
                      </a:r>
                      <a:r>
                        <a:rPr lang="ru-RU" sz="2800" b="1" dirty="0">
                          <a:solidFill>
                            <a:schemeClr val="accent1">
                              <a:lumMod val="75000"/>
                            </a:schemeClr>
                          </a:solidFill>
                          <a:latin typeface="Times New Roman"/>
                          <a:ea typeface="Times New Roman"/>
                          <a:cs typeface="Times New Roman"/>
                        </a:rPr>
                        <a:t>фармацевт</a:t>
                      </a:r>
                      <a:endParaRPr lang="ru-RU" sz="20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архитектор</a:t>
                      </a:r>
                      <a:endParaRPr lang="ru-RU" sz="2000" b="1" dirty="0">
                        <a:solidFill>
                          <a:schemeClr val="accent1">
                            <a:lumMod val="75000"/>
                          </a:schemeClr>
                        </a:solidFill>
                        <a:latin typeface="Calibri"/>
                        <a:ea typeface="Calibri"/>
                        <a:cs typeface="Times New Roman"/>
                      </a:endParaRPr>
                    </a:p>
                  </a:txBody>
                  <a:tcPr marL="25400" marR="25400" marT="0" marB="0"/>
                </a:tc>
              </a:tr>
              <a:tr h="781454">
                <a:tc>
                  <a:txBody>
                    <a:bodyPr/>
                    <a:lstStyle/>
                    <a:p>
                      <a:pPr algn="ctr">
                        <a:lnSpc>
                          <a:spcPct val="115000"/>
                        </a:lnSpc>
                        <a:spcAft>
                          <a:spcPts val="0"/>
                        </a:spcAft>
                      </a:pPr>
                      <a:r>
                        <a:rPr lang="ru-RU" sz="2800" b="1" dirty="0">
                          <a:solidFill>
                            <a:schemeClr val="accent1">
                              <a:lumMod val="75000"/>
                            </a:schemeClr>
                          </a:solidFill>
                          <a:latin typeface="Times New Roman"/>
                          <a:ea typeface="Calibri"/>
                          <a:cs typeface="Times New Roman"/>
                        </a:rPr>
                        <a:t>4</a:t>
                      </a:r>
                      <a:endParaRPr lang="ru-RU" sz="20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Calibri"/>
                          <a:cs typeface="Times New Roman"/>
                        </a:rPr>
                        <a:t> </a:t>
                      </a:r>
                      <a:r>
                        <a:rPr lang="ru-RU" sz="2400" b="1" dirty="0">
                          <a:solidFill>
                            <a:schemeClr val="accent1">
                              <a:lumMod val="75000"/>
                            </a:schemeClr>
                          </a:solidFill>
                          <a:latin typeface="Times New Roman"/>
                          <a:ea typeface="Times New Roman"/>
                          <a:cs typeface="Times New Roman"/>
                        </a:rPr>
                        <a:t>налоговый инспектор</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2800" b="1" dirty="0">
                          <a:solidFill>
                            <a:schemeClr val="accent1">
                              <a:lumMod val="75000"/>
                            </a:schemeClr>
                          </a:solidFill>
                          <a:latin typeface="Times New Roman"/>
                          <a:ea typeface="Calibri"/>
                          <a:cs typeface="Times New Roman"/>
                        </a:rPr>
                        <a:t>5</a:t>
                      </a:r>
                      <a:endParaRPr lang="ru-RU" sz="20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директор по финансам</a:t>
                      </a:r>
                      <a:endParaRPr lang="ru-RU" sz="1800" b="1" dirty="0">
                        <a:solidFill>
                          <a:schemeClr val="accent1">
                            <a:lumMod val="75000"/>
                          </a:schemeClr>
                        </a:solidFill>
                        <a:latin typeface="Calibri"/>
                        <a:ea typeface="Calibri"/>
                        <a:cs typeface="Times New Roman"/>
                      </a:endParaRPr>
                    </a:p>
                  </a:txBody>
                  <a:tcPr marL="25400" marR="2540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2250"/>
                            </p:stCondLst>
                            <p:childTnLst>
                              <p:par>
                                <p:cTn id="13" presetID="23"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2000" fill="hold"/>
                                        <p:tgtEl>
                                          <p:spTgt spid="4"/>
                                        </p:tgtEl>
                                        <p:attrNameLst>
                                          <p:attrName>ppt_w</p:attrName>
                                        </p:attrNameLst>
                                      </p:cBhvr>
                                      <p:tavLst>
                                        <p:tav tm="0">
                                          <p:val>
                                            <p:fltVal val="0"/>
                                          </p:val>
                                        </p:tav>
                                        <p:tav tm="100000">
                                          <p:val>
                                            <p:strVal val="#ppt_w"/>
                                          </p:val>
                                        </p:tav>
                                      </p:tavLst>
                                    </p:anim>
                                    <p:anim calcmode="lin" valueType="num">
                                      <p:cBhvr>
                                        <p:cTn id="16"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5" presetClass="exit" presetSubtype="10" fill="hold" nodeType="clickEffect">
                                  <p:stCondLst>
                                    <p:cond delay="0"/>
                                  </p:stCondLst>
                                  <p:childTnLst>
                                    <p:animEffect transition="out" filter="checkerboard(across)">
                                      <p:cBhvr>
                                        <p:cTn id="20" dur="500"/>
                                        <p:tgtEl>
                                          <p:spTgt spid="4"/>
                                        </p:tgtEl>
                                      </p:cBhvr>
                                    </p:animEffect>
                                    <p:set>
                                      <p:cBhvr>
                                        <p:cTn id="2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357189"/>
          <a:ext cx="8572560" cy="5985936"/>
        </p:xfrm>
        <a:graphic>
          <a:graphicData uri="http://schemas.openxmlformats.org/drawingml/2006/table">
            <a:tbl>
              <a:tblPr firstRow="1" bandRow="1">
                <a:tableStyleId>{21E4AEA4-8DFA-4A89-87EB-49C32662AFE0}</a:tableStyleId>
              </a:tblPr>
              <a:tblGrid>
                <a:gridCol w="558733"/>
                <a:gridCol w="3727547"/>
                <a:gridCol w="756401"/>
                <a:gridCol w="3529879"/>
              </a:tblGrid>
              <a:tr h="798240">
                <a:tc>
                  <a:txBody>
                    <a:bodyPr/>
                    <a:lstStyle/>
                    <a:p>
                      <a:pPr algn="ctr">
                        <a:lnSpc>
                          <a:spcPct val="115000"/>
                        </a:lnSpc>
                        <a:spcAft>
                          <a:spcPts val="0"/>
                        </a:spcAft>
                      </a:pPr>
                      <a:r>
                        <a:rPr lang="ru-RU" sz="3200" b="1" dirty="0">
                          <a:solidFill>
                            <a:schemeClr val="bg1"/>
                          </a:solidFill>
                          <a:latin typeface="Times New Roman"/>
                          <a:ea typeface="Calibri"/>
                          <a:cs typeface="Times New Roman"/>
                        </a:rPr>
                        <a:t>1</a:t>
                      </a:r>
                      <a:endParaRPr lang="ru-RU" sz="2400" b="1" dirty="0">
                        <a:solidFill>
                          <a:schemeClr val="bg1"/>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bg1"/>
                          </a:solidFill>
                          <a:latin typeface="Times New Roman"/>
                          <a:ea typeface="Calibri"/>
                          <a:cs typeface="Times New Roman"/>
                        </a:rPr>
                        <a:t>  </a:t>
                      </a:r>
                      <a:r>
                        <a:rPr lang="ru-RU" sz="2400" b="1" dirty="0">
                          <a:solidFill>
                            <a:schemeClr val="bg1"/>
                          </a:solidFill>
                          <a:latin typeface="Times New Roman"/>
                          <a:ea typeface="Times New Roman"/>
                          <a:cs typeface="Times New Roman"/>
                        </a:rPr>
                        <a:t>шеф-повар</a:t>
                      </a:r>
                      <a:endParaRPr lang="ru-RU" sz="1800" b="1" dirty="0">
                        <a:solidFill>
                          <a:schemeClr val="bg1"/>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bg1"/>
                          </a:solidFill>
                          <a:latin typeface="Times New Roman"/>
                          <a:ea typeface="Calibri"/>
                          <a:cs typeface="Times New Roman"/>
                        </a:rPr>
                        <a:t>4</a:t>
                      </a:r>
                      <a:endParaRPr lang="ru-RU" sz="2400" b="1" dirty="0">
                        <a:solidFill>
                          <a:schemeClr val="bg1"/>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bg1"/>
                          </a:solidFill>
                          <a:latin typeface="Times New Roman"/>
                          <a:ea typeface="Times New Roman"/>
                          <a:cs typeface="Times New Roman"/>
                        </a:rPr>
                        <a:t>офицер федеральной </a:t>
                      </a:r>
                      <a:r>
                        <a:rPr lang="ru-RU" sz="2400" b="1" dirty="0" smtClean="0">
                          <a:solidFill>
                            <a:schemeClr val="bg1"/>
                          </a:solidFill>
                          <a:latin typeface="Times New Roman"/>
                          <a:ea typeface="Times New Roman"/>
                          <a:cs typeface="Times New Roman"/>
                        </a:rPr>
                        <a:t>службы </a:t>
                      </a:r>
                      <a:r>
                        <a:rPr lang="ru-RU" sz="2400" b="1" dirty="0">
                          <a:solidFill>
                            <a:schemeClr val="bg1"/>
                          </a:solidFill>
                          <a:latin typeface="Times New Roman"/>
                          <a:ea typeface="Times New Roman"/>
                          <a:cs typeface="Times New Roman"/>
                        </a:rPr>
                        <a:t>безопасности</a:t>
                      </a:r>
                      <a:endParaRPr lang="ru-RU" sz="1800" b="1" dirty="0">
                        <a:solidFill>
                          <a:schemeClr val="bg1"/>
                        </a:solidFill>
                        <a:latin typeface="Calibri"/>
                        <a:ea typeface="Calibri"/>
                        <a:cs typeface="Times New Roman"/>
                      </a:endParaRPr>
                    </a:p>
                  </a:txBody>
                  <a:tcPr marL="25400" marR="25400" marT="0" marB="0"/>
                </a:tc>
              </a:tr>
              <a:tr h="798240">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начальник стройки</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проектировщик домов</a:t>
                      </a:r>
                      <a:endParaRPr lang="ru-RU" sz="1800" b="1" dirty="0">
                        <a:solidFill>
                          <a:schemeClr val="accent1">
                            <a:lumMod val="75000"/>
                          </a:schemeClr>
                        </a:solidFill>
                        <a:latin typeface="Calibri"/>
                        <a:ea typeface="Calibri"/>
                        <a:cs typeface="Times New Roman"/>
                      </a:endParaRPr>
                    </a:p>
                  </a:txBody>
                  <a:tcPr marL="25400" marR="25400" marT="0" marB="0"/>
                </a:tc>
              </a:tr>
              <a:tr h="798240">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a:solidFill>
                            <a:schemeClr val="accent1">
                              <a:lumMod val="75000"/>
                            </a:schemeClr>
                          </a:solidFill>
                          <a:latin typeface="Times New Roman"/>
                          <a:ea typeface="Times New Roman"/>
                          <a:cs typeface="Times New Roman"/>
                        </a:rPr>
                        <a:t>геолог-нефтяник</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контролер качества </a:t>
                      </a:r>
                      <a:r>
                        <a:rPr lang="ru-RU" sz="2400" b="1" dirty="0" smtClean="0">
                          <a:solidFill>
                            <a:schemeClr val="accent1">
                              <a:lumMod val="75000"/>
                            </a:schemeClr>
                          </a:solidFill>
                          <a:latin typeface="Times New Roman"/>
                          <a:ea typeface="Times New Roman"/>
                          <a:cs typeface="Times New Roman"/>
                        </a:rPr>
                        <a:t>технологического </a:t>
                      </a:r>
                      <a:r>
                        <a:rPr lang="ru-RU" sz="2400" b="1" dirty="0">
                          <a:solidFill>
                            <a:schemeClr val="accent1">
                              <a:lumMod val="75000"/>
                            </a:schemeClr>
                          </a:solidFill>
                          <a:latin typeface="Times New Roman"/>
                          <a:ea typeface="Times New Roman"/>
                          <a:cs typeface="Times New Roman"/>
                        </a:rPr>
                        <a:t>процесса</a:t>
                      </a:r>
                      <a:endParaRPr lang="ru-RU" sz="1800" b="1" dirty="0">
                        <a:solidFill>
                          <a:schemeClr val="accent1">
                            <a:lumMod val="75000"/>
                          </a:schemeClr>
                        </a:solidFill>
                        <a:latin typeface="Calibri"/>
                        <a:ea typeface="Calibri"/>
                        <a:cs typeface="Times New Roman"/>
                      </a:endParaRPr>
                    </a:p>
                  </a:txBody>
                  <a:tcPr marL="25400" marR="25400" marT="0" marB="0"/>
                </a:tc>
              </a:tr>
              <a:tr h="456203">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спасатель</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дизайнер интерьеров</a:t>
                      </a:r>
                      <a:endParaRPr lang="ru-RU" sz="1800" b="1" dirty="0">
                        <a:solidFill>
                          <a:schemeClr val="accent1">
                            <a:lumMod val="75000"/>
                          </a:schemeClr>
                        </a:solidFill>
                        <a:latin typeface="Calibri"/>
                        <a:ea typeface="Calibri"/>
                        <a:cs typeface="Times New Roman"/>
                      </a:endParaRPr>
                    </a:p>
                  </a:txBody>
                  <a:tcPr marL="25400" marR="25400" marT="0" marB="0"/>
                </a:tc>
              </a:tr>
              <a:tr h="500066">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a:solidFill>
                            <a:schemeClr val="accent1">
                              <a:lumMod val="75000"/>
                            </a:schemeClr>
                          </a:solidFill>
                          <a:latin typeface="Times New Roman"/>
                          <a:ea typeface="Times New Roman"/>
                          <a:cs typeface="Times New Roman"/>
                        </a:rPr>
                        <a:t>маркетолог</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агент по недвижимости</a:t>
                      </a:r>
                      <a:endParaRPr lang="ru-RU" sz="1800" b="1" dirty="0">
                        <a:solidFill>
                          <a:schemeClr val="accent1">
                            <a:lumMod val="75000"/>
                          </a:schemeClr>
                        </a:solidFill>
                        <a:latin typeface="Calibri"/>
                        <a:ea typeface="Calibri"/>
                        <a:cs typeface="Times New Roman"/>
                      </a:endParaRPr>
                    </a:p>
                  </a:txBody>
                  <a:tcPr marL="25400" marR="25400" marT="0" marB="0"/>
                </a:tc>
              </a:tr>
              <a:tr h="798240">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a:solidFill>
                            <a:schemeClr val="accent1">
                              <a:lumMod val="75000"/>
                            </a:schemeClr>
                          </a:solidFill>
                          <a:latin typeface="Times New Roman"/>
                          <a:ea typeface="Times New Roman"/>
                          <a:cs typeface="Times New Roman"/>
                        </a:rPr>
                        <a:t>тренер-инструктор</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инженер мобильной связи</a:t>
                      </a:r>
                      <a:endParaRPr lang="ru-RU" sz="1800" b="1" dirty="0">
                        <a:solidFill>
                          <a:schemeClr val="accent1">
                            <a:lumMod val="75000"/>
                          </a:schemeClr>
                        </a:solidFill>
                        <a:latin typeface="Calibri"/>
                        <a:ea typeface="Calibri"/>
                        <a:cs typeface="Times New Roman"/>
                      </a:endParaRPr>
                    </a:p>
                  </a:txBody>
                  <a:tcPr marL="25400" marR="25400" marT="0" marB="0"/>
                </a:tc>
              </a:tr>
              <a:tr h="516074">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машинист электропоезда</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логопед</a:t>
                      </a:r>
                      <a:endParaRPr lang="ru-RU" sz="1800" b="1" dirty="0">
                        <a:solidFill>
                          <a:schemeClr val="accent1">
                            <a:lumMod val="75000"/>
                          </a:schemeClr>
                        </a:solidFill>
                        <a:latin typeface="Calibri"/>
                        <a:ea typeface="Calibri"/>
                        <a:cs typeface="Times New Roman"/>
                      </a:endParaRPr>
                    </a:p>
                  </a:txBody>
                  <a:tcPr marL="25400" marR="25400" marT="0" marB="0"/>
                </a:tc>
              </a:tr>
              <a:tr h="516074">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студийный фотограф</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лингвист-востоковед</a:t>
                      </a:r>
                      <a:endParaRPr lang="ru-RU" sz="1800" b="1" dirty="0">
                        <a:solidFill>
                          <a:schemeClr val="accent1">
                            <a:lumMod val="75000"/>
                          </a:schemeClr>
                        </a:solidFill>
                        <a:latin typeface="Calibri"/>
                        <a:ea typeface="Calibri"/>
                        <a:cs typeface="Times New Roman"/>
                      </a:endParaRPr>
                    </a:p>
                  </a:txBody>
                  <a:tcPr marL="25400" marR="2540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357189"/>
          <a:ext cx="8643998" cy="6034487"/>
        </p:xfrm>
        <a:graphic>
          <a:graphicData uri="http://schemas.openxmlformats.org/drawingml/2006/table">
            <a:tbl>
              <a:tblPr firstRow="1" bandRow="1">
                <a:tableStyleId>{21E4AEA4-8DFA-4A89-87EB-49C32662AFE0}</a:tableStyleId>
              </a:tblPr>
              <a:tblGrid>
                <a:gridCol w="726386"/>
                <a:gridCol w="3595613"/>
                <a:gridCol w="762705"/>
                <a:gridCol w="3559294"/>
              </a:tblGrid>
              <a:tr h="890732">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искусствовед</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преподаватель </a:t>
                      </a:r>
                      <a:r>
                        <a:rPr lang="ru-RU" sz="2400" b="1" dirty="0" smtClean="0">
                          <a:solidFill>
                            <a:schemeClr val="accent1">
                              <a:lumMod val="75000"/>
                            </a:schemeClr>
                          </a:solidFill>
                          <a:latin typeface="Times New Roman"/>
                          <a:ea typeface="Times New Roman"/>
                          <a:cs typeface="Times New Roman"/>
                        </a:rPr>
                        <a:t>физико-математических </a:t>
                      </a:r>
                      <a:r>
                        <a:rPr lang="ru-RU" sz="2400" b="1" dirty="0">
                          <a:solidFill>
                            <a:schemeClr val="accent1">
                              <a:lumMod val="75000"/>
                            </a:schemeClr>
                          </a:solidFill>
                          <a:latin typeface="Times New Roman"/>
                          <a:ea typeface="Times New Roman"/>
                          <a:cs typeface="Times New Roman"/>
                        </a:rPr>
                        <a:t>наук</a:t>
                      </a:r>
                      <a:endParaRPr lang="ru-RU" sz="1800" b="1" dirty="0">
                        <a:solidFill>
                          <a:schemeClr val="accent1">
                            <a:lumMod val="75000"/>
                          </a:schemeClr>
                        </a:solidFill>
                        <a:latin typeface="Calibri"/>
                        <a:ea typeface="Calibri"/>
                        <a:cs typeface="Times New Roman"/>
                      </a:endParaRPr>
                    </a:p>
                  </a:txBody>
                  <a:tcPr marL="25400" marR="25400" marT="0" marB="0"/>
                </a:tc>
              </a:tr>
              <a:tr h="890732">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a:solidFill>
                            <a:schemeClr val="accent1">
                              <a:lumMod val="75000"/>
                            </a:schemeClr>
                          </a:solidFill>
                          <a:latin typeface="Times New Roman"/>
                          <a:ea typeface="Times New Roman"/>
                          <a:cs typeface="Times New Roman"/>
                        </a:rPr>
                        <a:t>гид-переводчик</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начальник отдела кадров</a:t>
                      </a:r>
                      <a:endParaRPr lang="ru-RU" sz="1800" b="1" dirty="0">
                        <a:solidFill>
                          <a:schemeClr val="accent1">
                            <a:lumMod val="75000"/>
                          </a:schemeClr>
                        </a:solidFill>
                        <a:latin typeface="Calibri"/>
                        <a:ea typeface="Calibri"/>
                        <a:cs typeface="Times New Roman"/>
                      </a:endParaRPr>
                    </a:p>
                  </a:txBody>
                  <a:tcPr marL="25400" marR="25400" marT="0" marB="0"/>
                </a:tc>
              </a:tr>
              <a:tr h="575967">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a:solidFill>
                            <a:schemeClr val="accent1">
                              <a:lumMod val="75000"/>
                            </a:schemeClr>
                          </a:solidFill>
                          <a:latin typeface="Times New Roman"/>
                          <a:ea typeface="Times New Roman"/>
                          <a:cs typeface="Times New Roman"/>
                        </a:rPr>
                        <a:t>спортивный арбитр</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en-US" sz="2400" b="1" dirty="0">
                          <a:solidFill>
                            <a:schemeClr val="accent1">
                              <a:lumMod val="75000"/>
                            </a:schemeClr>
                          </a:solidFill>
                          <a:latin typeface="Times New Roman"/>
                          <a:ea typeface="Calibri"/>
                          <a:cs typeface="Times New Roman"/>
                        </a:rPr>
                        <a:t>web</a:t>
                      </a:r>
                      <a:r>
                        <a:rPr lang="ru-RU" sz="2400" b="1" dirty="0">
                          <a:solidFill>
                            <a:schemeClr val="accent1">
                              <a:lumMod val="75000"/>
                            </a:schemeClr>
                          </a:solidFill>
                          <a:latin typeface="Times New Roman"/>
                          <a:ea typeface="Calibri"/>
                          <a:cs typeface="Times New Roman"/>
                        </a:rPr>
                        <a:t>-</a:t>
                      </a:r>
                      <a:r>
                        <a:rPr lang="ru-RU" sz="2400" b="1" dirty="0">
                          <a:solidFill>
                            <a:schemeClr val="accent1">
                              <a:lumMod val="75000"/>
                            </a:schemeClr>
                          </a:solidFill>
                          <a:latin typeface="Times New Roman"/>
                          <a:ea typeface="Times New Roman"/>
                          <a:cs typeface="Times New Roman"/>
                        </a:rPr>
                        <a:t>дизайнер</a:t>
                      </a:r>
                      <a:endParaRPr lang="ru-RU" sz="1800" b="1" dirty="0">
                        <a:solidFill>
                          <a:schemeClr val="accent1">
                            <a:lumMod val="75000"/>
                          </a:schemeClr>
                        </a:solidFill>
                        <a:latin typeface="Calibri"/>
                        <a:ea typeface="Calibri"/>
                        <a:cs typeface="Times New Roman"/>
                      </a:endParaRPr>
                    </a:p>
                  </a:txBody>
                  <a:tcPr marL="25400" marR="25400" marT="0" marB="0"/>
                </a:tc>
              </a:tr>
              <a:tr h="890732">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a:solidFill>
                            <a:schemeClr val="accent1">
                              <a:lumMod val="75000"/>
                            </a:schemeClr>
                          </a:solidFill>
                          <a:latin typeface="Times New Roman"/>
                          <a:ea typeface="Times New Roman"/>
                          <a:cs typeface="Times New Roman"/>
                        </a:rPr>
                        <a:t>руководитель предприятия</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обозреватель </a:t>
                      </a:r>
                      <a:r>
                        <a:rPr lang="ru-RU" sz="2400" b="1" dirty="0" smtClean="0">
                          <a:solidFill>
                            <a:schemeClr val="accent1">
                              <a:lumMod val="75000"/>
                            </a:schemeClr>
                          </a:solidFill>
                          <a:latin typeface="Times New Roman"/>
                          <a:ea typeface="Times New Roman"/>
                          <a:cs typeface="Times New Roman"/>
                        </a:rPr>
                        <a:t>политических </a:t>
                      </a:r>
                      <a:r>
                        <a:rPr lang="ru-RU" sz="2400" b="1" dirty="0">
                          <a:solidFill>
                            <a:schemeClr val="accent1">
                              <a:lumMod val="75000"/>
                            </a:schemeClr>
                          </a:solidFill>
                          <a:latin typeface="Times New Roman"/>
                          <a:ea typeface="Times New Roman"/>
                          <a:cs typeface="Times New Roman"/>
                        </a:rPr>
                        <a:t>событий</a:t>
                      </a:r>
                      <a:endParaRPr lang="ru-RU" sz="1800" b="1" dirty="0">
                        <a:solidFill>
                          <a:schemeClr val="accent1">
                            <a:lumMod val="75000"/>
                          </a:schemeClr>
                        </a:solidFill>
                        <a:latin typeface="Calibri"/>
                        <a:ea typeface="Calibri"/>
                        <a:cs typeface="Times New Roman"/>
                      </a:endParaRPr>
                    </a:p>
                  </a:txBody>
                  <a:tcPr marL="25400" marR="25400" marT="0" marB="0"/>
                </a:tc>
              </a:tr>
              <a:tr h="751003">
                <a:tc>
                  <a:txBody>
                    <a:bodyPr/>
                    <a:lstStyle/>
                    <a:p>
                      <a:pPr algn="ctr">
                        <a:lnSpc>
                          <a:spcPct val="115000"/>
                        </a:lnSpc>
                        <a:spcAft>
                          <a:spcPts val="0"/>
                        </a:spcAft>
                      </a:pPr>
                      <a:r>
                        <a:rPr lang="ru-RU" sz="3200" b="1" dirty="0">
                          <a:solidFill>
                            <a:schemeClr val="accent1">
                              <a:lumMod val="75000"/>
                            </a:schemeClr>
                          </a:solidFill>
                          <a:latin typeface="Times New Roman" pitchFamily="18" charset="0"/>
                          <a:ea typeface="Calibri"/>
                          <a:cs typeface="Times New Roman" pitchFamily="18" charset="0"/>
                        </a:rPr>
                        <a:t>2</a:t>
                      </a:r>
                      <a:endParaRPr lang="ru-RU" sz="2400" b="1" dirty="0">
                        <a:solidFill>
                          <a:schemeClr val="accent1">
                            <a:lumMod val="75000"/>
                          </a:schemeClr>
                        </a:solidFill>
                        <a:latin typeface="Times New Roman" pitchFamily="18" charset="0"/>
                        <a:ea typeface="Calibri"/>
                        <a:cs typeface="Times New Roman" pitchFamily="18" charset="0"/>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pitchFamily="18" charset="0"/>
                          <a:ea typeface="Times New Roman"/>
                          <a:cs typeface="Times New Roman" pitchFamily="18" charset="0"/>
                        </a:rPr>
                        <a:t>редактор научной </a:t>
                      </a:r>
                      <a:r>
                        <a:rPr lang="ru-RU" sz="2400" b="1" dirty="0" smtClean="0">
                          <a:solidFill>
                            <a:schemeClr val="accent1">
                              <a:lumMod val="75000"/>
                            </a:schemeClr>
                          </a:solidFill>
                          <a:latin typeface="Times New Roman" pitchFamily="18" charset="0"/>
                          <a:ea typeface="Times New Roman"/>
                          <a:cs typeface="Times New Roman" pitchFamily="18" charset="0"/>
                        </a:rPr>
                        <a:t>литературы</a:t>
                      </a:r>
                      <a:endParaRPr lang="ru-RU" sz="1800" b="1" dirty="0">
                        <a:solidFill>
                          <a:schemeClr val="accent1">
                            <a:lumMod val="75000"/>
                          </a:schemeClr>
                        </a:solidFill>
                        <a:latin typeface="Times New Roman" pitchFamily="18" charset="0"/>
                        <a:ea typeface="Calibri"/>
                        <a:cs typeface="Times New Roman" pitchFamily="18" charset="0"/>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pitchFamily="18" charset="0"/>
                          <a:ea typeface="Calibri"/>
                          <a:cs typeface="Times New Roman" pitchFamily="18" charset="0"/>
                        </a:rPr>
                        <a:t>4</a:t>
                      </a:r>
                      <a:endParaRPr lang="ru-RU" sz="2400" b="1" dirty="0">
                        <a:solidFill>
                          <a:schemeClr val="accent1">
                            <a:lumMod val="75000"/>
                          </a:schemeClr>
                        </a:solidFill>
                        <a:latin typeface="Times New Roman" pitchFamily="18" charset="0"/>
                        <a:ea typeface="Calibri"/>
                        <a:cs typeface="Times New Roman" pitchFamily="18" charset="0"/>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pitchFamily="18" charset="0"/>
                          <a:ea typeface="Times New Roman"/>
                          <a:cs typeface="Times New Roman" pitchFamily="18" charset="0"/>
                        </a:rPr>
                        <a:t>аудитор</a:t>
                      </a:r>
                      <a:endParaRPr lang="ru-RU" sz="1800" b="1" dirty="0">
                        <a:solidFill>
                          <a:schemeClr val="accent1">
                            <a:lumMod val="75000"/>
                          </a:schemeClr>
                        </a:solidFill>
                        <a:latin typeface="Times New Roman" pitchFamily="18" charset="0"/>
                        <a:ea typeface="Calibri"/>
                        <a:cs typeface="Times New Roman" pitchFamily="18" charset="0"/>
                      </a:endParaRPr>
                    </a:p>
                  </a:txBody>
                  <a:tcPr marL="25400" marR="25400" marT="0" marB="0"/>
                </a:tc>
              </a:tr>
              <a:tr h="751003">
                <a:tc>
                  <a:txBody>
                    <a:bodyPr/>
                    <a:lstStyle/>
                    <a:p>
                      <a:pPr algn="ctr">
                        <a:lnSpc>
                          <a:spcPct val="115000"/>
                        </a:lnSpc>
                        <a:spcAft>
                          <a:spcPts val="0"/>
                        </a:spcAft>
                      </a:pPr>
                      <a:r>
                        <a:rPr lang="ru-RU" sz="3200" b="1" dirty="0" smtClean="0">
                          <a:solidFill>
                            <a:schemeClr val="accent1">
                              <a:lumMod val="75000"/>
                            </a:schemeClr>
                          </a:solidFill>
                          <a:latin typeface="Times New Roman" pitchFamily="18" charset="0"/>
                          <a:ea typeface="Calibri"/>
                          <a:cs typeface="Times New Roman" pitchFamily="18" charset="0"/>
                        </a:rPr>
                        <a:t>3</a:t>
                      </a:r>
                      <a:endParaRPr lang="ru-RU" sz="3200" b="1" dirty="0">
                        <a:solidFill>
                          <a:schemeClr val="accent1">
                            <a:lumMod val="75000"/>
                          </a:schemeClr>
                        </a:solidFill>
                        <a:latin typeface="Times New Roman" pitchFamily="18" charset="0"/>
                        <a:ea typeface="Calibri"/>
                        <a:cs typeface="Times New Roman" pitchFamily="18" charset="0"/>
                      </a:endParaRPr>
                    </a:p>
                  </a:txBody>
                  <a:tcPr marL="25400" marR="25400" marT="0" marB="0" anchor="ctr"/>
                </a:tc>
                <a:tc>
                  <a:txBody>
                    <a:bodyPr/>
                    <a:lstStyle/>
                    <a:p>
                      <a:pPr algn="l">
                        <a:lnSpc>
                          <a:spcPct val="115000"/>
                        </a:lnSpc>
                        <a:spcAft>
                          <a:spcPts val="0"/>
                        </a:spcAft>
                      </a:pPr>
                      <a:r>
                        <a:rPr lang="ru-RU" sz="2400" b="1" dirty="0" smtClean="0">
                          <a:solidFill>
                            <a:schemeClr val="accent1">
                              <a:lumMod val="75000"/>
                            </a:schemeClr>
                          </a:solidFill>
                          <a:latin typeface="Times New Roman" pitchFamily="18" charset="0"/>
                          <a:ea typeface="Calibri"/>
                          <a:cs typeface="Times New Roman" pitchFamily="18" charset="0"/>
                        </a:rPr>
                        <a:t>Врач-нарколог</a:t>
                      </a:r>
                      <a:endParaRPr lang="ru-RU" sz="2400" b="1" dirty="0">
                        <a:solidFill>
                          <a:schemeClr val="accent1">
                            <a:lumMod val="75000"/>
                          </a:schemeClr>
                        </a:solidFill>
                        <a:latin typeface="Times New Roman" pitchFamily="18" charset="0"/>
                        <a:ea typeface="Calibri"/>
                        <a:cs typeface="Times New Roman" pitchFamily="18" charset="0"/>
                      </a:endParaRPr>
                    </a:p>
                  </a:txBody>
                  <a:tcPr marL="25400" marR="25400" marT="0" marB="0"/>
                </a:tc>
                <a:tc>
                  <a:txBody>
                    <a:bodyPr/>
                    <a:lstStyle/>
                    <a:p>
                      <a:pPr algn="ctr">
                        <a:lnSpc>
                          <a:spcPct val="115000"/>
                        </a:lnSpc>
                        <a:spcAft>
                          <a:spcPts val="0"/>
                        </a:spcAft>
                      </a:pPr>
                      <a:r>
                        <a:rPr lang="ru-RU" sz="3200" b="1" dirty="0" smtClean="0">
                          <a:solidFill>
                            <a:schemeClr val="accent1">
                              <a:lumMod val="75000"/>
                            </a:schemeClr>
                          </a:solidFill>
                          <a:latin typeface="Times New Roman" pitchFamily="18" charset="0"/>
                          <a:ea typeface="Calibri"/>
                          <a:cs typeface="Times New Roman" pitchFamily="18" charset="0"/>
                        </a:rPr>
                        <a:t>5</a:t>
                      </a:r>
                      <a:endParaRPr lang="ru-RU" sz="3200" b="1" dirty="0">
                        <a:solidFill>
                          <a:schemeClr val="accent1">
                            <a:lumMod val="75000"/>
                          </a:schemeClr>
                        </a:solidFill>
                        <a:latin typeface="Times New Roman" pitchFamily="18" charset="0"/>
                        <a:ea typeface="Calibri"/>
                        <a:cs typeface="Times New Roman" pitchFamily="18" charset="0"/>
                      </a:endParaRPr>
                    </a:p>
                  </a:txBody>
                  <a:tcPr marL="25400" marR="25400" marT="0" marB="0" anchor="ctr"/>
                </a:tc>
                <a:tc>
                  <a:txBody>
                    <a:bodyPr/>
                    <a:lstStyle/>
                    <a:p>
                      <a:pPr algn="l">
                        <a:lnSpc>
                          <a:spcPct val="115000"/>
                        </a:lnSpc>
                        <a:spcAft>
                          <a:spcPts val="0"/>
                        </a:spcAft>
                      </a:pPr>
                      <a:r>
                        <a:rPr lang="ru-RU" sz="2400" b="1" dirty="0" smtClean="0">
                          <a:solidFill>
                            <a:schemeClr val="accent1">
                              <a:lumMod val="75000"/>
                            </a:schemeClr>
                          </a:solidFill>
                          <a:latin typeface="Times New Roman" pitchFamily="18" charset="0"/>
                          <a:ea typeface="Calibri"/>
                          <a:cs typeface="Times New Roman" pitchFamily="18" charset="0"/>
                        </a:rPr>
                        <a:t>Командир военной части</a:t>
                      </a:r>
                      <a:endParaRPr lang="ru-RU" sz="2400" b="1" dirty="0">
                        <a:solidFill>
                          <a:schemeClr val="accent1">
                            <a:lumMod val="75000"/>
                          </a:schemeClr>
                        </a:solidFill>
                        <a:latin typeface="Times New Roman" pitchFamily="18" charset="0"/>
                        <a:ea typeface="Calibri"/>
                        <a:cs typeface="Times New Roman" pitchFamily="18" charset="0"/>
                      </a:endParaRPr>
                    </a:p>
                  </a:txBody>
                  <a:tcPr marL="25400" marR="25400" marT="0" marB="0"/>
                </a:tc>
              </a:tr>
              <a:tr h="622569">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водолаз</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бактериолог</a:t>
                      </a:r>
                      <a:endParaRPr lang="ru-RU" sz="1800" b="1" dirty="0">
                        <a:solidFill>
                          <a:schemeClr val="accent1">
                            <a:lumMod val="75000"/>
                          </a:schemeClr>
                        </a:solidFill>
                        <a:latin typeface="Calibri"/>
                        <a:ea typeface="Calibri"/>
                        <a:cs typeface="Times New Roman"/>
                      </a:endParaRPr>
                    </a:p>
                  </a:txBody>
                  <a:tcPr marL="25400" marR="25400" marT="0" marB="0"/>
                </a:tc>
              </a:tr>
              <a:tr h="571504">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ученый-экономист</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директор супермаркета</a:t>
                      </a:r>
                      <a:endParaRPr lang="ru-RU" sz="1800" b="1" dirty="0">
                        <a:solidFill>
                          <a:schemeClr val="accent1">
                            <a:lumMod val="75000"/>
                          </a:schemeClr>
                        </a:solidFill>
                        <a:latin typeface="Calibri"/>
                        <a:ea typeface="Calibri"/>
                        <a:cs typeface="Times New Roman"/>
                      </a:endParaRPr>
                    </a:p>
                  </a:txBody>
                  <a:tcPr marL="25400" marR="2540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285751"/>
          <a:ext cx="8572560" cy="6361887"/>
        </p:xfrm>
        <a:graphic>
          <a:graphicData uri="http://schemas.openxmlformats.org/drawingml/2006/table">
            <a:tbl>
              <a:tblPr firstRow="1" bandRow="1">
                <a:tableStyleId>{21E4AEA4-8DFA-4A89-87EB-49C32662AFE0}</a:tableStyleId>
              </a:tblPr>
              <a:tblGrid>
                <a:gridCol w="726488"/>
                <a:gridCol w="3559792"/>
                <a:gridCol w="799137"/>
                <a:gridCol w="3487143"/>
              </a:tblGrid>
              <a:tr h="812021">
                <a:tc>
                  <a:txBody>
                    <a:bodyPr/>
                    <a:lstStyle/>
                    <a:p>
                      <a:pPr algn="ctr">
                        <a:lnSpc>
                          <a:spcPct val="115000"/>
                        </a:lnSpc>
                        <a:spcAft>
                          <a:spcPts val="0"/>
                        </a:spcAft>
                      </a:pPr>
                      <a:r>
                        <a:rPr lang="ru-RU" sz="3200" b="1" dirty="0">
                          <a:solidFill>
                            <a:schemeClr val="bg1"/>
                          </a:solidFill>
                          <a:latin typeface="Times New Roman"/>
                          <a:ea typeface="Calibri"/>
                          <a:cs typeface="Times New Roman"/>
                        </a:rPr>
                        <a:t>2</a:t>
                      </a:r>
                      <a:endParaRPr lang="ru-RU" sz="2400" b="1" dirty="0">
                        <a:solidFill>
                          <a:schemeClr val="bg1"/>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bg1"/>
                          </a:solidFill>
                          <a:latin typeface="Times New Roman"/>
                          <a:ea typeface="Times New Roman"/>
                          <a:cs typeface="Times New Roman"/>
                        </a:rPr>
                        <a:t>инженер-конструктор</a:t>
                      </a:r>
                      <a:endParaRPr lang="ru-RU" sz="2000" b="1" dirty="0">
                        <a:solidFill>
                          <a:schemeClr val="bg1"/>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bg1"/>
                          </a:solidFill>
                          <a:latin typeface="Times New Roman"/>
                          <a:ea typeface="Calibri"/>
                          <a:cs typeface="Times New Roman"/>
                        </a:rPr>
                        <a:t>5</a:t>
                      </a:r>
                      <a:endParaRPr lang="ru-RU" sz="2400" b="1" dirty="0">
                        <a:solidFill>
                          <a:schemeClr val="bg1"/>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bg1"/>
                          </a:solidFill>
                          <a:latin typeface="Times New Roman"/>
                          <a:ea typeface="Times New Roman"/>
                          <a:cs typeface="Times New Roman"/>
                        </a:rPr>
                        <a:t>управляющий </a:t>
                      </a:r>
                      <a:r>
                        <a:rPr lang="ru-RU" sz="2800" b="1" dirty="0" smtClean="0">
                          <a:solidFill>
                            <a:schemeClr val="bg1"/>
                          </a:solidFill>
                          <a:latin typeface="Times New Roman"/>
                          <a:ea typeface="Times New Roman"/>
                          <a:cs typeface="Times New Roman"/>
                        </a:rPr>
                        <a:t>производством</a:t>
                      </a:r>
                      <a:endParaRPr lang="ru-RU" sz="2000" b="1" dirty="0">
                        <a:solidFill>
                          <a:schemeClr val="bg1"/>
                        </a:solidFill>
                        <a:latin typeface="Calibri"/>
                        <a:ea typeface="Calibri"/>
                        <a:cs typeface="Times New Roman"/>
                      </a:endParaRPr>
                    </a:p>
                  </a:txBody>
                  <a:tcPr marL="25400" marR="25400" marT="0" marB="0"/>
                </a:tc>
              </a:tr>
              <a:tr h="812021">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поэт-переводчик</a:t>
                      </a:r>
                      <a:endParaRPr lang="ru-RU" sz="20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2</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ученый в области геологии</a:t>
                      </a:r>
                      <a:endParaRPr lang="ru-RU" sz="2000" b="1" dirty="0">
                        <a:solidFill>
                          <a:schemeClr val="accent1">
                            <a:lumMod val="75000"/>
                          </a:schemeClr>
                        </a:solidFill>
                        <a:latin typeface="Calibri"/>
                        <a:ea typeface="Calibri"/>
                        <a:cs typeface="Times New Roman"/>
                      </a:endParaRPr>
                    </a:p>
                  </a:txBody>
                  <a:tcPr marL="25400" marR="25400" marT="0" marB="0"/>
                </a:tc>
              </a:tr>
              <a:tr h="812021">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a:solidFill>
                            <a:schemeClr val="accent1">
                              <a:lumMod val="75000"/>
                            </a:schemeClr>
                          </a:solidFill>
                          <a:latin typeface="Times New Roman"/>
                          <a:ea typeface="Times New Roman"/>
                          <a:cs typeface="Times New Roman"/>
                        </a:rPr>
                        <a:t>судья</a:t>
                      </a:r>
                      <a:endParaRPr lang="ru-RU" sz="20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психоаналитик</a:t>
                      </a:r>
                      <a:endParaRPr lang="ru-RU" sz="2000" b="1" dirty="0">
                        <a:solidFill>
                          <a:schemeClr val="accent1">
                            <a:lumMod val="75000"/>
                          </a:schemeClr>
                        </a:solidFill>
                        <a:latin typeface="Calibri"/>
                        <a:ea typeface="Calibri"/>
                        <a:cs typeface="Times New Roman"/>
                      </a:endParaRPr>
                    </a:p>
                  </a:txBody>
                  <a:tcPr marL="25400" marR="25400" marT="0" marB="0"/>
                </a:tc>
              </a:tr>
              <a:tr h="812021">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инженер-испытатель </a:t>
                      </a:r>
                      <a:r>
                        <a:rPr lang="ru-RU" sz="2800" b="1" dirty="0" smtClean="0">
                          <a:solidFill>
                            <a:schemeClr val="accent1">
                              <a:lumMod val="75000"/>
                            </a:schemeClr>
                          </a:solidFill>
                          <a:latin typeface="Times New Roman"/>
                          <a:ea typeface="Times New Roman"/>
                          <a:cs typeface="Times New Roman"/>
                        </a:rPr>
                        <a:t>двигателей</a:t>
                      </a:r>
                      <a:endParaRPr lang="ru-RU" sz="20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главный инженер по </a:t>
                      </a:r>
                      <a:r>
                        <a:rPr lang="ru-RU" sz="2800" b="1" dirty="0" smtClean="0">
                          <a:solidFill>
                            <a:schemeClr val="accent1">
                              <a:lumMod val="75000"/>
                            </a:schemeClr>
                          </a:solidFill>
                          <a:latin typeface="Times New Roman"/>
                          <a:ea typeface="Times New Roman"/>
                          <a:cs typeface="Times New Roman"/>
                        </a:rPr>
                        <a:t>строительству</a:t>
                      </a:r>
                      <a:endParaRPr lang="ru-RU" sz="2000" b="1" dirty="0">
                        <a:solidFill>
                          <a:schemeClr val="accent1">
                            <a:lumMod val="75000"/>
                          </a:schemeClr>
                        </a:solidFill>
                        <a:latin typeface="Calibri"/>
                        <a:ea typeface="Calibri"/>
                        <a:cs typeface="Times New Roman"/>
                      </a:endParaRPr>
                    </a:p>
                  </a:txBody>
                  <a:tcPr marL="25400" marR="25400" marT="0" marB="0"/>
                </a:tc>
              </a:tr>
              <a:tr h="812021">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инструктор по фитнессу</a:t>
                      </a:r>
                      <a:endParaRPr lang="ru-RU" sz="20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журналист</a:t>
                      </a:r>
                      <a:endParaRPr lang="ru-RU" sz="2000" b="1" dirty="0">
                        <a:solidFill>
                          <a:schemeClr val="accent1">
                            <a:lumMod val="75000"/>
                          </a:schemeClr>
                        </a:solidFill>
                        <a:latin typeface="Calibri"/>
                        <a:ea typeface="Calibri"/>
                        <a:cs typeface="Times New Roman"/>
                      </a:endParaRPr>
                    </a:p>
                  </a:txBody>
                  <a:tcPr marL="25400" marR="25400" marT="0" marB="0"/>
                </a:tc>
              </a:tr>
              <a:tr h="812021">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ревизор</a:t>
                      </a:r>
                      <a:endParaRPr lang="ru-RU" sz="20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директор театра</a:t>
                      </a:r>
                      <a:endParaRPr lang="ru-RU" sz="2000" b="1" dirty="0">
                        <a:solidFill>
                          <a:schemeClr val="accent1">
                            <a:lumMod val="75000"/>
                          </a:schemeClr>
                        </a:solidFill>
                        <a:latin typeface="Calibri"/>
                        <a:ea typeface="Calibri"/>
                        <a:cs typeface="Times New Roman"/>
                      </a:endParaRPr>
                    </a:p>
                  </a:txBody>
                  <a:tcPr marL="25400" marR="25400" marT="0" marB="0"/>
                </a:tc>
              </a:tr>
              <a:tr h="812021">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a:solidFill>
                            <a:schemeClr val="accent1">
                              <a:lumMod val="75000"/>
                            </a:schemeClr>
                          </a:solidFill>
                          <a:latin typeface="Times New Roman"/>
                          <a:ea typeface="Times New Roman"/>
                          <a:cs typeface="Times New Roman"/>
                        </a:rPr>
                        <a:t>травматолог</a:t>
                      </a:r>
                      <a:endParaRPr lang="ru-RU" sz="20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800" b="1" dirty="0">
                          <a:solidFill>
                            <a:schemeClr val="accent1">
                              <a:lumMod val="75000"/>
                            </a:schemeClr>
                          </a:solidFill>
                          <a:latin typeface="Times New Roman"/>
                          <a:ea typeface="Times New Roman"/>
                          <a:cs typeface="Times New Roman"/>
                        </a:rPr>
                        <a:t>сотрудник ГИБДД</a:t>
                      </a:r>
                      <a:endParaRPr lang="ru-RU" sz="2000" b="1" dirty="0">
                        <a:solidFill>
                          <a:schemeClr val="accent1">
                            <a:lumMod val="75000"/>
                          </a:schemeClr>
                        </a:solidFill>
                        <a:latin typeface="Calibri"/>
                        <a:ea typeface="Calibri"/>
                        <a:cs typeface="Times New Roman"/>
                      </a:endParaRPr>
                    </a:p>
                  </a:txBody>
                  <a:tcPr marL="25400" marR="2540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357188"/>
          <a:ext cx="8429684" cy="5666928"/>
        </p:xfrm>
        <a:graphic>
          <a:graphicData uri="http://schemas.openxmlformats.org/drawingml/2006/table">
            <a:tbl>
              <a:tblPr firstRow="1" bandRow="1">
                <a:tableStyleId>{21E4AEA4-8DFA-4A89-87EB-49C32662AFE0}</a:tableStyleId>
              </a:tblPr>
              <a:tblGrid>
                <a:gridCol w="642942"/>
                <a:gridCol w="3571900"/>
                <a:gridCol w="785818"/>
                <a:gridCol w="3429024"/>
              </a:tblGrid>
              <a:tr h="785796">
                <a:tc>
                  <a:txBody>
                    <a:bodyPr/>
                    <a:lstStyle/>
                    <a:p>
                      <a:pPr algn="ctr">
                        <a:lnSpc>
                          <a:spcPct val="115000"/>
                        </a:lnSpc>
                        <a:spcAft>
                          <a:spcPts val="0"/>
                        </a:spcAft>
                      </a:pPr>
                      <a:r>
                        <a:rPr lang="ru-RU" sz="3200" b="1" dirty="0">
                          <a:solidFill>
                            <a:schemeClr val="bg1"/>
                          </a:solidFill>
                          <a:latin typeface="Times New Roman"/>
                          <a:ea typeface="Calibri"/>
                          <a:cs typeface="Times New Roman"/>
                        </a:rPr>
                        <a:t>2</a:t>
                      </a:r>
                      <a:endParaRPr lang="ru-RU" sz="2400" b="1" dirty="0">
                        <a:solidFill>
                          <a:schemeClr val="bg1"/>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bg1"/>
                          </a:solidFill>
                          <a:latin typeface="Times New Roman"/>
                          <a:ea typeface="Times New Roman"/>
                          <a:cs typeface="Times New Roman"/>
                        </a:rPr>
                        <a:t>ученый-математик</a:t>
                      </a:r>
                      <a:endParaRPr lang="ru-RU" sz="1800" b="1" dirty="0">
                        <a:solidFill>
                          <a:schemeClr val="bg1"/>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bg1"/>
                          </a:solidFill>
                          <a:latin typeface="Times New Roman"/>
                          <a:ea typeface="Calibri"/>
                          <a:cs typeface="Times New Roman"/>
                        </a:rPr>
                        <a:t>4</a:t>
                      </a:r>
                      <a:endParaRPr lang="ru-RU" sz="2400" b="1" dirty="0">
                        <a:solidFill>
                          <a:schemeClr val="bg1"/>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bg1"/>
                          </a:solidFill>
                          <a:latin typeface="Times New Roman"/>
                          <a:ea typeface="Times New Roman"/>
                          <a:cs typeface="Times New Roman"/>
                        </a:rPr>
                        <a:t>авиадиспетчер</a:t>
                      </a:r>
                      <a:endParaRPr lang="ru-RU" sz="1800" b="1" dirty="0">
                        <a:solidFill>
                          <a:schemeClr val="bg1"/>
                        </a:solidFill>
                        <a:latin typeface="Calibri"/>
                        <a:ea typeface="Calibri"/>
                        <a:cs typeface="Times New Roman"/>
                      </a:endParaRPr>
                    </a:p>
                  </a:txBody>
                  <a:tcPr marL="25400" marR="25400" marT="0" marB="0"/>
                </a:tc>
              </a:tr>
              <a:tr h="785796">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кинорежиссер</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артист в шоу-бизнесе</a:t>
                      </a:r>
                      <a:endParaRPr lang="ru-RU" sz="1800" b="1" dirty="0">
                        <a:solidFill>
                          <a:schemeClr val="accent1">
                            <a:lumMod val="75000"/>
                          </a:schemeClr>
                        </a:solidFill>
                        <a:latin typeface="Calibri"/>
                        <a:ea typeface="Calibri"/>
                        <a:cs typeface="Times New Roman"/>
                      </a:endParaRPr>
                    </a:p>
                  </a:txBody>
                  <a:tcPr marL="25400" marR="25400" marT="0" marB="0"/>
                </a:tc>
              </a:tr>
              <a:tr h="785796">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a:solidFill>
                            <a:schemeClr val="accent1">
                              <a:lumMod val="75000"/>
                            </a:schemeClr>
                          </a:solidFill>
                          <a:latin typeface="Times New Roman"/>
                          <a:ea typeface="Times New Roman"/>
                          <a:cs typeface="Times New Roman"/>
                        </a:rPr>
                        <a:t>дознаватель</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водитель транспортного средства</a:t>
                      </a:r>
                      <a:endParaRPr lang="ru-RU" sz="1800" b="1" dirty="0">
                        <a:solidFill>
                          <a:schemeClr val="accent1">
                            <a:lumMod val="75000"/>
                          </a:schemeClr>
                        </a:solidFill>
                        <a:latin typeface="Calibri"/>
                        <a:ea typeface="Calibri"/>
                        <a:cs typeface="Times New Roman"/>
                      </a:endParaRPr>
                    </a:p>
                  </a:txBody>
                  <a:tcPr marL="25400" marR="25400" marT="0" marB="0"/>
                </a:tc>
              </a:tr>
              <a:tr h="785796">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4</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a:solidFill>
                            <a:schemeClr val="accent1">
                              <a:lumMod val="75000"/>
                            </a:schemeClr>
                          </a:solidFill>
                          <a:latin typeface="Times New Roman"/>
                          <a:ea typeface="Times New Roman"/>
                          <a:cs typeface="Times New Roman"/>
                        </a:rPr>
                        <a:t>инкассатор</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специалист по ремонту </a:t>
                      </a:r>
                      <a:r>
                        <a:rPr lang="ru-RU" sz="2400" b="1" dirty="0" smtClean="0">
                          <a:solidFill>
                            <a:schemeClr val="accent1">
                              <a:lumMod val="75000"/>
                            </a:schemeClr>
                          </a:solidFill>
                          <a:latin typeface="Times New Roman"/>
                          <a:ea typeface="Times New Roman"/>
                          <a:cs typeface="Times New Roman"/>
                        </a:rPr>
                        <a:t>автомобилей</a:t>
                      </a:r>
                      <a:endParaRPr lang="ru-RU" sz="1800" b="1" dirty="0">
                        <a:solidFill>
                          <a:schemeClr val="accent1">
                            <a:lumMod val="75000"/>
                          </a:schemeClr>
                        </a:solidFill>
                        <a:latin typeface="Calibri"/>
                        <a:ea typeface="Calibri"/>
                        <a:cs typeface="Times New Roman"/>
                      </a:endParaRPr>
                    </a:p>
                  </a:txBody>
                  <a:tcPr marL="25400" marR="25400" marT="0" marB="0"/>
                </a:tc>
              </a:tr>
              <a:tr h="785796">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3</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педиатр</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l">
                        <a:lnSpc>
                          <a:spcPct val="115000"/>
                        </a:lnSpc>
                        <a:spcAft>
                          <a:spcPts val="0"/>
                        </a:spcAft>
                      </a:pPr>
                      <a:r>
                        <a:rPr lang="ru-RU" sz="2400" b="1" dirty="0">
                          <a:solidFill>
                            <a:schemeClr val="accent1">
                              <a:lumMod val="75000"/>
                            </a:schemeClr>
                          </a:solidFill>
                          <a:latin typeface="Times New Roman"/>
                          <a:ea typeface="Times New Roman"/>
                          <a:cs typeface="Times New Roman"/>
                        </a:rPr>
                        <a:t>имиджмейкер</a:t>
                      </a:r>
                      <a:endParaRPr lang="ru-RU" sz="1800" b="1" dirty="0">
                        <a:solidFill>
                          <a:schemeClr val="accent1">
                            <a:lumMod val="75000"/>
                          </a:schemeClr>
                        </a:solidFill>
                        <a:latin typeface="Calibri"/>
                        <a:ea typeface="Calibri"/>
                        <a:cs typeface="Times New Roman"/>
                      </a:endParaRPr>
                    </a:p>
                  </a:txBody>
                  <a:tcPr marL="25400" marR="25400" marT="0" marB="0"/>
                </a:tc>
              </a:tr>
              <a:tr h="785796">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пожарный</a:t>
                      </a:r>
                      <a:endParaRPr lang="ru-RU" sz="1800" b="1" dirty="0">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6</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комментатор </a:t>
                      </a:r>
                      <a:r>
                        <a:rPr lang="ru-RU" sz="2400" b="1" dirty="0" smtClean="0">
                          <a:solidFill>
                            <a:schemeClr val="accent1">
                              <a:lumMod val="75000"/>
                            </a:schemeClr>
                          </a:solidFill>
                          <a:latin typeface="Times New Roman"/>
                          <a:ea typeface="Times New Roman"/>
                          <a:cs typeface="Times New Roman"/>
                        </a:rPr>
                        <a:t>соревнований</a:t>
                      </a:r>
                      <a:endParaRPr lang="ru-RU" sz="1800" b="1" dirty="0">
                        <a:solidFill>
                          <a:schemeClr val="accent1">
                            <a:lumMod val="75000"/>
                          </a:schemeClr>
                        </a:solidFill>
                        <a:latin typeface="Calibri"/>
                        <a:ea typeface="Calibri"/>
                        <a:cs typeface="Times New Roman"/>
                      </a:endParaRPr>
                    </a:p>
                  </a:txBody>
                  <a:tcPr marL="25400" marR="25400" marT="0" marB="0"/>
                </a:tc>
              </a:tr>
              <a:tr h="785796">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1</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a:solidFill>
                            <a:schemeClr val="accent1">
                              <a:lumMod val="75000"/>
                            </a:schemeClr>
                          </a:solidFill>
                          <a:latin typeface="Times New Roman"/>
                          <a:ea typeface="Times New Roman"/>
                          <a:cs typeface="Times New Roman"/>
                        </a:rPr>
                        <a:t>судовой электромеханик</a:t>
                      </a:r>
                      <a:endParaRPr lang="ru-RU" sz="1800" b="1">
                        <a:solidFill>
                          <a:schemeClr val="accent1">
                            <a:lumMod val="75000"/>
                          </a:schemeClr>
                        </a:solidFill>
                        <a:latin typeface="Calibri"/>
                        <a:ea typeface="Calibri"/>
                        <a:cs typeface="Times New Roman"/>
                      </a:endParaRPr>
                    </a:p>
                  </a:txBody>
                  <a:tcPr marL="25400" marR="25400" marT="0" marB="0"/>
                </a:tc>
                <a:tc>
                  <a:txBody>
                    <a:bodyPr/>
                    <a:lstStyle/>
                    <a:p>
                      <a:pPr algn="ctr">
                        <a:lnSpc>
                          <a:spcPct val="115000"/>
                        </a:lnSpc>
                        <a:spcAft>
                          <a:spcPts val="0"/>
                        </a:spcAft>
                      </a:pPr>
                      <a:r>
                        <a:rPr lang="ru-RU" sz="3200" b="1" dirty="0">
                          <a:solidFill>
                            <a:schemeClr val="accent1">
                              <a:lumMod val="75000"/>
                            </a:schemeClr>
                          </a:solidFill>
                          <a:latin typeface="Times New Roman"/>
                          <a:ea typeface="Calibri"/>
                          <a:cs typeface="Times New Roman"/>
                        </a:rPr>
                        <a:t>5</a:t>
                      </a:r>
                      <a:endParaRPr lang="ru-RU" sz="2400" b="1" dirty="0">
                        <a:solidFill>
                          <a:schemeClr val="accent1">
                            <a:lumMod val="75000"/>
                          </a:schemeClr>
                        </a:solidFill>
                        <a:latin typeface="Calibri"/>
                        <a:ea typeface="Calibri"/>
                        <a:cs typeface="Times New Roman"/>
                      </a:endParaRPr>
                    </a:p>
                  </a:txBody>
                  <a:tcPr marL="25400" marR="25400" marT="0" marB="0" anchor="ctr"/>
                </a:tc>
                <a:tc>
                  <a:txBody>
                    <a:bodyPr/>
                    <a:lstStyle/>
                    <a:p>
                      <a:pPr algn="just">
                        <a:lnSpc>
                          <a:spcPct val="115000"/>
                        </a:lnSpc>
                        <a:spcAft>
                          <a:spcPts val="0"/>
                        </a:spcAft>
                      </a:pPr>
                      <a:r>
                        <a:rPr lang="ru-RU" sz="2400" b="1" dirty="0">
                          <a:solidFill>
                            <a:schemeClr val="accent1">
                              <a:lumMod val="75000"/>
                            </a:schemeClr>
                          </a:solidFill>
                          <a:latin typeface="Times New Roman"/>
                          <a:ea typeface="Times New Roman"/>
                          <a:cs typeface="Times New Roman"/>
                        </a:rPr>
                        <a:t>штурман корабля</a:t>
                      </a:r>
                      <a:endParaRPr lang="ru-RU" sz="1800" b="1" dirty="0">
                        <a:solidFill>
                          <a:schemeClr val="accent1">
                            <a:lumMod val="75000"/>
                          </a:schemeClr>
                        </a:solidFill>
                        <a:latin typeface="Calibri"/>
                        <a:ea typeface="Calibri"/>
                        <a:cs typeface="Times New Roman"/>
                      </a:endParaRPr>
                    </a:p>
                  </a:txBody>
                  <a:tcPr marL="25400" marR="2540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826</TotalTime>
  <Words>1020</Words>
  <Application>Microsoft PowerPoint</Application>
  <PresentationFormat>Экран (4:3)</PresentationFormat>
  <Paragraphs>238</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Поток</vt:lpstr>
      <vt:lpstr>ТЫ  И  ПРОФЕССИЯ</vt:lpstr>
      <vt:lpstr>Слайд 2</vt:lpstr>
      <vt:lpstr>ПРОФЕССИОНАЛЬНАЯ НАПРАВЛЕННОСТЬ ЛИЧНОСТИ</vt:lpstr>
      <vt:lpstr>ИНСТРУКЦИЯ</vt:lpstr>
      <vt:lpstr>ОПРОСНИК </vt:lpstr>
      <vt:lpstr>Слайд 6</vt:lpstr>
      <vt:lpstr>Слайд 7</vt:lpstr>
      <vt:lpstr>Слайд 8</vt:lpstr>
      <vt:lpstr>Слайд 9</vt:lpstr>
      <vt:lpstr>Слайд 10</vt:lpstr>
      <vt:lpstr>ОБРАБОТКА  РЕЗУЛЬТАТОВ</vt:lpstr>
      <vt:lpstr>           КЛЮЧ</vt:lpstr>
      <vt:lpstr>ИНТЕРПРИТАЦИЯ РЕЗУЛЬТАТОВ: ТИПЫ ПРОФЕССИОНАЛЬНОЙ НАПРАВЛЕННОСТИ ЛИЧНОСТИ</vt:lpstr>
      <vt:lpstr>ТИПЫ ПРОФЕССИОНАЛЬНОЙ НАПРАВЛЕННОСТИ ЛИЧНОСТИ</vt:lpstr>
      <vt:lpstr>ТИПЫ ПРОФЕССИОНАЛЬНОЙ НАПРАВЛЕННОСТИ ЛИЧНОСТИ</vt:lpstr>
      <vt:lpstr>ТИПЫ ПРОФЕССИОНАЛЬНОЙ НАПРАВЛЕННОСТИ ЛИЧНОСТИ</vt:lpstr>
      <vt:lpstr>ТИПЫ ПРОФЕССИОНАЛЬНОЙ НАПРАВЛЕННОСТИ ЛИЧНОСТИ</vt:lpstr>
      <vt:lpstr>ТИПЫ ПРОФЕССИОНАЛЬНОЙ НАПРАВЛЕННОСТИ ЛИЧНОСТИ</vt:lpstr>
      <vt:lpstr>ВЫВОДЫ:</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«Изучение высших водных растений, занесённых в Красную книгу РФ, на территории озёр Фрязинская старица, Дубняцкое, Подраменское, Рогановская заводь.»</dc:title>
  <dc:creator>User</dc:creator>
  <cp:lastModifiedBy>Lanser Client</cp:lastModifiedBy>
  <cp:revision>75</cp:revision>
  <dcterms:created xsi:type="dcterms:W3CDTF">2007-10-17T16:09:35Z</dcterms:created>
  <dcterms:modified xsi:type="dcterms:W3CDTF">2008-02-04T06:18:16Z</dcterms:modified>
</cp:coreProperties>
</file>