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86" r:id="rId2"/>
    <p:sldId id="263" r:id="rId3"/>
    <p:sldId id="264" r:id="rId4"/>
    <p:sldId id="285" r:id="rId5"/>
    <p:sldId id="266" r:id="rId6"/>
    <p:sldId id="267" r:id="rId7"/>
    <p:sldId id="268" r:id="rId8"/>
    <p:sldId id="269" r:id="rId9"/>
    <p:sldId id="270" r:id="rId10"/>
    <p:sldId id="272" r:id="rId11"/>
    <p:sldId id="271" r:id="rId12"/>
    <p:sldId id="273" r:id="rId13"/>
    <p:sldId id="275" r:id="rId14"/>
    <p:sldId id="274" r:id="rId15"/>
    <p:sldId id="276" r:id="rId16"/>
    <p:sldId id="278" r:id="rId17"/>
    <p:sldId id="279" r:id="rId18"/>
    <p:sldId id="280" r:id="rId19"/>
    <p:sldId id="281" r:id="rId20"/>
    <p:sldId id="282" r:id="rId21"/>
    <p:sldId id="283" r:id="rId22"/>
    <p:sldId id="284" r:id="rId2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66FF"/>
    <a:srgbClr val="FFFFFF"/>
    <a:srgbClr val="FF33CC"/>
    <a:srgbClr val="00FF00"/>
    <a:srgbClr val="FF3300"/>
    <a:srgbClr val="FF0066"/>
    <a:srgbClr val="660066"/>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196" autoAdjust="0"/>
  </p:normalViewPr>
  <p:slideViewPr>
    <p:cSldViewPr>
      <p:cViewPr>
        <p:scale>
          <a:sx n="87" d="100"/>
          <a:sy n="87" d="100"/>
        </p:scale>
        <p:origin x="-624" y="-3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pPr>
              <a:defRPr/>
            </a:pPr>
            <a:endParaRPr lang="ru-RU"/>
          </a:p>
        </p:txBody>
      </p:sp>
      <p:sp>
        <p:nvSpPr>
          <p:cNvPr id="19" name="Нижний колонтитул 18"/>
          <p:cNvSpPr>
            <a:spLocks noGrp="1"/>
          </p:cNvSpPr>
          <p:nvPr>
            <p:ph type="ftr" sz="quarter" idx="11"/>
          </p:nvPr>
        </p:nvSpPr>
        <p:spPr/>
        <p:txBody>
          <a:bodyPr/>
          <a:lstStyle/>
          <a:p>
            <a:pPr>
              <a:defRPr/>
            </a:pPr>
            <a:endParaRPr lang="ru-RU"/>
          </a:p>
        </p:txBody>
      </p:sp>
      <p:sp>
        <p:nvSpPr>
          <p:cNvPr id="27" name="Номер слайда 26"/>
          <p:cNvSpPr>
            <a:spLocks noGrp="1"/>
          </p:cNvSpPr>
          <p:nvPr>
            <p:ph type="sldNum" sz="quarter" idx="12"/>
          </p:nvPr>
        </p:nvSpPr>
        <p:spPr/>
        <p:txBody>
          <a:bodyPr/>
          <a:lstStyle/>
          <a:p>
            <a:pPr>
              <a:defRPr/>
            </a:pPr>
            <a:fld id="{AACFDC80-A81E-4ED9-B68D-639383FD62DE}"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23F90CB-0544-4175-A64A-6A4C0C1FC8F3}"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CCBA720A-42D9-4D4B-AE6B-86C304E37759}"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ACBA1B95-EEE5-4BBD-9F4E-3FA334762800}" type="slidenum">
              <a:rPr lang="ru-RU" smtClean="0"/>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222FA4CE-1ECA-448F-BBCD-E8B1CBB3A054}" type="slidenum">
              <a:rPr lang="ru-RU" smtClean="0"/>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2A4183F9-8EE8-4353-A4C1-2BF391A1F935}"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E4A42005-B2AA-4469-92FB-0B5C99A0A0C8}"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88AAE0F7-2026-48D1-8E1D-7BA6C173C6BA}"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8D6E66F5-A219-42A3-807B-8B62BAB16FF1}"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9B671FBF-1708-46C8-8827-0091EF8D5385}"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a:xfrm>
            <a:off x="8077200" y="6356350"/>
            <a:ext cx="609600" cy="365125"/>
          </a:xfrm>
        </p:spPr>
        <p:txBody>
          <a:bodyPr/>
          <a:lstStyle/>
          <a:p>
            <a:pPr>
              <a:defRPr/>
            </a:pPr>
            <a:fld id="{CD4FEA71-1663-42B5-BEFB-8C7201132C0B}" type="slidenum">
              <a:rPr lang="ru-RU" smtClean="0"/>
              <a:pPr>
                <a:defRPr/>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7F6DF7B-F22B-4628-89EC-0976D48B88D0}" type="slidenum">
              <a:rPr lang="ru-RU" smtClean="0"/>
              <a:pPr>
                <a:defRPr/>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ТЫ  И  ПРОФЕССИЯ</a:t>
            </a:r>
            <a:endParaRPr lang="ru-RU"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a:bodyPr>
          <a:lstStyle/>
          <a:p>
            <a:r>
              <a:rPr lang="ru-RU" sz="40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ЭЛЕКТВНЫЕ КУРСЫ</a:t>
            </a:r>
            <a:endParaRPr lang="ru-RU" sz="4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38" presetClass="entr" presetSubtype="0" accel="50000" fill="hold" grpId="0" nodeType="afterEffect">
                                  <p:stCondLst>
                                    <p:cond delay="0"/>
                                  </p:stCondLst>
                                  <p:iterate type="lt">
                                    <p:tmPct val="50000"/>
                                  </p:iterate>
                                  <p:childTnLst>
                                    <p:set>
                                      <p:cBhvr>
                                        <p:cTn id="23" dur="1" fill="hold">
                                          <p:stCondLst>
                                            <p:cond delay="0"/>
                                          </p:stCondLst>
                                        </p:cTn>
                                        <p:tgtEl>
                                          <p:spTgt spid="2"/>
                                        </p:tgtEl>
                                        <p:attrNameLst>
                                          <p:attrName>style.visibility</p:attrName>
                                        </p:attrNameLst>
                                      </p:cBhvr>
                                      <p:to>
                                        <p:strVal val="visible"/>
                                      </p:to>
                                    </p:set>
                                    <p:set>
                                      <p:cBhvr>
                                        <p:cTn id="24" dur="228" fill="hold">
                                          <p:stCondLst>
                                            <p:cond delay="0"/>
                                          </p:stCondLst>
                                        </p:cTn>
                                        <p:tgtEl>
                                          <p:spTgt spid="2"/>
                                        </p:tgtEl>
                                        <p:attrNameLst>
                                          <p:attrName>style.rotation</p:attrName>
                                        </p:attrNameLst>
                                      </p:cBhvr>
                                      <p:to>
                                        <p:strVal val="-45.0"/>
                                      </p:to>
                                    </p:set>
                                    <p:anim calcmode="lin" valueType="num">
                                      <p:cBhvr>
                                        <p:cTn id="25"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26"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27"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28"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88"/>
          <a:ext cx="8258204" cy="5943600"/>
        </p:xfrm>
        <a:graphic>
          <a:graphicData uri="http://schemas.openxmlformats.org/drawingml/2006/table">
            <a:tbl>
              <a:tblPr firstRow="1" bandRow="1">
                <a:tableStyleId>{21E4AEA4-8DFA-4A89-87EB-49C32662AFE0}</a:tableStyleId>
              </a:tblPr>
              <a:tblGrid>
                <a:gridCol w="4129102"/>
                <a:gridCol w="4129102"/>
              </a:tblGrid>
              <a:tr h="1228729">
                <a:tc>
                  <a:txBody>
                    <a:bodyPr/>
                    <a:lstStyle/>
                    <a:p>
                      <a:r>
                        <a:rPr lang="ru-RU" sz="2000" b="1" dirty="0" smtClean="0">
                          <a:latin typeface="Times New Roman" pitchFamily="18" charset="0"/>
                          <a:cs typeface="Times New Roman" pitchFamily="18" charset="0"/>
                        </a:rPr>
                        <a:t>21А.</a:t>
                      </a:r>
                      <a:r>
                        <a:rPr kumimoji="0" lang="ru-RU" sz="2000" b="1" kern="1200" dirty="0" smtClean="0">
                          <a:latin typeface="Times New Roman" pitchFamily="18" charset="0"/>
                          <a:cs typeface="Times New Roman" pitchFamily="18" charset="0"/>
                        </a:rPr>
                        <a:t> Осуществлять постоянную</a:t>
                      </a:r>
                    </a:p>
                    <a:p>
                      <a:r>
                        <a:rPr kumimoji="0" lang="ru-RU" sz="2000" b="1" kern="1200" dirty="0" smtClean="0">
                          <a:latin typeface="Times New Roman" pitchFamily="18" charset="0"/>
                          <a:cs typeface="Times New Roman" pitchFamily="18" charset="0"/>
                        </a:rPr>
                        <a:t>психологическую и физическую подготовку к соревнованиям, турнирам, выступлениям.</a:t>
                      </a:r>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21Б.</a:t>
                      </a:r>
                      <a:r>
                        <a:rPr kumimoji="0" lang="ru-RU" sz="2000" b="1" kern="1200" dirty="0" smtClean="0">
                          <a:latin typeface="Times New Roman" pitchFamily="18" charset="0"/>
                          <a:cs typeface="Times New Roman" pitchFamily="18" charset="0"/>
                        </a:rPr>
                        <a:t> Участвовать в экспедициях, посвященных изучению природных явлений.</a:t>
                      </a:r>
                    </a:p>
                    <a:p>
                      <a:endParaRPr lang="ru-RU" sz="2000" b="1" dirty="0">
                        <a:latin typeface="Times New Roman" pitchFamily="18" charset="0"/>
                        <a:cs typeface="Times New Roman" pitchFamily="18" charset="0"/>
                      </a:endParaRPr>
                    </a:p>
                  </a:txBody>
                  <a:tcPr/>
                </a:tc>
              </a:tr>
              <a:tr h="914389">
                <a:tc>
                  <a:txBody>
                    <a:bodyPr/>
                    <a:lstStyle/>
                    <a:p>
                      <a:r>
                        <a:rPr lang="ru-RU" sz="2000" b="1" dirty="0" smtClean="0">
                          <a:solidFill>
                            <a:schemeClr val="accent1">
                              <a:lumMod val="75000"/>
                            </a:schemeClr>
                          </a:solidFill>
                          <a:latin typeface="Times New Roman" pitchFamily="18" charset="0"/>
                          <a:cs typeface="Times New Roman" pitchFamily="18" charset="0"/>
                        </a:rPr>
                        <a:t>22А.</a:t>
                      </a:r>
                      <a:r>
                        <a:rPr kumimoji="0" lang="ru-RU" sz="2000" b="1" kern="1200" dirty="0" smtClean="0">
                          <a:solidFill>
                            <a:schemeClr val="accent1">
                              <a:lumMod val="75000"/>
                            </a:schemeClr>
                          </a:solidFill>
                          <a:latin typeface="Times New Roman" pitchFamily="18" charset="0"/>
                          <a:cs typeface="Times New Roman" pitchFamily="18" charset="0"/>
                        </a:rPr>
                        <a:t> Строить дома по планам,</a:t>
                      </a:r>
                    </a:p>
                    <a:p>
                      <a:r>
                        <a:rPr kumimoji="0" lang="ru-RU" sz="2000" b="1" kern="1200" dirty="0" smtClean="0">
                          <a:solidFill>
                            <a:schemeClr val="accent1">
                              <a:lumMod val="75000"/>
                            </a:schemeClr>
                          </a:solidFill>
                          <a:latin typeface="Times New Roman" pitchFamily="18" charset="0"/>
                          <a:cs typeface="Times New Roman" pitchFamily="18" charset="0"/>
                        </a:rPr>
                        <a:t>делать разводку электричества в соответствии с проектом.</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22Б.</a:t>
                      </a:r>
                      <a:r>
                        <a:rPr kumimoji="0" lang="ru-RU" sz="2000" b="1" kern="1200" dirty="0" smtClean="0">
                          <a:solidFill>
                            <a:schemeClr val="accent1">
                              <a:lumMod val="75000"/>
                            </a:schemeClr>
                          </a:solidFill>
                          <a:latin typeface="Times New Roman" pitchFamily="18" charset="0"/>
                          <a:cs typeface="Times New Roman" pitchFamily="18" charset="0"/>
                        </a:rPr>
                        <a:t> Работать с финансовыми</a:t>
                      </a:r>
                    </a:p>
                    <a:p>
                      <a:r>
                        <a:rPr kumimoji="0" lang="ru-RU" sz="2000" b="1" kern="1200" dirty="0" smtClean="0">
                          <a:solidFill>
                            <a:schemeClr val="accent1">
                              <a:lumMod val="75000"/>
                            </a:schemeClr>
                          </a:solidFill>
                          <a:latin typeface="Times New Roman" pitchFamily="18" charset="0"/>
                          <a:cs typeface="Times New Roman" pitchFamily="18" charset="0"/>
                        </a:rPr>
                        <a:t>законами и кодексами.</a:t>
                      </a:r>
                      <a:endParaRPr lang="ru-RU" sz="2000" b="1" dirty="0">
                        <a:solidFill>
                          <a:schemeClr val="accent1">
                            <a:lumMod val="75000"/>
                          </a:schemeClr>
                        </a:solidFill>
                        <a:latin typeface="Times New Roman" pitchFamily="18" charset="0"/>
                        <a:cs typeface="Times New Roman" pitchFamily="18" charset="0"/>
                      </a:endParaRPr>
                    </a:p>
                  </a:txBody>
                  <a:tcPr/>
                </a:tc>
              </a:tr>
              <a:tr h="928683">
                <a:tc>
                  <a:txBody>
                    <a:bodyPr/>
                    <a:lstStyle/>
                    <a:p>
                      <a:r>
                        <a:rPr lang="ru-RU" sz="2000" b="1" dirty="0" smtClean="0">
                          <a:solidFill>
                            <a:schemeClr val="accent1">
                              <a:lumMod val="75000"/>
                            </a:schemeClr>
                          </a:solidFill>
                          <a:latin typeface="Times New Roman" pitchFamily="18" charset="0"/>
                          <a:cs typeface="Times New Roman" pitchFamily="18" charset="0"/>
                        </a:rPr>
                        <a:t>23А.</a:t>
                      </a:r>
                      <a:r>
                        <a:rPr kumimoji="0" lang="ru-RU" sz="2000" b="1" kern="1200" dirty="0" smtClean="0">
                          <a:solidFill>
                            <a:schemeClr val="accent1">
                              <a:lumMod val="75000"/>
                            </a:schemeClr>
                          </a:solidFill>
                          <a:latin typeface="Times New Roman" pitchFamily="18" charset="0"/>
                          <a:cs typeface="Times New Roman" pitchFamily="18" charset="0"/>
                        </a:rPr>
                        <a:t>Проектировать    садово-парковые зоны, оформлять участки с помощью растений.</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23Б.</a:t>
                      </a:r>
                      <a:r>
                        <a:rPr kumimoji="0" lang="ru-RU" sz="2000" b="1" kern="1200" dirty="0" smtClean="0">
                          <a:solidFill>
                            <a:schemeClr val="accent1">
                              <a:lumMod val="75000"/>
                            </a:schemeClr>
                          </a:solidFill>
                          <a:latin typeface="Times New Roman" pitchFamily="18" charset="0"/>
                          <a:cs typeface="Times New Roman" pitchFamily="18" charset="0"/>
                        </a:rPr>
                        <a:t> Анализировать   молекулярный состав крови.</a:t>
                      </a:r>
                    </a:p>
                    <a:p>
                      <a:endParaRPr lang="ru-RU" sz="2000" b="1" dirty="0">
                        <a:solidFill>
                          <a:schemeClr val="accent1">
                            <a:lumMod val="75000"/>
                          </a:schemeClr>
                        </a:solidFill>
                        <a:latin typeface="Times New Roman" pitchFamily="18" charset="0"/>
                        <a:cs typeface="Times New Roman" pitchFamily="18" charset="0"/>
                      </a:endParaRPr>
                    </a:p>
                  </a:txBody>
                  <a:tcPr/>
                </a:tc>
              </a:tr>
              <a:tr h="1000132">
                <a:tc>
                  <a:txBody>
                    <a:bodyPr/>
                    <a:lstStyle/>
                    <a:p>
                      <a:r>
                        <a:rPr lang="ru-RU" sz="2000" b="1" dirty="0" smtClean="0">
                          <a:solidFill>
                            <a:schemeClr val="accent1">
                              <a:lumMod val="75000"/>
                            </a:schemeClr>
                          </a:solidFill>
                          <a:latin typeface="Times New Roman" pitchFamily="18" charset="0"/>
                          <a:cs typeface="Times New Roman" pitchFamily="18" charset="0"/>
                        </a:rPr>
                        <a:t>24А.</a:t>
                      </a:r>
                      <a:r>
                        <a:rPr kumimoji="0" lang="ru-RU" sz="2000" b="1" kern="1200" dirty="0" smtClean="0">
                          <a:solidFill>
                            <a:schemeClr val="accent1">
                              <a:lumMod val="75000"/>
                            </a:schemeClr>
                          </a:solidFill>
                          <a:latin typeface="Times New Roman" pitchFamily="18" charset="0"/>
                          <a:cs typeface="Times New Roman" pitchFamily="18" charset="0"/>
                        </a:rPr>
                        <a:t> Проектировать новое производственное оборудование, дома.</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24Б.</a:t>
                      </a:r>
                      <a:r>
                        <a:rPr kumimoji="0" lang="ru-RU" sz="2000" b="1" kern="1200" dirty="0" smtClean="0">
                          <a:solidFill>
                            <a:schemeClr val="accent1">
                              <a:lumMod val="75000"/>
                            </a:schemeClr>
                          </a:solidFill>
                          <a:latin typeface="Times New Roman" pitchFamily="18" charset="0"/>
                          <a:cs typeface="Times New Roman" pitchFamily="18" charset="0"/>
                        </a:rPr>
                        <a:t> Производить архитектурно-восстановительные работы исторических мест.</a:t>
                      </a:r>
                      <a:endParaRPr lang="ru-RU" sz="2000" b="1" dirty="0">
                        <a:solidFill>
                          <a:schemeClr val="accent1">
                            <a:lumMod val="75000"/>
                          </a:schemeClr>
                        </a:solidFill>
                        <a:latin typeface="Times New Roman" pitchFamily="18" charset="0"/>
                        <a:cs typeface="Times New Roman" pitchFamily="18" charset="0"/>
                      </a:endParaRPr>
                    </a:p>
                  </a:txBody>
                  <a:tcPr/>
                </a:tc>
              </a:tr>
              <a:tr h="1228729">
                <a:tc>
                  <a:txBody>
                    <a:bodyPr/>
                    <a:lstStyle/>
                    <a:p>
                      <a:r>
                        <a:rPr lang="ru-RU" sz="2000" b="1" dirty="0" smtClean="0">
                          <a:solidFill>
                            <a:schemeClr val="accent1">
                              <a:lumMod val="75000"/>
                            </a:schemeClr>
                          </a:solidFill>
                          <a:latin typeface="Times New Roman" pitchFamily="18" charset="0"/>
                          <a:cs typeface="Times New Roman" pitchFamily="18" charset="0"/>
                        </a:rPr>
                        <a:t>25А.</a:t>
                      </a:r>
                      <a:r>
                        <a:rPr kumimoji="0" lang="ru-RU" sz="2000" b="1" kern="1200" dirty="0" smtClean="0">
                          <a:solidFill>
                            <a:schemeClr val="accent1">
                              <a:lumMod val="75000"/>
                            </a:schemeClr>
                          </a:solidFill>
                          <a:latin typeface="Times New Roman" pitchFamily="18" charset="0"/>
                          <a:cs typeface="Times New Roman" pitchFamily="18" charset="0"/>
                        </a:rPr>
                        <a:t>Оттачивать   мастерство</a:t>
                      </a:r>
                    </a:p>
                    <a:p>
                      <a:r>
                        <a:rPr kumimoji="0" lang="ru-RU" sz="2000" b="1" kern="1200" dirty="0" smtClean="0">
                          <a:solidFill>
                            <a:schemeClr val="accent1">
                              <a:lumMod val="75000"/>
                            </a:schemeClr>
                          </a:solidFill>
                          <a:latin typeface="Times New Roman" pitchFamily="18" charset="0"/>
                          <a:cs typeface="Times New Roman" pitchFamily="18" charset="0"/>
                        </a:rPr>
                        <a:t>выполнения спортивного упражнения, превозмогая усталость и страх.</a:t>
                      </a:r>
                    </a:p>
                    <a:p>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25Б.</a:t>
                      </a:r>
                      <a:r>
                        <a:rPr kumimoji="0" lang="ru-RU" sz="2000" b="1" kern="1200" dirty="0" smtClean="0">
                          <a:solidFill>
                            <a:schemeClr val="accent1">
                              <a:lumMod val="75000"/>
                            </a:schemeClr>
                          </a:solidFill>
                          <a:latin typeface="Times New Roman" pitchFamily="18" charset="0"/>
                          <a:cs typeface="Times New Roman" pitchFamily="18" charset="0"/>
                        </a:rPr>
                        <a:t> Разрабатывать новые модели спортивных тренажеров.</a:t>
                      </a:r>
                    </a:p>
                    <a:p>
                      <a:endParaRPr lang="ru-RU" sz="2000" b="1"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88"/>
          <a:ext cx="8401080" cy="5943600"/>
        </p:xfrm>
        <a:graphic>
          <a:graphicData uri="http://schemas.openxmlformats.org/drawingml/2006/table">
            <a:tbl>
              <a:tblPr firstRow="1" bandRow="1">
                <a:tableStyleId>{21E4AEA4-8DFA-4A89-87EB-49C32662AFE0}</a:tableStyleId>
              </a:tblPr>
              <a:tblGrid>
                <a:gridCol w="4200540"/>
                <a:gridCol w="4200540"/>
              </a:tblGrid>
              <a:tr h="1214424">
                <a:tc>
                  <a:txBody>
                    <a:bodyPr/>
                    <a:lstStyle/>
                    <a:p>
                      <a:r>
                        <a:rPr lang="ru-RU" sz="2000" b="1" dirty="0" smtClean="0">
                          <a:latin typeface="Times New Roman" pitchFamily="18" charset="0"/>
                          <a:cs typeface="Times New Roman" pitchFamily="18" charset="0"/>
                        </a:rPr>
                        <a:t>26А.</a:t>
                      </a:r>
                      <a:r>
                        <a:rPr kumimoji="0" lang="ru-RU" sz="2000" b="1" kern="1200" dirty="0" smtClean="0">
                          <a:latin typeface="Times New Roman" pitchFamily="18" charset="0"/>
                          <a:cs typeface="Times New Roman" pitchFamily="18" charset="0"/>
                        </a:rPr>
                        <a:t> Организовывать праздники, выступать в роли тамады.</a:t>
                      </a:r>
                    </a:p>
                    <a:p>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26Б.</a:t>
                      </a:r>
                      <a:r>
                        <a:rPr kumimoji="0" lang="ru-RU" sz="2000" b="1" kern="1200" dirty="0" smtClean="0">
                          <a:latin typeface="Times New Roman" pitchFamily="18" charset="0"/>
                          <a:cs typeface="Times New Roman" pitchFamily="18" charset="0"/>
                        </a:rPr>
                        <a:t> Вести   концертные   программы, объявлять зрителям имена выступающих и названия   номеров   программы.</a:t>
                      </a:r>
                      <a:endParaRPr lang="ru-RU" sz="2000" b="1" dirty="0">
                        <a:latin typeface="Times New Roman" pitchFamily="18" charset="0"/>
                        <a:cs typeface="Times New Roman" pitchFamily="18" charset="0"/>
                      </a:endParaRPr>
                    </a:p>
                  </a:txBody>
                  <a:tcPr/>
                </a:tc>
              </a:tr>
              <a:tr h="894392">
                <a:tc>
                  <a:txBody>
                    <a:bodyPr/>
                    <a:lstStyle/>
                    <a:p>
                      <a:r>
                        <a:rPr lang="ru-RU" sz="2000" b="1" dirty="0" smtClean="0">
                          <a:solidFill>
                            <a:schemeClr val="accent1">
                              <a:lumMod val="75000"/>
                            </a:schemeClr>
                          </a:solidFill>
                          <a:latin typeface="Times New Roman" pitchFamily="18" charset="0"/>
                          <a:cs typeface="Times New Roman" pitchFamily="18" charset="0"/>
                        </a:rPr>
                        <a:t>27А.</a:t>
                      </a:r>
                      <a:r>
                        <a:rPr kumimoji="0" lang="ru-RU" sz="2000" b="1" kern="1200" dirty="0" smtClean="0">
                          <a:solidFill>
                            <a:schemeClr val="accent1">
                              <a:lumMod val="75000"/>
                            </a:schemeClr>
                          </a:solidFill>
                          <a:latin typeface="Times New Roman" pitchFamily="18" charset="0"/>
                          <a:cs typeface="Times New Roman" pitchFamily="18" charset="0"/>
                        </a:rPr>
                        <a:t> Изучать жизнь организмов</a:t>
                      </a:r>
                    </a:p>
                    <a:p>
                      <a:r>
                        <a:rPr kumimoji="0" lang="ru-RU" sz="2000" b="1" kern="1200" dirty="0" smtClean="0">
                          <a:solidFill>
                            <a:schemeClr val="accent1">
                              <a:lumMod val="75000"/>
                            </a:schemeClr>
                          </a:solidFill>
                          <a:latin typeface="Times New Roman" pitchFamily="18" charset="0"/>
                          <a:cs typeface="Times New Roman" pitchFamily="18" charset="0"/>
                        </a:rPr>
                        <a:t>с помощью электронного</a:t>
                      </a:r>
                    </a:p>
                    <a:p>
                      <a:r>
                        <a:rPr kumimoji="0" lang="ru-RU" sz="2000" b="1" kern="1200" dirty="0" smtClean="0">
                          <a:solidFill>
                            <a:schemeClr val="accent1">
                              <a:lumMod val="75000"/>
                            </a:schemeClr>
                          </a:solidFill>
                          <a:latin typeface="Times New Roman" pitchFamily="18" charset="0"/>
                          <a:cs typeface="Times New Roman" pitchFamily="18" charset="0"/>
                        </a:rPr>
                        <a:t>микроскопа.</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27Б.</a:t>
                      </a:r>
                      <a:r>
                        <a:rPr kumimoji="0" lang="ru-RU" sz="2000" b="1" kern="1200" dirty="0" smtClean="0">
                          <a:solidFill>
                            <a:schemeClr val="accent1">
                              <a:lumMod val="75000"/>
                            </a:schemeClr>
                          </a:solidFill>
                          <a:latin typeface="Times New Roman" pitchFamily="18" charset="0"/>
                          <a:cs typeface="Times New Roman" pitchFamily="18" charset="0"/>
                        </a:rPr>
                        <a:t> Оказывать людям психологическую помощь, работать на телефоне доверия.</a:t>
                      </a:r>
                      <a:endParaRPr lang="ru-RU" sz="2000" b="1" dirty="0">
                        <a:solidFill>
                          <a:schemeClr val="accent1">
                            <a:lumMod val="75000"/>
                          </a:schemeClr>
                        </a:solidFill>
                        <a:latin typeface="Times New Roman" pitchFamily="18" charset="0"/>
                        <a:cs typeface="Times New Roman" pitchFamily="18" charset="0"/>
                      </a:endParaRPr>
                    </a:p>
                  </a:txBody>
                  <a:tcPr/>
                </a:tc>
              </a:tr>
              <a:tr h="694372">
                <a:tc>
                  <a:txBody>
                    <a:bodyPr/>
                    <a:lstStyle/>
                    <a:p>
                      <a:r>
                        <a:rPr lang="ru-RU" sz="2000" b="1" dirty="0" smtClean="0">
                          <a:solidFill>
                            <a:schemeClr val="accent1">
                              <a:lumMod val="75000"/>
                            </a:schemeClr>
                          </a:solidFill>
                          <a:latin typeface="Times New Roman" pitchFamily="18" charset="0"/>
                          <a:cs typeface="Times New Roman" pitchFamily="18" charset="0"/>
                        </a:rPr>
                        <a:t>28А.</a:t>
                      </a:r>
                      <a:r>
                        <a:rPr kumimoji="0" lang="ru-RU" sz="2000" b="1" kern="1200" dirty="0" smtClean="0">
                          <a:solidFill>
                            <a:schemeClr val="accent1">
                              <a:lumMod val="75000"/>
                            </a:schemeClr>
                          </a:solidFill>
                          <a:latin typeface="Times New Roman" pitchFamily="18" charset="0"/>
                          <a:cs typeface="Times New Roman" pitchFamily="18" charset="0"/>
                        </a:rPr>
                        <a:t> Обрабатывать, анализировать и обобщать социологические данные.</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28Б.</a:t>
                      </a:r>
                      <a:r>
                        <a:rPr kumimoji="0" lang="ru-RU" sz="2000" b="1" kern="1200" dirty="0" smtClean="0">
                          <a:solidFill>
                            <a:schemeClr val="accent1">
                              <a:lumMod val="75000"/>
                            </a:schemeClr>
                          </a:solidFill>
                          <a:latin typeface="Times New Roman" pitchFamily="18" charset="0"/>
                          <a:cs typeface="Times New Roman" pitchFamily="18" charset="0"/>
                        </a:rPr>
                        <a:t> Профессионально работать над красотой своей фигуры и внешности.</a:t>
                      </a:r>
                      <a:endParaRPr lang="ru-RU" sz="2000" b="1" dirty="0">
                        <a:solidFill>
                          <a:schemeClr val="accent1">
                            <a:lumMod val="75000"/>
                          </a:schemeClr>
                        </a:solidFill>
                        <a:latin typeface="Times New Roman" pitchFamily="18" charset="0"/>
                        <a:cs typeface="Times New Roman" pitchFamily="18" charset="0"/>
                      </a:endParaRPr>
                    </a:p>
                  </a:txBody>
                  <a:tcPr/>
                </a:tc>
              </a:tr>
              <a:tr h="928694">
                <a:tc>
                  <a:txBody>
                    <a:bodyPr/>
                    <a:lstStyle/>
                    <a:p>
                      <a:r>
                        <a:rPr lang="ru-RU" sz="2000" b="1" dirty="0" smtClean="0">
                          <a:solidFill>
                            <a:schemeClr val="accent1">
                              <a:lumMod val="75000"/>
                            </a:schemeClr>
                          </a:solidFill>
                          <a:latin typeface="Times New Roman" pitchFamily="18" charset="0"/>
                          <a:cs typeface="Times New Roman" pitchFamily="18" charset="0"/>
                        </a:rPr>
                        <a:t>29А.</a:t>
                      </a:r>
                      <a:r>
                        <a:rPr kumimoji="0" lang="ru-RU" sz="2000" b="1" kern="1200" dirty="0" smtClean="0">
                          <a:solidFill>
                            <a:schemeClr val="accent1">
                              <a:lumMod val="75000"/>
                            </a:schemeClr>
                          </a:solidFill>
                          <a:latin typeface="Times New Roman" pitchFamily="18" charset="0"/>
                          <a:cs typeface="Times New Roman" pitchFamily="18" charset="0"/>
                        </a:rPr>
                        <a:t> Разрабатывать средства</a:t>
                      </a:r>
                    </a:p>
                    <a:p>
                      <a:r>
                        <a:rPr kumimoji="0" lang="ru-RU" sz="2000" b="1" kern="1200" dirty="0" smtClean="0">
                          <a:solidFill>
                            <a:schemeClr val="accent1">
                              <a:lumMod val="75000"/>
                            </a:schemeClr>
                          </a:solidFill>
                          <a:latin typeface="Times New Roman" pitchFamily="18" charset="0"/>
                          <a:cs typeface="Times New Roman" pitchFamily="18" charset="0"/>
                        </a:rPr>
                        <a:t>защиты растений от вредителей и вирусов.</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29Б.</a:t>
                      </a:r>
                      <a:r>
                        <a:rPr kumimoji="0" lang="ru-RU" sz="2000" b="1" kern="1200" dirty="0" smtClean="0">
                          <a:solidFill>
                            <a:schemeClr val="accent1">
                              <a:lumMod val="75000"/>
                            </a:schemeClr>
                          </a:solidFill>
                          <a:latin typeface="Times New Roman" pitchFamily="18" charset="0"/>
                          <a:cs typeface="Times New Roman" pitchFamily="18" charset="0"/>
                        </a:rPr>
                        <a:t> Создавать компьютерные</a:t>
                      </a:r>
                    </a:p>
                    <a:p>
                      <a:r>
                        <a:rPr kumimoji="0" lang="ru-RU" sz="2000" b="1" kern="1200" dirty="0" smtClean="0">
                          <a:solidFill>
                            <a:schemeClr val="accent1">
                              <a:lumMod val="75000"/>
                            </a:schemeClr>
                          </a:solidFill>
                          <a:latin typeface="Times New Roman" pitchFamily="18" charset="0"/>
                          <a:cs typeface="Times New Roman" pitchFamily="18" charset="0"/>
                        </a:rPr>
                        <a:t>программы.</a:t>
                      </a:r>
                    </a:p>
                    <a:p>
                      <a:endParaRPr lang="ru-RU" sz="2000" b="1" dirty="0">
                        <a:solidFill>
                          <a:schemeClr val="accent1">
                            <a:lumMod val="75000"/>
                          </a:schemeClr>
                        </a:solidFill>
                        <a:latin typeface="Times New Roman" pitchFamily="18" charset="0"/>
                        <a:cs typeface="Times New Roman" pitchFamily="18" charset="0"/>
                      </a:endParaRPr>
                    </a:p>
                  </a:txBody>
                  <a:tcPr/>
                </a:tc>
              </a:tr>
              <a:tr h="1178722">
                <a:tc>
                  <a:txBody>
                    <a:bodyPr/>
                    <a:lstStyle/>
                    <a:p>
                      <a:r>
                        <a:rPr lang="ru-RU" sz="2000" b="1" dirty="0" smtClean="0">
                          <a:solidFill>
                            <a:schemeClr val="accent1">
                              <a:lumMod val="75000"/>
                            </a:schemeClr>
                          </a:solidFill>
                          <a:latin typeface="Times New Roman" pitchFamily="18" charset="0"/>
                          <a:cs typeface="Times New Roman" pitchFamily="18" charset="0"/>
                        </a:rPr>
                        <a:t>30А</a:t>
                      </a:r>
                      <a:r>
                        <a:rPr kumimoji="0" lang="ru-RU" sz="2000" b="1" kern="1200" dirty="0" smtClean="0">
                          <a:solidFill>
                            <a:schemeClr val="accent1">
                              <a:lumMod val="75000"/>
                            </a:schemeClr>
                          </a:solidFill>
                          <a:latin typeface="Times New Roman" pitchFamily="18" charset="0"/>
                          <a:cs typeface="Times New Roman" pitchFamily="18" charset="0"/>
                        </a:rPr>
                        <a:t>Консультировать людей в</a:t>
                      </a:r>
                    </a:p>
                    <a:p>
                      <a:r>
                        <a:rPr kumimoji="0" lang="ru-RU" sz="2000" b="1" kern="1200" dirty="0" smtClean="0">
                          <a:solidFill>
                            <a:schemeClr val="accent1">
                              <a:lumMod val="75000"/>
                            </a:schemeClr>
                          </a:solidFill>
                          <a:latin typeface="Times New Roman" pitchFamily="18" charset="0"/>
                          <a:cs typeface="Times New Roman" pitchFamily="18" charset="0"/>
                        </a:rPr>
                        <a:t>фитнес - зале, в бассейне,</a:t>
                      </a:r>
                    </a:p>
                    <a:p>
                      <a:r>
                        <a:rPr kumimoji="0" lang="ru-RU" sz="2000" b="1" kern="1200" dirty="0" smtClean="0">
                          <a:solidFill>
                            <a:schemeClr val="accent1">
                              <a:lumMod val="75000"/>
                            </a:schemeClr>
                          </a:solidFill>
                          <a:latin typeface="Times New Roman" pitchFamily="18" charset="0"/>
                          <a:cs typeface="Times New Roman" pitchFamily="18" charset="0"/>
                        </a:rPr>
                        <a:t>на спортивной площадке.</a:t>
                      </a:r>
                      <a:r>
                        <a:rPr lang="ru-RU" sz="2000" b="1" dirty="0" smtClean="0">
                          <a:solidFill>
                            <a:schemeClr val="accent1">
                              <a:lumMod val="75000"/>
                            </a:schemeClr>
                          </a:solidFill>
                          <a:latin typeface="Times New Roman" pitchFamily="18" charset="0"/>
                          <a:cs typeface="Times New Roman" pitchFamily="18" charset="0"/>
                        </a:rPr>
                        <a:t>.</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30Б.</a:t>
                      </a:r>
                      <a:r>
                        <a:rPr kumimoji="0" lang="ru-RU" sz="2000" b="1" kern="1200" dirty="0" smtClean="0">
                          <a:solidFill>
                            <a:schemeClr val="accent1">
                              <a:lumMod val="75000"/>
                            </a:schemeClr>
                          </a:solidFill>
                          <a:latin typeface="Times New Roman" pitchFamily="18" charset="0"/>
                          <a:cs typeface="Times New Roman" pitchFamily="18" charset="0"/>
                        </a:rPr>
                        <a:t> Тренировать общую выносливость и совершенствовать отдельные спортивные или артистические навыки.</a:t>
                      </a:r>
                      <a:endParaRPr lang="ru-RU" sz="2000" b="1"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857256"/>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ОБРАБОТКА  РЕЗУЛЬТАТОВ</a:t>
            </a:r>
            <a:endParaRPr lang="ru-RU"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8229600" cy="5038740"/>
          </a:xfrm>
        </p:spPr>
        <p:txBody>
          <a:bodyPr>
            <a:normAutofit/>
          </a:bodyPr>
          <a:lstStyle/>
          <a:p>
            <a:r>
              <a:rPr lang="ru-RU" sz="3200" b="1" dirty="0" smtClean="0">
                <a:solidFill>
                  <a:schemeClr val="accent1">
                    <a:lumMod val="75000"/>
                  </a:schemeClr>
                </a:solidFill>
                <a:latin typeface="Times New Roman" pitchFamily="18" charset="0"/>
                <a:cs typeface="Times New Roman" pitchFamily="18" charset="0"/>
              </a:rPr>
              <a:t>Обработка результатов осуществляется в соответствии с «ключом». Каждый ответ, совпадающий с приведенным в «ключе», оценивается в один балл.</a:t>
            </a:r>
          </a:p>
          <a:p>
            <a:r>
              <a:rPr lang="ru-RU" sz="3200" b="1" dirty="0" smtClean="0">
                <a:solidFill>
                  <a:schemeClr val="accent1">
                    <a:lumMod val="75000"/>
                  </a:schemeClr>
                </a:solidFill>
                <a:latin typeface="Times New Roman" pitchFamily="18" charset="0"/>
                <a:cs typeface="Times New Roman" pitchFamily="18" charset="0"/>
              </a:rPr>
              <a:t>Подсчитывается сумма баллов в отдельности по каждому из шести столбцов. Эти суммы свидетельствует о склонности к работе с соответствующими предметами труда:</a:t>
            </a:r>
          </a:p>
          <a:p>
            <a:endParaRPr lang="ru-RU" dirty="0" smtClean="0"/>
          </a:p>
          <a:p>
            <a:endParaRPr lang="ru-RU" dirty="0"/>
          </a:p>
        </p:txBody>
      </p:sp>
      <p:pic>
        <p:nvPicPr>
          <p:cNvPr id="23554" name="Рисунок 23"/>
          <p:cNvPicPr>
            <a:picLocks noChangeAspect="1" noChangeArrowheads="1"/>
          </p:cNvPicPr>
          <p:nvPr/>
        </p:nvPicPr>
        <p:blipFill>
          <a:blip r:embed="rId2"/>
          <a:srcRect l="9859" t="15985" r="9155" b="9665"/>
          <a:stretch>
            <a:fillRect/>
          </a:stretch>
        </p:blipFill>
        <p:spPr bwMode="auto">
          <a:xfrm>
            <a:off x="2857488" y="1285860"/>
            <a:ext cx="3071834" cy="534232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5250"/>
                            </p:stCondLst>
                            <p:childTnLst>
                              <p:par>
                                <p:cTn id="13" presetID="49" presetClass="entr" presetSubtype="0" decel="10000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3">
                                            <p:txEl>
                                              <p:pRg st="0" end="0"/>
                                            </p:txEl>
                                          </p:spTgt>
                                        </p:tgtEl>
                                      </p:cBhvr>
                                    </p:animEffect>
                                  </p:childTnLst>
                                </p:cTn>
                              </p:par>
                            </p:childTnLst>
                          </p:cTn>
                        </p:par>
                        <p:par>
                          <p:cTn id="19" fill="hold">
                            <p:stCondLst>
                              <p:cond delay="7250"/>
                            </p:stCondLst>
                            <p:childTnLst>
                              <p:par>
                                <p:cTn id="20" presetID="49" presetClass="entr" presetSubtype="0" decel="100000" fill="hold"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5" dur="2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xit" presetSubtype="3" fill="hold" grpId="0" nodeType="clickEffect">
                                  <p:stCondLst>
                                    <p:cond delay="0"/>
                                  </p:stCondLst>
                                  <p:childTnLst>
                                    <p:anim calcmode="lin" valueType="num">
                                      <p:cBhvr additive="base">
                                        <p:cTn id="29" dur="5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30" dur="500"/>
                                        <p:tgtEl>
                                          <p:spTgt spid="3">
                                            <p:txEl>
                                              <p:pRg st="0" end="0"/>
                                            </p:txEl>
                                          </p:spTgt>
                                        </p:tgtEl>
                                        <p:attrNameLst>
                                          <p:attrName>ppt_y</p:attrName>
                                        </p:attrNameLst>
                                      </p:cBhvr>
                                      <p:tavLst>
                                        <p:tav tm="0">
                                          <p:val>
                                            <p:strVal val="ppt_y"/>
                                          </p:val>
                                        </p:tav>
                                        <p:tav tm="100000">
                                          <p:val>
                                            <p:strVal val="0-ppt_h/2"/>
                                          </p:val>
                                        </p:tav>
                                      </p:tavLst>
                                    </p:anim>
                                    <p:set>
                                      <p:cBhvr>
                                        <p:cTn id="31" dur="1" fill="hold">
                                          <p:stCondLst>
                                            <p:cond delay="499"/>
                                          </p:stCondLst>
                                        </p:cTn>
                                        <p:tgtEl>
                                          <p:spTgt spid="3">
                                            <p:txEl>
                                              <p:pRg st="0" end="0"/>
                                            </p:txEl>
                                          </p:spTgt>
                                        </p:tgtEl>
                                        <p:attrNameLst>
                                          <p:attrName>style.visibility</p:attrName>
                                        </p:attrNameLst>
                                      </p:cBhvr>
                                      <p:to>
                                        <p:strVal val="hidden"/>
                                      </p:to>
                                    </p:set>
                                  </p:childTnLst>
                                </p:cTn>
                              </p:par>
                            </p:childTnLst>
                          </p:cTn>
                        </p:par>
                        <p:par>
                          <p:cTn id="32" fill="hold">
                            <p:stCondLst>
                              <p:cond delay="500"/>
                            </p:stCondLst>
                            <p:childTnLst>
                              <p:par>
                                <p:cTn id="33" presetID="2" presetClass="exit" presetSubtype="6" fill="hold" grpId="0" nodeType="afterEffect">
                                  <p:stCondLst>
                                    <p:cond delay="0"/>
                                  </p:stCondLst>
                                  <p:childTnLst>
                                    <p:anim calcmode="lin" valueType="num">
                                      <p:cBhvr additive="base">
                                        <p:cTn id="34" dur="5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35" dur="500"/>
                                        <p:tgtEl>
                                          <p:spTgt spid="3">
                                            <p:txEl>
                                              <p:pRg st="1" end="1"/>
                                            </p:txEl>
                                          </p:spTgt>
                                        </p:tgtEl>
                                        <p:attrNameLst>
                                          <p:attrName>ppt_y</p:attrName>
                                        </p:attrNameLst>
                                      </p:cBhvr>
                                      <p:tavLst>
                                        <p:tav tm="0">
                                          <p:val>
                                            <p:strVal val="ppt_y"/>
                                          </p:val>
                                        </p:tav>
                                        <p:tav tm="100000">
                                          <p:val>
                                            <p:strVal val="1+ppt_h/2"/>
                                          </p:val>
                                        </p:tav>
                                      </p:tavLst>
                                    </p:anim>
                                    <p:set>
                                      <p:cBhvr>
                                        <p:cTn id="36" dur="1" fill="hold">
                                          <p:stCondLst>
                                            <p:cond delay="499"/>
                                          </p:stCondLst>
                                        </p:cTn>
                                        <p:tgtEl>
                                          <p:spTgt spid="3">
                                            <p:txEl>
                                              <p:pRg st="1" end="1"/>
                                            </p:txEl>
                                          </p:spTgt>
                                        </p:tgtEl>
                                        <p:attrNameLst>
                                          <p:attrName>style.visibility</p:attrName>
                                        </p:attrNameLst>
                                      </p:cBhvr>
                                      <p:to>
                                        <p:strVal val="hidden"/>
                                      </p:to>
                                    </p:set>
                                  </p:childTnLst>
                                </p:cTn>
                              </p:par>
                            </p:childTnLst>
                          </p:cTn>
                        </p:par>
                        <p:par>
                          <p:cTn id="37" fill="hold">
                            <p:stCondLst>
                              <p:cond delay="1000"/>
                            </p:stCondLst>
                            <p:childTnLst>
                              <p:par>
                                <p:cTn id="38" presetID="34" presetClass="entr" presetSubtype="0" fill="hold" nodeType="afterEffect">
                                  <p:stCondLst>
                                    <p:cond delay="0"/>
                                  </p:stCondLst>
                                  <p:childTnLst>
                                    <p:set>
                                      <p:cBhvr>
                                        <p:cTn id="39" dur="1" fill="hold">
                                          <p:stCondLst>
                                            <p:cond delay="0"/>
                                          </p:stCondLst>
                                        </p:cTn>
                                        <p:tgtEl>
                                          <p:spTgt spid="23554"/>
                                        </p:tgtEl>
                                        <p:attrNameLst>
                                          <p:attrName>style.visibility</p:attrName>
                                        </p:attrNameLst>
                                      </p:cBhvr>
                                      <p:to>
                                        <p:strVal val="visible"/>
                                      </p:to>
                                    </p:set>
                                    <p:anim from="(-#ppt_w/2)" to="(#ppt_x)" calcmode="lin" valueType="num">
                                      <p:cBhvr>
                                        <p:cTn id="40" dur="600" fill="hold">
                                          <p:stCondLst>
                                            <p:cond delay="0"/>
                                          </p:stCondLst>
                                        </p:cTn>
                                        <p:tgtEl>
                                          <p:spTgt spid="23554"/>
                                        </p:tgtEl>
                                        <p:attrNameLst>
                                          <p:attrName>ppt_x</p:attrName>
                                        </p:attrNameLst>
                                      </p:cBhvr>
                                    </p:anim>
                                    <p:anim from="0" to="-1.0" calcmode="lin" valueType="num">
                                      <p:cBhvr>
                                        <p:cTn id="41" dur="200" decel="50000" autoRev="1" fill="hold">
                                          <p:stCondLst>
                                            <p:cond delay="600"/>
                                          </p:stCondLst>
                                        </p:cTn>
                                        <p:tgtEl>
                                          <p:spTgt spid="23554"/>
                                        </p:tgtEl>
                                        <p:attrNameLst>
                                          <p:attrName>xshear</p:attrName>
                                        </p:attrNameLst>
                                      </p:cBhvr>
                                    </p:anim>
                                    <p:animScale>
                                      <p:cBhvr>
                                        <p:cTn id="42" dur="200" decel="100000" autoRev="1" fill="hold">
                                          <p:stCondLst>
                                            <p:cond delay="600"/>
                                          </p:stCondLst>
                                        </p:cTn>
                                        <p:tgtEl>
                                          <p:spTgt spid="23554"/>
                                        </p:tgtEl>
                                      </p:cBhvr>
                                      <p:from x="100000" y="100000"/>
                                      <p:to x="80000" y="100000"/>
                                    </p:animScale>
                                    <p:anim by="(#ppt_h/3+#ppt_w*0.1)" calcmode="lin" valueType="num">
                                      <p:cBhvr additive="sum">
                                        <p:cTn id="43" dur="200" decel="100000" autoRev="1" fill="hold">
                                          <p:stCondLst>
                                            <p:cond delay="600"/>
                                          </p:stCondLst>
                                        </p:cTn>
                                        <p:tgtEl>
                                          <p:spTgt spid="23554"/>
                                        </p:tgtEl>
                                        <p:attrNameLst>
                                          <p:attrName>ppt_x</p:attrName>
                                        </p:attrNameLst>
                                      </p:cBhvr>
                                    </p:anim>
                                  </p:childTnLst>
                                </p:cTn>
                              </p:par>
                            </p:childTnLst>
                          </p:cTn>
                        </p:par>
                      </p:childTnLst>
                    </p:cTn>
                  </p:par>
                  <p:par>
                    <p:cTn id="44" fill="hold">
                      <p:stCondLst>
                        <p:cond delay="indefinite"/>
                      </p:stCondLst>
                      <p:childTnLst>
                        <p:par>
                          <p:cTn id="45" fill="hold">
                            <p:stCondLst>
                              <p:cond delay="0"/>
                            </p:stCondLst>
                            <p:childTnLst>
                              <p:par>
                                <p:cTn id="46" presetID="15" presetClass="exit" presetSubtype="0" fill="hold" nodeType="clickEffect">
                                  <p:stCondLst>
                                    <p:cond delay="0"/>
                                  </p:stCondLst>
                                  <p:childTnLst>
                                    <p:anim calcmode="lin" valueType="num">
                                      <p:cBhvr>
                                        <p:cTn id="47" dur="1000"/>
                                        <p:tgtEl>
                                          <p:spTgt spid="23554"/>
                                        </p:tgtEl>
                                        <p:attrNameLst>
                                          <p:attrName>ppt_w</p:attrName>
                                        </p:attrNameLst>
                                      </p:cBhvr>
                                      <p:tavLst>
                                        <p:tav tm="0">
                                          <p:val>
                                            <p:strVal val="ppt_w"/>
                                          </p:val>
                                        </p:tav>
                                        <p:tav tm="100000">
                                          <p:val>
                                            <p:fltVal val="0"/>
                                          </p:val>
                                        </p:tav>
                                      </p:tavLst>
                                    </p:anim>
                                    <p:anim calcmode="lin" valueType="num">
                                      <p:cBhvr>
                                        <p:cTn id="48" dur="1000"/>
                                        <p:tgtEl>
                                          <p:spTgt spid="23554"/>
                                        </p:tgtEl>
                                        <p:attrNameLst>
                                          <p:attrName>ppt_h</p:attrName>
                                        </p:attrNameLst>
                                      </p:cBhvr>
                                      <p:tavLst>
                                        <p:tav tm="0">
                                          <p:val>
                                            <p:strVal val="ppt_h"/>
                                          </p:val>
                                        </p:tav>
                                        <p:tav tm="100000">
                                          <p:val>
                                            <p:fltVal val="0"/>
                                          </p:val>
                                        </p:tav>
                                      </p:tavLst>
                                    </p:anim>
                                    <p:anim calcmode="lin" valueType="num">
                                      <p:cBhvr>
                                        <p:cTn id="49" dur="1000"/>
                                        <p:tgtEl>
                                          <p:spTgt spid="23554"/>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50" dur="1000"/>
                                        <p:tgtEl>
                                          <p:spTgt spid="23554"/>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51" dur="1" fill="hold">
                                          <p:stCondLst>
                                            <p:cond delay="999"/>
                                          </p:stCondLst>
                                        </p:cTn>
                                        <p:tgtEl>
                                          <p:spTgt spid="235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64294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8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ru-RU"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КЛЮЧ</a:t>
            </a:r>
            <a:endParaRPr lang="ru-RU"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28596" y="142852"/>
          <a:ext cx="8429682" cy="6492240"/>
        </p:xfrm>
        <a:graphic>
          <a:graphicData uri="http://schemas.openxmlformats.org/drawingml/2006/table">
            <a:tbl>
              <a:tblPr firstRow="1" bandRow="1">
                <a:tableStyleId>{21E4AEA4-8DFA-4A89-87EB-49C32662AFE0}</a:tableStyleId>
              </a:tblPr>
              <a:tblGrid>
                <a:gridCol w="1404947"/>
                <a:gridCol w="1404947"/>
                <a:gridCol w="1404947"/>
                <a:gridCol w="1404947"/>
                <a:gridCol w="1404947"/>
                <a:gridCol w="1404947"/>
              </a:tblGrid>
              <a:tr h="330401">
                <a:tc>
                  <a:txBody>
                    <a:bodyPr/>
                    <a:lstStyle/>
                    <a:p>
                      <a:pPr algn="ctr"/>
                      <a:r>
                        <a:rPr lang="ru-RU" b="1" dirty="0" smtClean="0">
                          <a:latin typeface="Times New Roman" pitchFamily="18" charset="0"/>
                          <a:cs typeface="Times New Roman" pitchFamily="18" charset="0"/>
                        </a:rPr>
                        <a:t>природа</a:t>
                      </a:r>
                      <a:endParaRPr lang="ru-RU" b="1" dirty="0">
                        <a:latin typeface="Times New Roman" pitchFamily="18" charset="0"/>
                        <a:cs typeface="Times New Roman" pitchFamily="18" charset="0"/>
                      </a:endParaRPr>
                    </a:p>
                  </a:txBody>
                  <a:tcPr anchor="ctr"/>
                </a:tc>
                <a:tc>
                  <a:txBody>
                    <a:bodyPr/>
                    <a:lstStyle/>
                    <a:p>
                      <a:pPr algn="ctr"/>
                      <a:r>
                        <a:rPr lang="ru-RU" b="1" dirty="0" smtClean="0">
                          <a:latin typeface="Times New Roman" pitchFamily="18" charset="0"/>
                          <a:cs typeface="Times New Roman" pitchFamily="18" charset="0"/>
                        </a:rPr>
                        <a:t>техника</a:t>
                      </a:r>
                      <a:endParaRPr lang="ru-RU" b="1" dirty="0">
                        <a:latin typeface="Times New Roman" pitchFamily="18" charset="0"/>
                        <a:cs typeface="Times New Roman" pitchFamily="18" charset="0"/>
                      </a:endParaRPr>
                    </a:p>
                  </a:txBody>
                  <a:tcPr anchor="ctr"/>
                </a:tc>
                <a:tc>
                  <a:txBody>
                    <a:bodyPr/>
                    <a:lstStyle/>
                    <a:p>
                      <a:pPr algn="ctr"/>
                      <a:r>
                        <a:rPr lang="ru-RU" b="1" dirty="0" smtClean="0">
                          <a:latin typeface="Times New Roman" pitchFamily="18" charset="0"/>
                          <a:cs typeface="Times New Roman" pitchFamily="18" charset="0"/>
                        </a:rPr>
                        <a:t>другие люди</a:t>
                      </a:r>
                      <a:endParaRPr lang="ru-RU" b="1" dirty="0">
                        <a:latin typeface="Times New Roman" pitchFamily="18" charset="0"/>
                        <a:cs typeface="Times New Roman" pitchFamily="18" charset="0"/>
                      </a:endParaRPr>
                    </a:p>
                  </a:txBody>
                  <a:tcPr anchor="ctr"/>
                </a:tc>
                <a:tc>
                  <a:txBody>
                    <a:bodyPr/>
                    <a:lstStyle/>
                    <a:p>
                      <a:pPr algn="ctr"/>
                      <a:r>
                        <a:rPr lang="ru-RU" b="1" dirty="0" smtClean="0">
                          <a:latin typeface="Times New Roman" pitchFamily="18" charset="0"/>
                          <a:cs typeface="Times New Roman" pitchFamily="18" charset="0"/>
                        </a:rPr>
                        <a:t>знаковые</a:t>
                      </a:r>
                      <a:r>
                        <a:rPr lang="ru-RU" b="1" baseline="0" dirty="0" smtClean="0">
                          <a:latin typeface="Times New Roman" pitchFamily="18" charset="0"/>
                          <a:cs typeface="Times New Roman" pitchFamily="18" charset="0"/>
                        </a:rPr>
                        <a:t> системы</a:t>
                      </a:r>
                      <a:endParaRPr lang="ru-RU" b="1" dirty="0">
                        <a:latin typeface="Times New Roman" pitchFamily="18" charset="0"/>
                        <a:cs typeface="Times New Roman" pitchFamily="18" charset="0"/>
                      </a:endParaRPr>
                    </a:p>
                  </a:txBody>
                  <a:tcPr anchor="ctr"/>
                </a:tc>
                <a:tc>
                  <a:txBody>
                    <a:bodyPr/>
                    <a:lstStyle/>
                    <a:p>
                      <a:pPr algn="ctr"/>
                      <a:r>
                        <a:rPr lang="ru-RU" b="1" dirty="0" smtClean="0">
                          <a:latin typeface="Times New Roman" pitchFamily="18" charset="0"/>
                          <a:cs typeface="Times New Roman" pitchFamily="18" charset="0"/>
                        </a:rPr>
                        <a:t>художеств.</a:t>
                      </a:r>
                    </a:p>
                    <a:p>
                      <a:pPr algn="ctr"/>
                      <a:r>
                        <a:rPr lang="ru-RU" b="1" dirty="0" smtClean="0">
                          <a:latin typeface="Times New Roman" pitchFamily="18" charset="0"/>
                          <a:cs typeface="Times New Roman" pitchFamily="18" charset="0"/>
                        </a:rPr>
                        <a:t>образы</a:t>
                      </a:r>
                      <a:endParaRPr lang="ru-RU" b="1" dirty="0">
                        <a:latin typeface="Times New Roman" pitchFamily="18" charset="0"/>
                        <a:cs typeface="Times New Roman" pitchFamily="18" charset="0"/>
                      </a:endParaRPr>
                    </a:p>
                  </a:txBody>
                  <a:tcPr anchor="ctr"/>
                </a:tc>
                <a:tc>
                  <a:txBody>
                    <a:bodyPr/>
                    <a:lstStyle/>
                    <a:p>
                      <a:pPr algn="ctr"/>
                      <a:r>
                        <a:rPr lang="ru-RU" b="1" dirty="0" smtClean="0">
                          <a:latin typeface="Times New Roman" pitchFamily="18" charset="0"/>
                          <a:cs typeface="Times New Roman" pitchFamily="18" charset="0"/>
                        </a:rPr>
                        <a:t>сам человек</a:t>
                      </a:r>
                      <a:endParaRPr lang="ru-RU" b="1" dirty="0">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1а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3а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3б</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4а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4б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5а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5б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6а</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6б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7а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7б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8а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8б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9а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9б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10а</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10б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11а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11б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12а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12б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13а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13б</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14а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14б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15а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15б</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16а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16б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17а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17б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18а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18б</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19а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19б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20а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20б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21а</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21б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22а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22б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23а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23б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24а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24б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25а</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25</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26а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26б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27а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27б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28а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28б</a:t>
                      </a:r>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r>
                        <a:rPr lang="ru-RU" b="1" dirty="0" smtClean="0">
                          <a:solidFill>
                            <a:schemeClr val="accent1">
                              <a:lumMod val="75000"/>
                            </a:schemeClr>
                          </a:solidFill>
                          <a:latin typeface="Times New Roman" pitchFamily="18" charset="0"/>
                          <a:cs typeface="Times New Roman" pitchFamily="18" charset="0"/>
                        </a:rPr>
                        <a:t>29б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29б</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a:solidFill>
                          <a:schemeClr val="accent1">
                            <a:lumMod val="75000"/>
                          </a:schemeClr>
                        </a:solidFill>
                        <a:latin typeface="Times New Roman" pitchFamily="18" charset="0"/>
                        <a:cs typeface="Times New Roman" pitchFamily="18" charset="0"/>
                      </a:endParaRPr>
                    </a:p>
                  </a:txBody>
                  <a:tcPr anchor="ctr"/>
                </a:tc>
                <a:tc>
                  <a:txBody>
                    <a:bodyPr/>
                    <a:lstStyle/>
                    <a:p>
                      <a:endParaRPr lang="ru-RU" b="1" dirty="0">
                        <a:solidFill>
                          <a:schemeClr val="accent1">
                            <a:lumMod val="75000"/>
                          </a:schemeClr>
                        </a:solidFill>
                        <a:latin typeface="Times New Roman" pitchFamily="18" charset="0"/>
                        <a:cs typeface="Times New Roman" pitchFamily="18" charset="0"/>
                      </a:endParaRPr>
                    </a:p>
                  </a:txBody>
                  <a:tcPr anchor="ctr"/>
                </a:tc>
              </a:tr>
              <a:tr h="330401">
                <a:tc>
                  <a:txBody>
                    <a:bodyPr/>
                    <a:lstStyle/>
                    <a:p>
                      <a:pPr algn="ctr"/>
                      <a:endParaRPr lang="ru-RU" b="1">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30а</a:t>
                      </a: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a:solidFill>
                          <a:schemeClr val="accent1">
                            <a:lumMod val="75000"/>
                          </a:schemeClr>
                        </a:solidFill>
                        <a:latin typeface="Times New Roman" pitchFamily="18" charset="0"/>
                        <a:cs typeface="Times New Roman" pitchFamily="18" charset="0"/>
                      </a:endParaRPr>
                    </a:p>
                  </a:txBody>
                  <a:tcPr anchor="ctr"/>
                </a:tc>
                <a:tc>
                  <a:txBody>
                    <a:bodyPr/>
                    <a:lstStyle/>
                    <a:p>
                      <a:pPr algn="ctr"/>
                      <a:endParaRPr lang="ru-RU" b="1" dirty="0">
                        <a:solidFill>
                          <a:schemeClr val="accent1">
                            <a:lumMod val="75000"/>
                          </a:schemeClr>
                        </a:solidFill>
                        <a:latin typeface="Times New Roman" pitchFamily="18" charset="0"/>
                        <a:cs typeface="Times New Roman" pitchFamily="18" charset="0"/>
                      </a:endParaRPr>
                    </a:p>
                  </a:txBody>
                  <a:tcPr anchor="ctr"/>
                </a:tc>
                <a:tc>
                  <a:txBody>
                    <a:bodyPr/>
                    <a:lstStyle/>
                    <a:p>
                      <a:pPr algn="ctr"/>
                      <a:r>
                        <a:rPr lang="ru-RU" b="1" dirty="0" smtClean="0">
                          <a:solidFill>
                            <a:schemeClr val="accent1">
                              <a:lumMod val="75000"/>
                            </a:schemeClr>
                          </a:solidFill>
                          <a:latin typeface="Times New Roman" pitchFamily="18" charset="0"/>
                          <a:cs typeface="Times New Roman" pitchFamily="18" charset="0"/>
                        </a:rPr>
                        <a:t>30б</a:t>
                      </a:r>
                      <a:endParaRPr lang="ru-RU" b="1" dirty="0">
                        <a:solidFill>
                          <a:schemeClr val="accent1">
                            <a:lumMod val="75000"/>
                          </a:schemeClr>
                        </a:solidFill>
                        <a:latin typeface="Times New Roman" pitchFamily="18" charset="0"/>
                        <a:cs typeface="Times New Roman" pitchFamily="18" charset="0"/>
                      </a:endParaRPr>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8" presetClass="exit" presetSubtype="12" fill="hold" grpId="1" nodeType="clickEffect">
                                  <p:stCondLst>
                                    <p:cond delay="0"/>
                                  </p:stCondLst>
                                  <p:iterate type="lt">
                                    <p:tmPct val="0"/>
                                  </p:iterate>
                                  <p:childTnLst>
                                    <p:animEffect transition="out" filter="strips(downLeft)">
                                      <p:cBhvr>
                                        <p:cTn id="15" dur="2000"/>
                                        <p:tgtEl>
                                          <p:spTgt spid="2"/>
                                        </p:tgtEl>
                                      </p:cBhvr>
                                    </p:animEffect>
                                    <p:set>
                                      <p:cBhvr>
                                        <p:cTn id="16" dur="1" fill="hold">
                                          <p:stCondLst>
                                            <p:cond delay="1999"/>
                                          </p:stCondLst>
                                        </p:cTn>
                                        <p:tgtEl>
                                          <p:spTgt spid="2"/>
                                        </p:tgtEl>
                                        <p:attrNameLst>
                                          <p:attrName>style.visibility</p:attrName>
                                        </p:attrNameLst>
                                      </p:cBhvr>
                                      <p:to>
                                        <p:strVal val="hidden"/>
                                      </p:to>
                                    </p:set>
                                  </p:childTnLst>
                                </p:cTn>
                              </p:par>
                            </p:childTnLst>
                          </p:cTn>
                        </p:par>
                        <p:par>
                          <p:cTn id="17" fill="hold">
                            <p:stCondLst>
                              <p:cond delay="2000"/>
                            </p:stCondLst>
                            <p:childTnLst>
                              <p:par>
                                <p:cTn id="18" presetID="49" presetClass="entr" presetSubtype="0" decel="10000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2000" fill="hold"/>
                                        <p:tgtEl>
                                          <p:spTgt spid="4"/>
                                        </p:tgtEl>
                                        <p:attrNameLst>
                                          <p:attrName>ppt_w</p:attrName>
                                        </p:attrNameLst>
                                      </p:cBhvr>
                                      <p:tavLst>
                                        <p:tav tm="0">
                                          <p:val>
                                            <p:fltVal val="0"/>
                                          </p:val>
                                        </p:tav>
                                        <p:tav tm="100000">
                                          <p:val>
                                            <p:strVal val="#ppt_w"/>
                                          </p:val>
                                        </p:tav>
                                      </p:tavLst>
                                    </p:anim>
                                    <p:anim calcmode="lin" valueType="num">
                                      <p:cBhvr>
                                        <p:cTn id="21" dur="2000" fill="hold"/>
                                        <p:tgtEl>
                                          <p:spTgt spid="4"/>
                                        </p:tgtEl>
                                        <p:attrNameLst>
                                          <p:attrName>ppt_h</p:attrName>
                                        </p:attrNameLst>
                                      </p:cBhvr>
                                      <p:tavLst>
                                        <p:tav tm="0">
                                          <p:val>
                                            <p:fltVal val="0"/>
                                          </p:val>
                                        </p:tav>
                                        <p:tav tm="100000">
                                          <p:val>
                                            <p:strVal val="#ppt_h"/>
                                          </p:val>
                                        </p:tav>
                                      </p:tavLst>
                                    </p:anim>
                                    <p:anim calcmode="lin" valueType="num">
                                      <p:cBhvr>
                                        <p:cTn id="22" dur="2000" fill="hold"/>
                                        <p:tgtEl>
                                          <p:spTgt spid="4"/>
                                        </p:tgtEl>
                                        <p:attrNameLst>
                                          <p:attrName>style.rotation</p:attrName>
                                        </p:attrNameLst>
                                      </p:cBhvr>
                                      <p:tavLst>
                                        <p:tav tm="0">
                                          <p:val>
                                            <p:fltVal val="360"/>
                                          </p:val>
                                        </p:tav>
                                        <p:tav tm="100000">
                                          <p:val>
                                            <p:fltVal val="0"/>
                                          </p:val>
                                        </p:tav>
                                      </p:tavLst>
                                    </p:anim>
                                    <p:animEffect transition="in" filter="fade">
                                      <p:cBhvr>
                                        <p:cTn id="23" dur="20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xit" presetSubtype="12" fill="hold" nodeType="clickEffect">
                                  <p:stCondLst>
                                    <p:cond delay="0"/>
                                  </p:stCondLst>
                                  <p:childTnLst>
                                    <p:animEffect transition="out" filter="strips(downLeft)">
                                      <p:cBhvr>
                                        <p:cTn id="27" dur="2000"/>
                                        <p:tgtEl>
                                          <p:spTgt spid="4"/>
                                        </p:tgtEl>
                                      </p:cBhvr>
                                    </p:animEffect>
                                    <p:set>
                                      <p:cBhvr>
                                        <p:cTn id="28"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АНАЛИЗ РЕЗУЛЬТАТОВ</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r>
              <a:rPr lang="ru-RU" sz="3500" b="1" dirty="0" smtClean="0">
                <a:solidFill>
                  <a:schemeClr val="accent1">
                    <a:lumMod val="75000"/>
                  </a:schemeClr>
                </a:solidFill>
                <a:latin typeface="Times New Roman" pitchFamily="18" charset="0"/>
                <a:cs typeface="Times New Roman" pitchFamily="18" charset="0"/>
              </a:rPr>
              <a:t>9-10 баллов: ярко выраженная склонность.</a:t>
            </a:r>
          </a:p>
          <a:p>
            <a:r>
              <a:rPr lang="ru-RU" sz="3500" b="1" dirty="0" smtClean="0">
                <a:solidFill>
                  <a:schemeClr val="accent1">
                    <a:lumMod val="75000"/>
                  </a:schemeClr>
                </a:solidFill>
                <a:latin typeface="Times New Roman" pitchFamily="18" charset="0"/>
                <a:cs typeface="Times New Roman" pitchFamily="18" charset="0"/>
              </a:rPr>
              <a:t>7-8 баллов: выраженная склонность.</a:t>
            </a:r>
          </a:p>
          <a:p>
            <a:r>
              <a:rPr lang="ru-RU" sz="3500" b="1" dirty="0" smtClean="0">
                <a:solidFill>
                  <a:schemeClr val="accent1">
                    <a:lumMod val="75000"/>
                  </a:schemeClr>
                </a:solidFill>
                <a:latin typeface="Times New Roman" pitchFamily="18" charset="0"/>
                <a:cs typeface="Times New Roman" pitchFamily="18" charset="0"/>
              </a:rPr>
              <a:t>4-6 баллов: склонность на среднем уровне.</a:t>
            </a:r>
          </a:p>
          <a:p>
            <a:r>
              <a:rPr lang="ru-RU" sz="3500" b="1" dirty="0" smtClean="0">
                <a:solidFill>
                  <a:schemeClr val="accent1">
                    <a:lumMod val="75000"/>
                  </a:schemeClr>
                </a:solidFill>
                <a:latin typeface="Times New Roman" pitchFamily="18" charset="0"/>
                <a:cs typeface="Times New Roman" pitchFamily="18" charset="0"/>
              </a:rPr>
              <a:t>2-3 балла: склонность не выражена.</a:t>
            </a:r>
          </a:p>
          <a:p>
            <a:r>
              <a:rPr lang="ru-RU" sz="3500" b="1" dirty="0" smtClean="0">
                <a:solidFill>
                  <a:schemeClr val="accent1">
                    <a:lumMod val="75000"/>
                  </a:schemeClr>
                </a:solidFill>
                <a:latin typeface="Times New Roman" pitchFamily="18" charset="0"/>
                <a:cs typeface="Times New Roman" pitchFamily="18" charset="0"/>
              </a:rPr>
              <a:t>0-1 балл: работа с таким предметом труда активно отвергается — «что угодно, только не это».</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500"/>
                            </p:stCondLst>
                            <p:childTnLst>
                              <p:par>
                                <p:cTn id="13" presetID="23" presetClass="entr" presetSubtype="16"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7" fill="hold">
                            <p:stCondLst>
                              <p:cond delay="6500"/>
                            </p:stCondLst>
                            <p:childTnLst>
                              <p:par>
                                <p:cTn id="18" presetID="23" presetClass="entr" presetSubtype="16" fill="hold"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2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22" fill="hold">
                            <p:stCondLst>
                              <p:cond delay="8500"/>
                            </p:stCondLst>
                            <p:childTnLst>
                              <p:par>
                                <p:cTn id="23" presetID="23" presetClass="entr" presetSubtype="16"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7" fill="hold">
                            <p:stCondLst>
                              <p:cond delay="10500"/>
                            </p:stCondLst>
                            <p:childTnLst>
                              <p:par>
                                <p:cTn id="28" presetID="23" presetClass="entr" presetSubtype="16" fill="hold"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2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32" fill="hold">
                            <p:stCondLst>
                              <p:cond delay="12500"/>
                            </p:stCondLst>
                            <p:childTnLst>
                              <p:par>
                                <p:cTn id="33" presetID="23" presetClass="entr" presetSubtype="16"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35" presetClass="exit" presetSubtype="0" fill="hold" grpId="0" nodeType="clickEffect">
                                  <p:stCondLst>
                                    <p:cond delay="0"/>
                                  </p:stCondLst>
                                  <p:childTnLst>
                                    <p:animEffect transition="out" filter="fade">
                                      <p:cBhvr>
                                        <p:cTn id="40" dur="1000"/>
                                        <p:tgtEl>
                                          <p:spTgt spid="3">
                                            <p:txEl>
                                              <p:pRg st="0" end="0"/>
                                            </p:txEl>
                                          </p:spTgt>
                                        </p:tgtEl>
                                      </p:cBhvr>
                                    </p:animEffect>
                                    <p:anim calcmode="lin" valueType="num">
                                      <p:cBhvr>
                                        <p:cTn id="41" dur="1000"/>
                                        <p:tgtEl>
                                          <p:spTgt spid="3">
                                            <p:txEl>
                                              <p:pRg st="0" end="0"/>
                                            </p:txEl>
                                          </p:spTgt>
                                        </p:tgtEl>
                                        <p:attrNameLst>
                                          <p:attrName>style.rotation</p:attrName>
                                        </p:attrNameLst>
                                      </p:cBhvr>
                                      <p:tavLst>
                                        <p:tav tm="0">
                                          <p:val>
                                            <p:fltVal val="0"/>
                                          </p:val>
                                        </p:tav>
                                        <p:tav tm="100000">
                                          <p:val>
                                            <p:fltVal val="720"/>
                                          </p:val>
                                        </p:tav>
                                      </p:tavLst>
                                    </p:anim>
                                    <p:anim calcmode="lin" valueType="num">
                                      <p:cBhvr>
                                        <p:cTn id="42" dur="1000"/>
                                        <p:tgtEl>
                                          <p:spTgt spid="3">
                                            <p:txEl>
                                              <p:pRg st="0" end="0"/>
                                            </p:txEl>
                                          </p:spTgt>
                                        </p:tgtEl>
                                        <p:attrNameLst>
                                          <p:attrName>ppt_h</p:attrName>
                                        </p:attrNameLst>
                                      </p:cBhvr>
                                      <p:tavLst>
                                        <p:tav tm="0">
                                          <p:val>
                                            <p:strVal val="ppt_h"/>
                                          </p:val>
                                        </p:tav>
                                        <p:tav tm="100000">
                                          <p:val>
                                            <p:fltVal val="0"/>
                                          </p:val>
                                        </p:tav>
                                      </p:tavLst>
                                    </p:anim>
                                    <p:anim calcmode="lin" valueType="num">
                                      <p:cBhvr>
                                        <p:cTn id="43" dur="1000"/>
                                        <p:tgtEl>
                                          <p:spTgt spid="3">
                                            <p:txEl>
                                              <p:pRg st="0" end="0"/>
                                            </p:txEl>
                                          </p:spTgt>
                                        </p:tgtEl>
                                        <p:attrNameLst>
                                          <p:attrName>ppt_w</p:attrName>
                                        </p:attrNameLst>
                                      </p:cBhvr>
                                      <p:tavLst>
                                        <p:tav tm="0">
                                          <p:val>
                                            <p:strVal val="ppt_w"/>
                                          </p:val>
                                        </p:tav>
                                        <p:tav tm="100000">
                                          <p:val>
                                            <p:fltVal val="0"/>
                                          </p:val>
                                        </p:tav>
                                      </p:tavLst>
                                    </p:anim>
                                    <p:set>
                                      <p:cBhvr>
                                        <p:cTn id="44" dur="1" fill="hold">
                                          <p:stCondLst>
                                            <p:cond delay="999"/>
                                          </p:stCondLst>
                                        </p:cTn>
                                        <p:tgtEl>
                                          <p:spTgt spid="3">
                                            <p:txEl>
                                              <p:pRg st="0" end="0"/>
                                            </p:txEl>
                                          </p:spTgt>
                                        </p:tgtEl>
                                        <p:attrNameLst>
                                          <p:attrName>style.visibility</p:attrName>
                                        </p:attrNameLst>
                                      </p:cBhvr>
                                      <p:to>
                                        <p:strVal val="hidden"/>
                                      </p:to>
                                    </p:set>
                                  </p:childTnLst>
                                </p:cTn>
                              </p:par>
                            </p:childTnLst>
                          </p:cTn>
                        </p:par>
                        <p:par>
                          <p:cTn id="45" fill="hold">
                            <p:stCondLst>
                              <p:cond delay="1000"/>
                            </p:stCondLst>
                            <p:childTnLst>
                              <p:par>
                                <p:cTn id="46" presetID="35" presetClass="exit" presetSubtype="0" fill="hold" grpId="0" nodeType="afterEffect">
                                  <p:stCondLst>
                                    <p:cond delay="0"/>
                                  </p:stCondLst>
                                  <p:childTnLst>
                                    <p:animEffect transition="out" filter="fade">
                                      <p:cBhvr>
                                        <p:cTn id="47" dur="1000"/>
                                        <p:tgtEl>
                                          <p:spTgt spid="3">
                                            <p:txEl>
                                              <p:pRg st="1" end="1"/>
                                            </p:txEl>
                                          </p:spTgt>
                                        </p:tgtEl>
                                      </p:cBhvr>
                                    </p:animEffect>
                                    <p:anim calcmode="lin" valueType="num">
                                      <p:cBhvr>
                                        <p:cTn id="48" dur="1000"/>
                                        <p:tgtEl>
                                          <p:spTgt spid="3">
                                            <p:txEl>
                                              <p:pRg st="1" end="1"/>
                                            </p:txEl>
                                          </p:spTgt>
                                        </p:tgtEl>
                                        <p:attrNameLst>
                                          <p:attrName>style.rotation</p:attrName>
                                        </p:attrNameLst>
                                      </p:cBhvr>
                                      <p:tavLst>
                                        <p:tav tm="0">
                                          <p:val>
                                            <p:fltVal val="0"/>
                                          </p:val>
                                        </p:tav>
                                        <p:tav tm="100000">
                                          <p:val>
                                            <p:fltVal val="720"/>
                                          </p:val>
                                        </p:tav>
                                      </p:tavLst>
                                    </p:anim>
                                    <p:anim calcmode="lin" valueType="num">
                                      <p:cBhvr>
                                        <p:cTn id="49" dur="1000"/>
                                        <p:tgtEl>
                                          <p:spTgt spid="3">
                                            <p:txEl>
                                              <p:pRg st="1" end="1"/>
                                            </p:txEl>
                                          </p:spTgt>
                                        </p:tgtEl>
                                        <p:attrNameLst>
                                          <p:attrName>ppt_h</p:attrName>
                                        </p:attrNameLst>
                                      </p:cBhvr>
                                      <p:tavLst>
                                        <p:tav tm="0">
                                          <p:val>
                                            <p:strVal val="ppt_h"/>
                                          </p:val>
                                        </p:tav>
                                        <p:tav tm="100000">
                                          <p:val>
                                            <p:fltVal val="0"/>
                                          </p:val>
                                        </p:tav>
                                      </p:tavLst>
                                    </p:anim>
                                    <p:anim calcmode="lin" valueType="num">
                                      <p:cBhvr>
                                        <p:cTn id="50" dur="1000"/>
                                        <p:tgtEl>
                                          <p:spTgt spid="3">
                                            <p:txEl>
                                              <p:pRg st="1" end="1"/>
                                            </p:txEl>
                                          </p:spTgt>
                                        </p:tgtEl>
                                        <p:attrNameLst>
                                          <p:attrName>ppt_w</p:attrName>
                                        </p:attrNameLst>
                                      </p:cBhvr>
                                      <p:tavLst>
                                        <p:tav tm="0">
                                          <p:val>
                                            <p:strVal val="ppt_w"/>
                                          </p:val>
                                        </p:tav>
                                        <p:tav tm="100000">
                                          <p:val>
                                            <p:fltVal val="0"/>
                                          </p:val>
                                        </p:tav>
                                      </p:tavLst>
                                    </p:anim>
                                    <p:set>
                                      <p:cBhvr>
                                        <p:cTn id="51" dur="1" fill="hold">
                                          <p:stCondLst>
                                            <p:cond delay="999"/>
                                          </p:stCondLst>
                                        </p:cTn>
                                        <p:tgtEl>
                                          <p:spTgt spid="3">
                                            <p:txEl>
                                              <p:pRg st="1" end="1"/>
                                            </p:txEl>
                                          </p:spTgt>
                                        </p:tgtEl>
                                        <p:attrNameLst>
                                          <p:attrName>style.visibility</p:attrName>
                                        </p:attrNameLst>
                                      </p:cBhvr>
                                      <p:to>
                                        <p:strVal val="hidden"/>
                                      </p:to>
                                    </p:set>
                                  </p:childTnLst>
                                </p:cTn>
                              </p:par>
                            </p:childTnLst>
                          </p:cTn>
                        </p:par>
                        <p:par>
                          <p:cTn id="52" fill="hold">
                            <p:stCondLst>
                              <p:cond delay="2000"/>
                            </p:stCondLst>
                            <p:childTnLst>
                              <p:par>
                                <p:cTn id="53" presetID="35" presetClass="exit" presetSubtype="0" fill="hold" grpId="0" nodeType="afterEffect">
                                  <p:stCondLst>
                                    <p:cond delay="0"/>
                                  </p:stCondLst>
                                  <p:childTnLst>
                                    <p:animEffect transition="out" filter="fade">
                                      <p:cBhvr>
                                        <p:cTn id="54" dur="1000"/>
                                        <p:tgtEl>
                                          <p:spTgt spid="3">
                                            <p:txEl>
                                              <p:pRg st="2" end="2"/>
                                            </p:txEl>
                                          </p:spTgt>
                                        </p:tgtEl>
                                      </p:cBhvr>
                                    </p:animEffect>
                                    <p:anim calcmode="lin" valueType="num">
                                      <p:cBhvr>
                                        <p:cTn id="55" dur="1000"/>
                                        <p:tgtEl>
                                          <p:spTgt spid="3">
                                            <p:txEl>
                                              <p:pRg st="2" end="2"/>
                                            </p:txEl>
                                          </p:spTgt>
                                        </p:tgtEl>
                                        <p:attrNameLst>
                                          <p:attrName>style.rotation</p:attrName>
                                        </p:attrNameLst>
                                      </p:cBhvr>
                                      <p:tavLst>
                                        <p:tav tm="0">
                                          <p:val>
                                            <p:fltVal val="0"/>
                                          </p:val>
                                        </p:tav>
                                        <p:tav tm="100000">
                                          <p:val>
                                            <p:fltVal val="720"/>
                                          </p:val>
                                        </p:tav>
                                      </p:tavLst>
                                    </p:anim>
                                    <p:anim calcmode="lin" valueType="num">
                                      <p:cBhvr>
                                        <p:cTn id="56" dur="1000"/>
                                        <p:tgtEl>
                                          <p:spTgt spid="3">
                                            <p:txEl>
                                              <p:pRg st="2" end="2"/>
                                            </p:txEl>
                                          </p:spTgt>
                                        </p:tgtEl>
                                        <p:attrNameLst>
                                          <p:attrName>ppt_h</p:attrName>
                                        </p:attrNameLst>
                                      </p:cBhvr>
                                      <p:tavLst>
                                        <p:tav tm="0">
                                          <p:val>
                                            <p:strVal val="ppt_h"/>
                                          </p:val>
                                        </p:tav>
                                        <p:tav tm="100000">
                                          <p:val>
                                            <p:fltVal val="0"/>
                                          </p:val>
                                        </p:tav>
                                      </p:tavLst>
                                    </p:anim>
                                    <p:anim calcmode="lin" valueType="num">
                                      <p:cBhvr>
                                        <p:cTn id="57" dur="1000"/>
                                        <p:tgtEl>
                                          <p:spTgt spid="3">
                                            <p:txEl>
                                              <p:pRg st="2" end="2"/>
                                            </p:txEl>
                                          </p:spTgt>
                                        </p:tgtEl>
                                        <p:attrNameLst>
                                          <p:attrName>ppt_w</p:attrName>
                                        </p:attrNameLst>
                                      </p:cBhvr>
                                      <p:tavLst>
                                        <p:tav tm="0">
                                          <p:val>
                                            <p:strVal val="ppt_w"/>
                                          </p:val>
                                        </p:tav>
                                        <p:tav tm="100000">
                                          <p:val>
                                            <p:fltVal val="0"/>
                                          </p:val>
                                        </p:tav>
                                      </p:tavLst>
                                    </p:anim>
                                    <p:set>
                                      <p:cBhvr>
                                        <p:cTn id="58" dur="1" fill="hold">
                                          <p:stCondLst>
                                            <p:cond delay="999"/>
                                          </p:stCondLst>
                                        </p:cTn>
                                        <p:tgtEl>
                                          <p:spTgt spid="3">
                                            <p:txEl>
                                              <p:pRg st="2" end="2"/>
                                            </p:txEl>
                                          </p:spTgt>
                                        </p:tgtEl>
                                        <p:attrNameLst>
                                          <p:attrName>style.visibility</p:attrName>
                                        </p:attrNameLst>
                                      </p:cBhvr>
                                      <p:to>
                                        <p:strVal val="hidden"/>
                                      </p:to>
                                    </p:set>
                                  </p:childTnLst>
                                </p:cTn>
                              </p:par>
                            </p:childTnLst>
                          </p:cTn>
                        </p:par>
                        <p:par>
                          <p:cTn id="59" fill="hold">
                            <p:stCondLst>
                              <p:cond delay="3000"/>
                            </p:stCondLst>
                            <p:childTnLst>
                              <p:par>
                                <p:cTn id="60" presetID="35" presetClass="exit" presetSubtype="0" fill="hold" grpId="0" nodeType="afterEffect">
                                  <p:stCondLst>
                                    <p:cond delay="0"/>
                                  </p:stCondLst>
                                  <p:childTnLst>
                                    <p:animEffect transition="out" filter="fade">
                                      <p:cBhvr>
                                        <p:cTn id="61" dur="1000"/>
                                        <p:tgtEl>
                                          <p:spTgt spid="3">
                                            <p:txEl>
                                              <p:pRg st="3" end="3"/>
                                            </p:txEl>
                                          </p:spTgt>
                                        </p:tgtEl>
                                      </p:cBhvr>
                                    </p:animEffect>
                                    <p:anim calcmode="lin" valueType="num">
                                      <p:cBhvr>
                                        <p:cTn id="62" dur="1000"/>
                                        <p:tgtEl>
                                          <p:spTgt spid="3">
                                            <p:txEl>
                                              <p:pRg st="3" end="3"/>
                                            </p:txEl>
                                          </p:spTgt>
                                        </p:tgtEl>
                                        <p:attrNameLst>
                                          <p:attrName>style.rotation</p:attrName>
                                        </p:attrNameLst>
                                      </p:cBhvr>
                                      <p:tavLst>
                                        <p:tav tm="0">
                                          <p:val>
                                            <p:fltVal val="0"/>
                                          </p:val>
                                        </p:tav>
                                        <p:tav tm="100000">
                                          <p:val>
                                            <p:fltVal val="720"/>
                                          </p:val>
                                        </p:tav>
                                      </p:tavLst>
                                    </p:anim>
                                    <p:anim calcmode="lin" valueType="num">
                                      <p:cBhvr>
                                        <p:cTn id="63" dur="1000"/>
                                        <p:tgtEl>
                                          <p:spTgt spid="3">
                                            <p:txEl>
                                              <p:pRg st="3" end="3"/>
                                            </p:txEl>
                                          </p:spTgt>
                                        </p:tgtEl>
                                        <p:attrNameLst>
                                          <p:attrName>ppt_h</p:attrName>
                                        </p:attrNameLst>
                                      </p:cBhvr>
                                      <p:tavLst>
                                        <p:tav tm="0">
                                          <p:val>
                                            <p:strVal val="ppt_h"/>
                                          </p:val>
                                        </p:tav>
                                        <p:tav tm="100000">
                                          <p:val>
                                            <p:fltVal val="0"/>
                                          </p:val>
                                        </p:tav>
                                      </p:tavLst>
                                    </p:anim>
                                    <p:anim calcmode="lin" valueType="num">
                                      <p:cBhvr>
                                        <p:cTn id="64" dur="1000"/>
                                        <p:tgtEl>
                                          <p:spTgt spid="3">
                                            <p:txEl>
                                              <p:pRg st="3" end="3"/>
                                            </p:txEl>
                                          </p:spTgt>
                                        </p:tgtEl>
                                        <p:attrNameLst>
                                          <p:attrName>ppt_w</p:attrName>
                                        </p:attrNameLst>
                                      </p:cBhvr>
                                      <p:tavLst>
                                        <p:tav tm="0">
                                          <p:val>
                                            <p:strVal val="ppt_w"/>
                                          </p:val>
                                        </p:tav>
                                        <p:tav tm="100000">
                                          <p:val>
                                            <p:fltVal val="0"/>
                                          </p:val>
                                        </p:tav>
                                      </p:tavLst>
                                    </p:anim>
                                    <p:set>
                                      <p:cBhvr>
                                        <p:cTn id="65" dur="1" fill="hold">
                                          <p:stCondLst>
                                            <p:cond delay="999"/>
                                          </p:stCondLst>
                                        </p:cTn>
                                        <p:tgtEl>
                                          <p:spTgt spid="3">
                                            <p:txEl>
                                              <p:pRg st="3" end="3"/>
                                            </p:txEl>
                                          </p:spTgt>
                                        </p:tgtEl>
                                        <p:attrNameLst>
                                          <p:attrName>style.visibility</p:attrName>
                                        </p:attrNameLst>
                                      </p:cBhvr>
                                      <p:to>
                                        <p:strVal val="hidden"/>
                                      </p:to>
                                    </p:set>
                                  </p:childTnLst>
                                </p:cTn>
                              </p:par>
                            </p:childTnLst>
                          </p:cTn>
                        </p:par>
                        <p:par>
                          <p:cTn id="66" fill="hold">
                            <p:stCondLst>
                              <p:cond delay="4000"/>
                            </p:stCondLst>
                            <p:childTnLst>
                              <p:par>
                                <p:cTn id="67" presetID="35" presetClass="exit" presetSubtype="0" fill="hold" grpId="0" nodeType="afterEffect">
                                  <p:stCondLst>
                                    <p:cond delay="0"/>
                                  </p:stCondLst>
                                  <p:childTnLst>
                                    <p:animEffect transition="out" filter="fade">
                                      <p:cBhvr>
                                        <p:cTn id="68" dur="1000"/>
                                        <p:tgtEl>
                                          <p:spTgt spid="3">
                                            <p:txEl>
                                              <p:pRg st="4" end="4"/>
                                            </p:txEl>
                                          </p:spTgt>
                                        </p:tgtEl>
                                      </p:cBhvr>
                                    </p:animEffect>
                                    <p:anim calcmode="lin" valueType="num">
                                      <p:cBhvr>
                                        <p:cTn id="69" dur="1000"/>
                                        <p:tgtEl>
                                          <p:spTgt spid="3">
                                            <p:txEl>
                                              <p:pRg st="4" end="4"/>
                                            </p:txEl>
                                          </p:spTgt>
                                        </p:tgtEl>
                                        <p:attrNameLst>
                                          <p:attrName>style.rotation</p:attrName>
                                        </p:attrNameLst>
                                      </p:cBhvr>
                                      <p:tavLst>
                                        <p:tav tm="0">
                                          <p:val>
                                            <p:fltVal val="0"/>
                                          </p:val>
                                        </p:tav>
                                        <p:tav tm="100000">
                                          <p:val>
                                            <p:fltVal val="720"/>
                                          </p:val>
                                        </p:tav>
                                      </p:tavLst>
                                    </p:anim>
                                    <p:anim calcmode="lin" valueType="num">
                                      <p:cBhvr>
                                        <p:cTn id="70" dur="1000"/>
                                        <p:tgtEl>
                                          <p:spTgt spid="3">
                                            <p:txEl>
                                              <p:pRg st="4" end="4"/>
                                            </p:txEl>
                                          </p:spTgt>
                                        </p:tgtEl>
                                        <p:attrNameLst>
                                          <p:attrName>ppt_h</p:attrName>
                                        </p:attrNameLst>
                                      </p:cBhvr>
                                      <p:tavLst>
                                        <p:tav tm="0">
                                          <p:val>
                                            <p:strVal val="ppt_h"/>
                                          </p:val>
                                        </p:tav>
                                        <p:tav tm="100000">
                                          <p:val>
                                            <p:fltVal val="0"/>
                                          </p:val>
                                        </p:tav>
                                      </p:tavLst>
                                    </p:anim>
                                    <p:anim calcmode="lin" valueType="num">
                                      <p:cBhvr>
                                        <p:cTn id="71" dur="1000"/>
                                        <p:tgtEl>
                                          <p:spTgt spid="3">
                                            <p:txEl>
                                              <p:pRg st="4" end="4"/>
                                            </p:txEl>
                                          </p:spTgt>
                                        </p:tgtEl>
                                        <p:attrNameLst>
                                          <p:attrName>ppt_w</p:attrName>
                                        </p:attrNameLst>
                                      </p:cBhvr>
                                      <p:tavLst>
                                        <p:tav tm="0">
                                          <p:val>
                                            <p:strVal val="ppt_w"/>
                                          </p:val>
                                        </p:tav>
                                        <p:tav tm="100000">
                                          <p:val>
                                            <p:fltVal val="0"/>
                                          </p:val>
                                        </p:tav>
                                      </p:tavLst>
                                    </p:anim>
                                    <p:set>
                                      <p:cBhvr>
                                        <p:cTn id="7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785818"/>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АНАЛИЗ РЕЗУЛЬТАТОВ</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idx="1"/>
          </p:nvPr>
        </p:nvSpPr>
        <p:spPr>
          <a:xfrm>
            <a:off x="457200" y="1000108"/>
            <a:ext cx="8229600" cy="5572164"/>
          </a:xfrm>
        </p:spPr>
        <p:txBody>
          <a:bodyPr>
            <a:normAutofit fontScale="47500" lnSpcReduction="20000"/>
          </a:bodyPr>
          <a:lstStyle/>
          <a:p>
            <a:pPr algn="just"/>
            <a:r>
              <a:rPr lang="ru-RU" sz="4400" b="1" dirty="0" smtClean="0">
                <a:solidFill>
                  <a:schemeClr val="accent1">
                    <a:lumMod val="75000"/>
                  </a:schemeClr>
                </a:solidFill>
                <a:latin typeface="Times New Roman" pitchFamily="18" charset="0"/>
                <a:cs typeface="Times New Roman" pitchFamily="18" charset="0"/>
              </a:rPr>
              <a:t>По набранной сумме баллов в каждом столбце можно судить о склонности к профессиям разных типов. Ярко выраженная склонность или выраженная склонность показывают, что профессии именно этого типа наиболее интересны, к ним выражено предпочтение (впрочем, это еще не гарантирует высоких способностей именно к таким профессиям, хотя в большинстве случаев человеку интересно как раз то, к чему он более способен). Если результат свидетельствует о наличии склонности на среднем уровне сразу к нескольким типам профессий, следует выбирать профессии, сочетающие в себе разные предметы труда. </a:t>
            </a:r>
          </a:p>
          <a:p>
            <a:pPr algn="just"/>
            <a:r>
              <a:rPr lang="ru-RU" sz="4400" b="1" dirty="0" smtClean="0">
                <a:solidFill>
                  <a:schemeClr val="accent1">
                    <a:lumMod val="75000"/>
                  </a:schemeClr>
                </a:solidFill>
                <a:latin typeface="Times New Roman" pitchFamily="18" charset="0"/>
                <a:cs typeface="Times New Roman" pitchFamily="18" charset="0"/>
              </a:rPr>
              <a:t>Профессии из тех групп, склонность к которым не выражена, все равно могут быть освоены, но вряд ли станут любимыми и приносящими удовольствие.</a:t>
            </a:r>
          </a:p>
          <a:p>
            <a:pPr algn="just"/>
            <a:r>
              <a:rPr lang="ru-RU" sz="4400" b="1" dirty="0" smtClean="0">
                <a:solidFill>
                  <a:schemeClr val="accent1">
                    <a:lumMod val="75000"/>
                  </a:schemeClr>
                </a:solidFill>
                <a:latin typeface="Times New Roman" pitchFamily="18" charset="0"/>
                <a:cs typeface="Times New Roman" pitchFamily="18" charset="0"/>
              </a:rPr>
              <a:t>А теперь ознакомься с тем, что же подразумевают профессии разных типов. Предмет труда — это то, на что направлена работа; за создание, обслуживание или преобразование чего работник получает деньги. Выделяют несколько групп предметов труда и соответственно им классифицируют профессии:</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3"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xit" presetSubtype="4" fill="hold" grpId="0" nodeType="clickEffect">
                                  <p:stCondLst>
                                    <p:cond delay="0"/>
                                  </p:stCondLst>
                                  <p:childTnLst>
                                    <p:animEffect transition="out" filter="slide(fromBottom)">
                                      <p:cBhvr>
                                        <p:cTn id="25" dur="1000"/>
                                        <p:tgtEl>
                                          <p:spTgt spid="3">
                                            <p:txEl>
                                              <p:pRg st="0" end="0"/>
                                            </p:txEl>
                                          </p:spTgt>
                                        </p:tgtEl>
                                      </p:cBhvr>
                                    </p:animEffect>
                                    <p:set>
                                      <p:cBhvr>
                                        <p:cTn id="26" dur="1" fill="hold">
                                          <p:stCondLst>
                                            <p:cond delay="999"/>
                                          </p:stCondLst>
                                        </p:cTn>
                                        <p:tgtEl>
                                          <p:spTgt spid="3">
                                            <p:txEl>
                                              <p:pRg st="0" end="0"/>
                                            </p:txEl>
                                          </p:spTgt>
                                        </p:tgtEl>
                                        <p:attrNameLst>
                                          <p:attrName>style.visibility</p:attrName>
                                        </p:attrNameLst>
                                      </p:cBhvr>
                                      <p:to>
                                        <p:strVal val="hidden"/>
                                      </p:to>
                                    </p:set>
                                  </p:childTnLst>
                                </p:cTn>
                              </p:par>
                            </p:childTnLst>
                          </p:cTn>
                        </p:par>
                        <p:par>
                          <p:cTn id="27" fill="hold">
                            <p:stCondLst>
                              <p:cond delay="1000"/>
                            </p:stCondLst>
                            <p:childTnLst>
                              <p:par>
                                <p:cTn id="28" presetID="12" presetClass="exit" presetSubtype="4" fill="hold" grpId="0" nodeType="afterEffect">
                                  <p:stCondLst>
                                    <p:cond delay="0"/>
                                  </p:stCondLst>
                                  <p:childTnLst>
                                    <p:animEffect transition="out" filter="slide(fromBottom)">
                                      <p:cBhvr>
                                        <p:cTn id="29" dur="1000"/>
                                        <p:tgtEl>
                                          <p:spTgt spid="3">
                                            <p:txEl>
                                              <p:pRg st="1" end="1"/>
                                            </p:txEl>
                                          </p:spTgt>
                                        </p:tgtEl>
                                      </p:cBhvr>
                                    </p:animEffect>
                                    <p:set>
                                      <p:cBhvr>
                                        <p:cTn id="30" dur="1" fill="hold">
                                          <p:stCondLst>
                                            <p:cond delay="999"/>
                                          </p:stCondLst>
                                        </p:cTn>
                                        <p:tgtEl>
                                          <p:spTgt spid="3">
                                            <p:txEl>
                                              <p:pRg st="1" end="1"/>
                                            </p:txEl>
                                          </p:spTgt>
                                        </p:tgtEl>
                                        <p:attrNameLst>
                                          <p:attrName>style.visibility</p:attrName>
                                        </p:attrNameLst>
                                      </p:cBhvr>
                                      <p:to>
                                        <p:strVal val="hidden"/>
                                      </p:to>
                                    </p:set>
                                  </p:childTnLst>
                                </p:cTn>
                              </p:par>
                            </p:childTnLst>
                          </p:cTn>
                        </p:par>
                        <p:par>
                          <p:cTn id="31" fill="hold">
                            <p:stCondLst>
                              <p:cond delay="2000"/>
                            </p:stCondLst>
                            <p:childTnLst>
                              <p:par>
                                <p:cTn id="32" presetID="12" presetClass="exit" presetSubtype="4" fill="hold" grpId="0" nodeType="afterEffect">
                                  <p:stCondLst>
                                    <p:cond delay="0"/>
                                  </p:stCondLst>
                                  <p:childTnLst>
                                    <p:animEffect transition="out" filter="slide(fromBottom)">
                                      <p:cBhvr>
                                        <p:cTn id="33" dur="1000"/>
                                        <p:tgtEl>
                                          <p:spTgt spid="3">
                                            <p:txEl>
                                              <p:pRg st="2" end="2"/>
                                            </p:txEl>
                                          </p:spTgt>
                                        </p:tgtEl>
                                      </p:cBhvr>
                                    </p:animEffect>
                                    <p:set>
                                      <p:cBhvr>
                                        <p:cTn id="34"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142876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ИНТЕРПРИТАЦИЯ РЕЗУЛЬТАТОВ</a:t>
            </a:r>
            <a:endParaRPr lang="ru-RU"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571612"/>
            <a:ext cx="2043098" cy="4783313"/>
          </a:xfrm>
        </p:spPr>
        <p:txBody>
          <a:bodyPr>
            <a:normAutofit fontScale="85000" lnSpcReduction="20000"/>
          </a:bodyPr>
          <a:lstStyle/>
          <a:p>
            <a:pPr>
              <a:buNone/>
            </a:pPr>
            <a:endParaRPr lang="ru-RU" dirty="0"/>
          </a:p>
        </p:txBody>
      </p:sp>
      <p:sp>
        <p:nvSpPr>
          <p:cNvPr id="4" name="Содержимое 3"/>
          <p:cNvSpPr>
            <a:spLocks noGrp="1"/>
          </p:cNvSpPr>
          <p:nvPr>
            <p:ph sz="half" idx="2"/>
          </p:nvPr>
        </p:nvSpPr>
        <p:spPr>
          <a:xfrm>
            <a:off x="2500298" y="1571612"/>
            <a:ext cx="6357982" cy="4783313"/>
          </a:xfrm>
        </p:spPr>
        <p:txBody>
          <a:bodyPr>
            <a:normAutofit fontScale="85000" lnSpcReduction="20000"/>
          </a:bodyPr>
          <a:lstStyle/>
          <a:p>
            <a:pPr algn="just"/>
            <a:r>
              <a:rPr lang="ru-RU" b="1" dirty="0" smtClean="0">
                <a:solidFill>
                  <a:schemeClr val="accent2">
                    <a:lumMod val="75000"/>
                  </a:schemeClr>
                </a:solidFill>
                <a:latin typeface="Times New Roman" pitchFamily="18" charset="0"/>
                <a:cs typeface="Times New Roman" pitchFamily="18" charset="0"/>
              </a:rPr>
              <a:t>ДРУГИЕ ЛЮДИ. Это все те профессии, которые связаны преимущественно с общением между людьми, с их влиянием друг на друга. Например, это врач, менеджер, учитель, психолог, социальный работник, продавец, тренер. Для успешного овладения такими профессиями важно желать и уметь активно взаимодействовать с людьми, любить общаться. Профессиональная подготовка в таких профессиях включает два основных компонента: один касается области выполнения работы (например, тренер должен очень хорошо знать свой вид спорта, а продавец - специфику предлагаемых товаров), другой - подготовки к эффективному деловому взаимодействию с людьми.</a:t>
            </a:r>
          </a:p>
          <a:p>
            <a:endParaRPr lang="ru-RU" dirty="0">
              <a:solidFill>
                <a:schemeClr val="accent2">
                  <a:lumMod val="75000"/>
                </a:schemeClr>
              </a:solidFill>
            </a:endParaRPr>
          </a:p>
        </p:txBody>
      </p:sp>
      <p:pic>
        <p:nvPicPr>
          <p:cNvPr id="1027" name="Рисунок 29"/>
          <p:cNvPicPr>
            <a:picLocks noChangeAspect="1" noChangeArrowheads="1"/>
          </p:cNvPicPr>
          <p:nvPr/>
        </p:nvPicPr>
        <p:blipFill>
          <a:blip r:embed="rId2"/>
          <a:srcRect l="15263" t="7326" r="17369" b="6227"/>
          <a:stretch>
            <a:fillRect/>
          </a:stretch>
        </p:blipFill>
        <p:spPr bwMode="auto">
          <a:xfrm>
            <a:off x="500034" y="2000240"/>
            <a:ext cx="1928826" cy="355627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6250"/>
                            </p:stCondLst>
                            <p:childTnLst>
                              <p:par>
                                <p:cTn id="13" presetID="34" presetClass="entr" presetSubtype="0" fill="hold" nodeType="afterEffect">
                                  <p:stCondLst>
                                    <p:cond delay="0"/>
                                  </p:stCondLst>
                                  <p:childTnLst>
                                    <p:set>
                                      <p:cBhvr>
                                        <p:cTn id="14" dur="1" fill="hold">
                                          <p:stCondLst>
                                            <p:cond delay="0"/>
                                          </p:stCondLst>
                                        </p:cTn>
                                        <p:tgtEl>
                                          <p:spTgt spid="1027"/>
                                        </p:tgtEl>
                                        <p:attrNameLst>
                                          <p:attrName>style.visibility</p:attrName>
                                        </p:attrNameLst>
                                      </p:cBhvr>
                                      <p:to>
                                        <p:strVal val="visible"/>
                                      </p:to>
                                    </p:set>
                                    <p:anim from="(-#ppt_w/2)" to="(#ppt_x)" calcmode="lin" valueType="num">
                                      <p:cBhvr>
                                        <p:cTn id="15" dur="600" fill="hold">
                                          <p:stCondLst>
                                            <p:cond delay="0"/>
                                          </p:stCondLst>
                                        </p:cTn>
                                        <p:tgtEl>
                                          <p:spTgt spid="1027"/>
                                        </p:tgtEl>
                                        <p:attrNameLst>
                                          <p:attrName>ppt_x</p:attrName>
                                        </p:attrNameLst>
                                      </p:cBhvr>
                                    </p:anim>
                                    <p:anim from="0" to="-1.0" calcmode="lin" valueType="num">
                                      <p:cBhvr>
                                        <p:cTn id="16" dur="200" decel="50000" autoRev="1" fill="hold">
                                          <p:stCondLst>
                                            <p:cond delay="600"/>
                                          </p:stCondLst>
                                        </p:cTn>
                                        <p:tgtEl>
                                          <p:spTgt spid="1027"/>
                                        </p:tgtEl>
                                        <p:attrNameLst>
                                          <p:attrName>xshear</p:attrName>
                                        </p:attrNameLst>
                                      </p:cBhvr>
                                    </p:anim>
                                    <p:animScale>
                                      <p:cBhvr>
                                        <p:cTn id="17" dur="200" decel="100000" autoRev="1" fill="hold">
                                          <p:stCondLst>
                                            <p:cond delay="600"/>
                                          </p:stCondLst>
                                        </p:cTn>
                                        <p:tgtEl>
                                          <p:spTgt spid="1027"/>
                                        </p:tgtEl>
                                      </p:cBhvr>
                                      <p:from x="100000" y="100000"/>
                                      <p:to x="80000" y="100000"/>
                                    </p:animScale>
                                    <p:anim by="(#ppt_h/3+#ppt_w*0.1)" calcmode="lin" valueType="num">
                                      <p:cBhvr additive="sum">
                                        <p:cTn id="18" dur="200" decel="100000" autoRev="1" fill="hold">
                                          <p:stCondLst>
                                            <p:cond delay="600"/>
                                          </p:stCondLst>
                                        </p:cTn>
                                        <p:tgtEl>
                                          <p:spTgt spid="1027"/>
                                        </p:tgtEl>
                                        <p:attrNameLst>
                                          <p:attrName>ppt_x</p:attrName>
                                        </p:attrNameLst>
                                      </p:cBhvr>
                                    </p:anim>
                                  </p:childTnLst>
                                </p:cTn>
                              </p:par>
                            </p:childTnLst>
                          </p:cTn>
                        </p:par>
                        <p:par>
                          <p:cTn id="19" fill="hold">
                            <p:stCondLst>
                              <p:cond delay="7250"/>
                            </p:stCondLst>
                            <p:childTnLst>
                              <p:par>
                                <p:cTn id="20" presetID="52" presetClass="entr" presetSubtype="0" fill="hold" nodeType="after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Scale>
                                      <p:cBhvr>
                                        <p:cTn id="22"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2000" decel="50000" fill="hold">
                                          <p:stCondLst>
                                            <p:cond delay="0"/>
                                          </p:stCondLst>
                                        </p:cTn>
                                        <p:tgtEl>
                                          <p:spTgt spid="4">
                                            <p:txEl>
                                              <p:pRg st="0" end="0"/>
                                            </p:txEl>
                                          </p:spTgt>
                                        </p:tgtEl>
                                        <p:attrNameLst>
                                          <p:attrName>ppt_x</p:attrName>
                                          <p:attrName>ppt_y</p:attrName>
                                        </p:attrNameLst>
                                      </p:cBhvr>
                                    </p:animMotion>
                                    <p:animEffect transition="in" filter="fade">
                                      <p:cBhvr>
                                        <p:cTn id="24" dur="20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xit" presetSubtype="0" fill="hold" nodeType="clickEffect">
                                  <p:stCondLst>
                                    <p:cond delay="0"/>
                                  </p:stCondLst>
                                  <p:childTnLst>
                                    <p:animEffect transition="out" filter="dissolve">
                                      <p:cBhvr>
                                        <p:cTn id="28" dur="2000"/>
                                        <p:tgtEl>
                                          <p:spTgt spid="1027"/>
                                        </p:tgtEl>
                                      </p:cBhvr>
                                    </p:animEffect>
                                    <p:set>
                                      <p:cBhvr>
                                        <p:cTn id="29" dur="1" fill="hold">
                                          <p:stCondLst>
                                            <p:cond delay="1999"/>
                                          </p:stCondLst>
                                        </p:cTn>
                                        <p:tgtEl>
                                          <p:spTgt spid="1027"/>
                                        </p:tgtEl>
                                        <p:attrNameLst>
                                          <p:attrName>style.visibility</p:attrName>
                                        </p:attrNameLst>
                                      </p:cBhvr>
                                      <p:to>
                                        <p:strVal val="hidden"/>
                                      </p:to>
                                    </p:set>
                                  </p:childTnLst>
                                </p:cTn>
                              </p:par>
                              <p:par>
                                <p:cTn id="30" presetID="12" presetClass="exit" presetSubtype="8" fill="hold" grpId="0" nodeType="withEffect">
                                  <p:stCondLst>
                                    <p:cond delay="0"/>
                                  </p:stCondLst>
                                  <p:childTnLst>
                                    <p:animEffect transition="out" filter="slide(fromLeft)">
                                      <p:cBhvr>
                                        <p:cTn id="31" dur="2000"/>
                                        <p:tgtEl>
                                          <p:spTgt spid="4">
                                            <p:txEl>
                                              <p:pRg st="0" end="0"/>
                                            </p:txEl>
                                          </p:spTgt>
                                        </p:tgtEl>
                                      </p:cBhvr>
                                    </p:animEffect>
                                    <p:set>
                                      <p:cBhvr>
                                        <p:cTn id="32" dur="1" fill="hold">
                                          <p:stCondLst>
                                            <p:cond delay="19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ИНТЕРПРИТАЦИЯ РЕЗУЛЬТАТОВ</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71660" cy="4434840"/>
          </a:xfrm>
        </p:spPr>
        <p:txBody>
          <a:bodyPr>
            <a:normAutofit/>
          </a:bodyPr>
          <a:lstStyle/>
          <a:p>
            <a:endParaRPr lang="ru-RU" dirty="0"/>
          </a:p>
        </p:txBody>
      </p:sp>
      <p:sp>
        <p:nvSpPr>
          <p:cNvPr id="4" name="Содержимое 3"/>
          <p:cNvSpPr>
            <a:spLocks noGrp="1"/>
          </p:cNvSpPr>
          <p:nvPr>
            <p:ph sz="half" idx="2"/>
          </p:nvPr>
        </p:nvSpPr>
        <p:spPr>
          <a:xfrm>
            <a:off x="2285984" y="1920085"/>
            <a:ext cx="6572296" cy="4434840"/>
          </a:xfrm>
        </p:spPr>
        <p:txBody>
          <a:bodyPr>
            <a:noAutofit/>
          </a:bodyPr>
          <a:lstStyle/>
          <a:p>
            <a:pPr algn="just"/>
            <a:r>
              <a:rPr lang="ru-RU" sz="1800" b="1" dirty="0" smtClean="0">
                <a:solidFill>
                  <a:schemeClr val="accent2">
                    <a:lumMod val="75000"/>
                  </a:schemeClr>
                </a:solidFill>
                <a:latin typeface="Times New Roman" pitchFamily="18" charset="0"/>
                <a:cs typeface="Times New Roman" pitchFamily="18" charset="0"/>
              </a:rPr>
              <a:t>ПРИРОДА. Такая работа направлена на объекты живой природы. Например, это деятельность агронома, фермера, кинолога(профессионального собаковода, дрессировщика собак), ветеринара, цветовода, микробиолога (специалиста по микроорганизмам), пчеловода или лесника. Биологические объекты сложны, изменчивы, нестандартны, для успешной работы с ними важна интуиция, заботливость, инициативность и самостоятельность. Обычно люди положительно относятся к живым объектам. В частности это происходит потому, что природа ассоциируется с отдыхом. Но чтобы сделать работу такого профиля своей профессией, одной любви к отдыху на природе мало, необходимо желание постоянно и активно взаимодействовать с растениями и животными.</a:t>
            </a:r>
            <a:endParaRPr lang="ru-RU" sz="1800" b="1" dirty="0">
              <a:solidFill>
                <a:schemeClr val="accent2">
                  <a:lumMod val="75000"/>
                </a:schemeClr>
              </a:solidFill>
              <a:latin typeface="Times New Roman" pitchFamily="18" charset="0"/>
              <a:cs typeface="Times New Roman" pitchFamily="18" charset="0"/>
            </a:endParaRPr>
          </a:p>
        </p:txBody>
      </p:sp>
      <p:pic>
        <p:nvPicPr>
          <p:cNvPr id="2051" name="Рисунок 30"/>
          <p:cNvPicPr>
            <a:picLocks noChangeAspect="1" noChangeArrowheads="1"/>
          </p:cNvPicPr>
          <p:nvPr/>
        </p:nvPicPr>
        <p:blipFill>
          <a:blip r:embed="rId2"/>
          <a:srcRect l="25247" t="6139" r="22278" b="7722"/>
          <a:stretch>
            <a:fillRect/>
          </a:stretch>
        </p:blipFill>
        <p:spPr bwMode="auto">
          <a:xfrm>
            <a:off x="500034" y="1928802"/>
            <a:ext cx="1785950" cy="439748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051"/>
                                        </p:tgtEl>
                                        <p:attrNameLst>
                                          <p:attrName>style.visibility</p:attrName>
                                        </p:attrNameLst>
                                      </p:cBhvr>
                                      <p:to>
                                        <p:strVal val="visible"/>
                                      </p:to>
                                    </p:set>
                                    <p:anim from="(-#ppt_w/2)" to="(#ppt_x)" calcmode="lin" valueType="num">
                                      <p:cBhvr>
                                        <p:cTn id="7" dur="600" fill="hold">
                                          <p:stCondLst>
                                            <p:cond delay="0"/>
                                          </p:stCondLst>
                                        </p:cTn>
                                        <p:tgtEl>
                                          <p:spTgt spid="2051"/>
                                        </p:tgtEl>
                                        <p:attrNameLst>
                                          <p:attrName>ppt_x</p:attrName>
                                        </p:attrNameLst>
                                      </p:cBhvr>
                                    </p:anim>
                                    <p:anim from="0" to="-1.0" calcmode="lin" valueType="num">
                                      <p:cBhvr>
                                        <p:cTn id="8" dur="200" decel="50000" autoRev="1" fill="hold">
                                          <p:stCondLst>
                                            <p:cond delay="600"/>
                                          </p:stCondLst>
                                        </p:cTn>
                                        <p:tgtEl>
                                          <p:spTgt spid="2051"/>
                                        </p:tgtEl>
                                        <p:attrNameLst>
                                          <p:attrName>xshear</p:attrName>
                                        </p:attrNameLst>
                                      </p:cBhvr>
                                    </p:anim>
                                    <p:animScale>
                                      <p:cBhvr>
                                        <p:cTn id="9" dur="200" decel="100000" autoRev="1" fill="hold">
                                          <p:stCondLst>
                                            <p:cond delay="600"/>
                                          </p:stCondLst>
                                        </p:cTn>
                                        <p:tgtEl>
                                          <p:spTgt spid="2051"/>
                                        </p:tgtEl>
                                      </p:cBhvr>
                                      <p:from x="100000" y="100000"/>
                                      <p:to x="80000" y="100000"/>
                                    </p:animScale>
                                    <p:anim by="(#ppt_h/3+#ppt_w*0.1)" calcmode="lin" valueType="num">
                                      <p:cBhvr additive="sum">
                                        <p:cTn id="10" dur="200" decel="100000" autoRev="1" fill="hold">
                                          <p:stCondLst>
                                            <p:cond delay="600"/>
                                          </p:stCondLst>
                                        </p:cTn>
                                        <p:tgtEl>
                                          <p:spTgt spid="2051"/>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nodeType="clickEffect">
                                  <p:stCondLst>
                                    <p:cond delay="0"/>
                                  </p:stCondLst>
                                  <p:childTnLst>
                                    <p:animEffect transition="out" filter="dissolve">
                                      <p:cBhvr>
                                        <p:cTn id="20" dur="1000"/>
                                        <p:tgtEl>
                                          <p:spTgt spid="2051"/>
                                        </p:tgtEl>
                                      </p:cBhvr>
                                    </p:animEffect>
                                    <p:set>
                                      <p:cBhvr>
                                        <p:cTn id="21" dur="1" fill="hold">
                                          <p:stCondLst>
                                            <p:cond delay="999"/>
                                          </p:stCondLst>
                                        </p:cTn>
                                        <p:tgtEl>
                                          <p:spTgt spid="2051"/>
                                        </p:tgtEl>
                                        <p:attrNameLst>
                                          <p:attrName>style.visibility</p:attrName>
                                        </p:attrNameLst>
                                      </p:cBhvr>
                                      <p:to>
                                        <p:strVal val="hidden"/>
                                      </p:to>
                                    </p:set>
                                  </p:childTnLst>
                                </p:cTn>
                              </p:par>
                              <p:par>
                                <p:cTn id="22" presetID="12" presetClass="exit" presetSubtype="8" fill="hold" grpId="1" nodeType="withEffect">
                                  <p:stCondLst>
                                    <p:cond delay="0"/>
                                  </p:stCondLst>
                                  <p:childTnLst>
                                    <p:animEffect transition="out" filter="slide(fromLeft)">
                                      <p:cBhvr>
                                        <p:cTn id="23" dur="1000"/>
                                        <p:tgtEl>
                                          <p:spTgt spid="4">
                                            <p:txEl>
                                              <p:pRg st="0" end="0"/>
                                            </p:txEl>
                                          </p:spTgt>
                                        </p:tgtEl>
                                      </p:cBhvr>
                                    </p:animEffect>
                                    <p:set>
                                      <p:cBhvr>
                                        <p:cTn id="24"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ИНТЕРПРИТАЦИЯ РЕЗУЛЬТАТОВ</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71660" cy="4434840"/>
          </a:xfrm>
        </p:spPr>
        <p:txBody>
          <a:bodyPr>
            <a:normAutofit fontScale="47500" lnSpcReduction="20000"/>
          </a:bodyPr>
          <a:lstStyle/>
          <a:p>
            <a:endParaRPr lang="ru-RU" dirty="0"/>
          </a:p>
        </p:txBody>
      </p:sp>
      <p:sp>
        <p:nvSpPr>
          <p:cNvPr id="4" name="Содержимое 3"/>
          <p:cNvSpPr>
            <a:spLocks noGrp="1"/>
          </p:cNvSpPr>
          <p:nvPr>
            <p:ph sz="half" idx="2"/>
          </p:nvPr>
        </p:nvSpPr>
        <p:spPr>
          <a:xfrm>
            <a:off x="2571736" y="1920085"/>
            <a:ext cx="6115064" cy="4434840"/>
          </a:xfrm>
        </p:spPr>
        <p:txBody>
          <a:bodyPr>
            <a:normAutofit fontScale="47500" lnSpcReduction="20000"/>
          </a:bodyPr>
          <a:lstStyle/>
          <a:p>
            <a:r>
              <a:rPr lang="ru-RU" sz="4200" b="1" dirty="0" smtClean="0">
                <a:solidFill>
                  <a:schemeClr val="accent2">
                    <a:lumMod val="75000"/>
                  </a:schemeClr>
                </a:solidFill>
                <a:latin typeface="Times New Roman" pitchFamily="18" charset="0"/>
                <a:cs typeface="Times New Roman" pitchFamily="18" charset="0"/>
              </a:rPr>
              <a:t>Техника. Это профессии, связанные с созданием, обслуживанием или эксплуатацией технических устройств. Например, это водитель, пилот, железнодорожный машинист, специалист по обслуживанию компьютерных сетей, инженер-технолог. К этой же группе относится и большая часть так называемых «рабочих» профессий: токарь, слесарь, сварщик, станочник, крановщик и т. п. Больше всего таких специалистов требуется в различных областях промышленности: для добычи и переработки полезных ископаемых, в металлургии, машиностроении, строительстве, на транспорте. Для достижения успеха в таких профессиях нужен технический склад ума, точность, склонность к конкретным действиям, а не к абстрактным размышлениям.</a:t>
            </a:r>
          </a:p>
          <a:p>
            <a:endParaRPr lang="ru-RU" b="1" dirty="0"/>
          </a:p>
        </p:txBody>
      </p:sp>
      <p:pic>
        <p:nvPicPr>
          <p:cNvPr id="3074" name="Рисунок 55"/>
          <p:cNvPicPr>
            <a:picLocks noChangeAspect="1" noChangeArrowheads="1"/>
          </p:cNvPicPr>
          <p:nvPr/>
        </p:nvPicPr>
        <p:blipFill>
          <a:blip r:embed="rId2"/>
          <a:srcRect t="6116" r="5844" b="4317"/>
          <a:stretch>
            <a:fillRect/>
          </a:stretch>
        </p:blipFill>
        <p:spPr bwMode="auto">
          <a:xfrm>
            <a:off x="357158" y="2428868"/>
            <a:ext cx="2080022" cy="3571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 from="(-#ppt_w/2)" to="(#ppt_x)" calcmode="lin" valueType="num">
                                      <p:cBhvr>
                                        <p:cTn id="7" dur="600" fill="hold">
                                          <p:stCondLst>
                                            <p:cond delay="0"/>
                                          </p:stCondLst>
                                        </p:cTn>
                                        <p:tgtEl>
                                          <p:spTgt spid="3074"/>
                                        </p:tgtEl>
                                        <p:attrNameLst>
                                          <p:attrName>ppt_x</p:attrName>
                                        </p:attrNameLst>
                                      </p:cBhvr>
                                    </p:anim>
                                    <p:anim from="0" to="-1.0" calcmode="lin" valueType="num">
                                      <p:cBhvr>
                                        <p:cTn id="8" dur="200" decel="50000" autoRev="1" fill="hold">
                                          <p:stCondLst>
                                            <p:cond delay="600"/>
                                          </p:stCondLst>
                                        </p:cTn>
                                        <p:tgtEl>
                                          <p:spTgt spid="3074"/>
                                        </p:tgtEl>
                                        <p:attrNameLst>
                                          <p:attrName>xshear</p:attrName>
                                        </p:attrNameLst>
                                      </p:cBhvr>
                                    </p:anim>
                                    <p:animScale>
                                      <p:cBhvr>
                                        <p:cTn id="9" dur="200" decel="100000" autoRev="1" fill="hold">
                                          <p:stCondLst>
                                            <p:cond delay="600"/>
                                          </p:stCondLst>
                                        </p:cTn>
                                        <p:tgtEl>
                                          <p:spTgt spid="3074"/>
                                        </p:tgtEl>
                                      </p:cBhvr>
                                      <p:from x="100000" y="100000"/>
                                      <p:to x="80000" y="100000"/>
                                    </p:animScale>
                                    <p:anim by="(#ppt_h/3+#ppt_w*0.1)" calcmode="lin" valueType="num">
                                      <p:cBhvr additive="sum">
                                        <p:cTn id="10" dur="200" decel="100000" autoRev="1" fill="hold">
                                          <p:stCondLst>
                                            <p:cond delay="600"/>
                                          </p:stCondLst>
                                        </p:cTn>
                                        <p:tgtEl>
                                          <p:spTgt spid="3074"/>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nodeType="clickEffect">
                                  <p:stCondLst>
                                    <p:cond delay="0"/>
                                  </p:stCondLst>
                                  <p:childTnLst>
                                    <p:animEffect transition="out" filter="dissolve">
                                      <p:cBhvr>
                                        <p:cTn id="20" dur="1000"/>
                                        <p:tgtEl>
                                          <p:spTgt spid="3074"/>
                                        </p:tgtEl>
                                      </p:cBhvr>
                                    </p:animEffect>
                                    <p:set>
                                      <p:cBhvr>
                                        <p:cTn id="21" dur="1" fill="hold">
                                          <p:stCondLst>
                                            <p:cond delay="999"/>
                                          </p:stCondLst>
                                        </p:cTn>
                                        <p:tgtEl>
                                          <p:spTgt spid="3074"/>
                                        </p:tgtEl>
                                        <p:attrNameLst>
                                          <p:attrName>style.visibility</p:attrName>
                                        </p:attrNameLst>
                                      </p:cBhvr>
                                      <p:to>
                                        <p:strVal val="hidden"/>
                                      </p:to>
                                    </p:set>
                                  </p:childTnLst>
                                </p:cTn>
                              </p:par>
                              <p:par>
                                <p:cTn id="22" presetID="12" presetClass="exit" presetSubtype="8" fill="hold" grpId="1" nodeType="withEffect">
                                  <p:stCondLst>
                                    <p:cond delay="0"/>
                                  </p:stCondLst>
                                  <p:childTnLst>
                                    <p:animEffect transition="out" filter="slide(fromLeft)">
                                      <p:cBhvr>
                                        <p:cTn id="23" dur="1000"/>
                                        <p:tgtEl>
                                          <p:spTgt spid="4">
                                            <p:txEl>
                                              <p:pRg st="0" end="0"/>
                                            </p:txEl>
                                          </p:spTgt>
                                        </p:tgtEl>
                                      </p:cBhvr>
                                    </p:animEffect>
                                    <p:set>
                                      <p:cBhvr>
                                        <p:cTn id="24"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ИНТЕРПРИТАЦИЯ РЕЗУЛЬТАТОВ</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00222" cy="4434840"/>
          </a:xfrm>
        </p:spPr>
        <p:txBody>
          <a:bodyPr>
            <a:normAutofit fontScale="85000" lnSpcReduction="20000"/>
          </a:bodyPr>
          <a:lstStyle/>
          <a:p>
            <a:endParaRPr lang="ru-RU" dirty="0"/>
          </a:p>
        </p:txBody>
      </p:sp>
      <p:sp>
        <p:nvSpPr>
          <p:cNvPr id="4" name="Содержимое 3"/>
          <p:cNvSpPr>
            <a:spLocks noGrp="1"/>
          </p:cNvSpPr>
          <p:nvPr>
            <p:ph sz="half" idx="2"/>
          </p:nvPr>
        </p:nvSpPr>
        <p:spPr>
          <a:xfrm>
            <a:off x="2500298" y="1920085"/>
            <a:ext cx="6186502" cy="4434840"/>
          </a:xfrm>
        </p:spPr>
        <p:txBody>
          <a:bodyPr>
            <a:normAutofit fontScale="85000" lnSpcReduction="20000"/>
          </a:bodyPr>
          <a:lstStyle/>
          <a:p>
            <a:r>
              <a:rPr lang="ru-RU" b="1" dirty="0" smtClean="0">
                <a:solidFill>
                  <a:schemeClr val="accent2">
                    <a:lumMod val="75000"/>
                  </a:schemeClr>
                </a:solidFill>
                <a:latin typeface="Times New Roman" pitchFamily="18" charset="0"/>
                <a:cs typeface="Times New Roman" pitchFamily="18" charset="0"/>
              </a:rPr>
              <a:t>ЗНАКОВЫЕ СИСТЕМЫ. В этих профессиях преобладает работа с текстами, документами, различными базами данных, математическими выкладками и т. п. (все это психологи называют «знаковые системы»). Примеры таких профессий: переводчик письменного текста, программист, бухгалтер, экономист, корректор, делопроизводитель, эксперт-аналитик. Для такой работы важны пунктуальность, скрупулезность, усидчивость, аналитический склад ума. Должен присутствовать интерес к знаковым системам: текстам, таблицам, формулам, схемам, картам, разного рода условным сигналам и т. п.</a:t>
            </a:r>
          </a:p>
          <a:p>
            <a:endParaRPr lang="ru-RU" dirty="0"/>
          </a:p>
        </p:txBody>
      </p:sp>
      <p:pic>
        <p:nvPicPr>
          <p:cNvPr id="4098" name="Рисунок 56"/>
          <p:cNvPicPr>
            <a:picLocks noChangeAspect="1" noChangeArrowheads="1"/>
          </p:cNvPicPr>
          <p:nvPr/>
        </p:nvPicPr>
        <p:blipFill>
          <a:blip r:embed="rId2"/>
          <a:srcRect l="8000" t="4617" r="26286"/>
          <a:stretch>
            <a:fillRect/>
          </a:stretch>
        </p:blipFill>
        <p:spPr bwMode="auto">
          <a:xfrm>
            <a:off x="500034" y="2214554"/>
            <a:ext cx="1857388" cy="39570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 from="(-#ppt_w/2)" to="(#ppt_x)" calcmode="lin" valueType="num">
                                      <p:cBhvr>
                                        <p:cTn id="7" dur="600" fill="hold">
                                          <p:stCondLst>
                                            <p:cond delay="0"/>
                                          </p:stCondLst>
                                        </p:cTn>
                                        <p:tgtEl>
                                          <p:spTgt spid="4098"/>
                                        </p:tgtEl>
                                        <p:attrNameLst>
                                          <p:attrName>ppt_x</p:attrName>
                                        </p:attrNameLst>
                                      </p:cBhvr>
                                    </p:anim>
                                    <p:anim from="0" to="-1.0" calcmode="lin" valueType="num">
                                      <p:cBhvr>
                                        <p:cTn id="8" dur="200" decel="50000" autoRev="1" fill="hold">
                                          <p:stCondLst>
                                            <p:cond delay="600"/>
                                          </p:stCondLst>
                                        </p:cTn>
                                        <p:tgtEl>
                                          <p:spTgt spid="4098"/>
                                        </p:tgtEl>
                                        <p:attrNameLst>
                                          <p:attrName>xshear</p:attrName>
                                        </p:attrNameLst>
                                      </p:cBhvr>
                                    </p:anim>
                                    <p:animScale>
                                      <p:cBhvr>
                                        <p:cTn id="9" dur="200" decel="100000" autoRev="1" fill="hold">
                                          <p:stCondLst>
                                            <p:cond delay="600"/>
                                          </p:stCondLst>
                                        </p:cTn>
                                        <p:tgtEl>
                                          <p:spTgt spid="4098"/>
                                        </p:tgtEl>
                                      </p:cBhvr>
                                      <p:from x="100000" y="100000"/>
                                      <p:to x="80000" y="100000"/>
                                    </p:animScale>
                                    <p:anim by="(#ppt_h/3+#ppt_w*0.1)" calcmode="lin" valueType="num">
                                      <p:cBhvr additive="sum">
                                        <p:cTn id="10" dur="200" decel="100000" autoRev="1" fill="hold">
                                          <p:stCondLst>
                                            <p:cond delay="600"/>
                                          </p:stCondLst>
                                        </p:cTn>
                                        <p:tgtEl>
                                          <p:spTgt spid="4098"/>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nodeType="clickEffect">
                                  <p:stCondLst>
                                    <p:cond delay="0"/>
                                  </p:stCondLst>
                                  <p:childTnLst>
                                    <p:animEffect transition="out" filter="dissolve">
                                      <p:cBhvr>
                                        <p:cTn id="20" dur="1000"/>
                                        <p:tgtEl>
                                          <p:spTgt spid="4098"/>
                                        </p:tgtEl>
                                      </p:cBhvr>
                                    </p:animEffect>
                                    <p:set>
                                      <p:cBhvr>
                                        <p:cTn id="21" dur="1" fill="hold">
                                          <p:stCondLst>
                                            <p:cond delay="999"/>
                                          </p:stCondLst>
                                        </p:cTn>
                                        <p:tgtEl>
                                          <p:spTgt spid="4098"/>
                                        </p:tgtEl>
                                        <p:attrNameLst>
                                          <p:attrName>style.visibility</p:attrName>
                                        </p:attrNameLst>
                                      </p:cBhvr>
                                      <p:to>
                                        <p:strVal val="hidden"/>
                                      </p:to>
                                    </p:set>
                                  </p:childTnLst>
                                </p:cTn>
                              </p:par>
                              <p:par>
                                <p:cTn id="22" presetID="12" presetClass="exit" presetSubtype="8" fill="hold" grpId="1" nodeType="withEffect">
                                  <p:stCondLst>
                                    <p:cond delay="0"/>
                                  </p:stCondLst>
                                  <p:childTnLst>
                                    <p:animEffect transition="out" filter="slide(fromLeft)">
                                      <p:cBhvr>
                                        <p:cTn id="23" dur="1000"/>
                                        <p:tgtEl>
                                          <p:spTgt spid="4">
                                            <p:txEl>
                                              <p:pRg st="0" end="0"/>
                                            </p:txEl>
                                          </p:spTgt>
                                        </p:tgtEl>
                                      </p:cBhvr>
                                    </p:animEffect>
                                    <p:set>
                                      <p:cBhvr>
                                        <p:cTn id="24"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571480"/>
            <a:ext cx="4252914" cy="571504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ru-RU"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072066" y="2000240"/>
            <a:ext cx="3500462" cy="4286280"/>
          </a:xfrm>
        </p:spPr>
        <p:txBody>
          <a:bodyPr>
            <a:normAutofit/>
          </a:bodyPr>
          <a:lstStyle/>
          <a:p>
            <a:pPr marR="0" algn="l"/>
            <a:r>
              <a:rPr lang="ru-RU" sz="2800" b="1" dirty="0" smtClean="0">
                <a:solidFill>
                  <a:schemeClr val="bg2">
                    <a:lumMod val="60000"/>
                    <a:lumOff val="40000"/>
                  </a:schemeClr>
                </a:solidFill>
                <a:latin typeface="Times New Roman" pitchFamily="18" charset="0"/>
                <a:cs typeface="Times New Roman" pitchFamily="18" charset="0"/>
              </a:rPr>
              <a:t>Подготовила</a:t>
            </a:r>
          </a:p>
          <a:p>
            <a:pPr marR="0" algn="l"/>
            <a:r>
              <a:rPr lang="ru-RU" sz="2800" b="1" dirty="0" smtClean="0">
                <a:solidFill>
                  <a:schemeClr val="bg2">
                    <a:lumMod val="60000"/>
                    <a:lumOff val="40000"/>
                  </a:schemeClr>
                </a:solidFill>
                <a:latin typeface="Times New Roman" pitchFamily="18" charset="0"/>
                <a:cs typeface="Times New Roman" pitchFamily="18" charset="0"/>
              </a:rPr>
              <a:t> Швецова Е.В.,</a:t>
            </a:r>
          </a:p>
          <a:p>
            <a:pPr marR="0" algn="l"/>
            <a:r>
              <a:rPr lang="ru-RU" sz="2800" b="1" dirty="0" smtClean="0">
                <a:solidFill>
                  <a:schemeClr val="bg2">
                    <a:lumMod val="60000"/>
                    <a:lumOff val="40000"/>
                  </a:schemeClr>
                </a:solidFill>
                <a:latin typeface="Times New Roman" pitchFamily="18" charset="0"/>
                <a:cs typeface="Times New Roman" pitchFamily="18" charset="0"/>
              </a:rPr>
              <a:t>учитель «Технологии» </a:t>
            </a:r>
          </a:p>
          <a:p>
            <a:pPr marR="0" algn="l"/>
            <a:r>
              <a:rPr lang="ru-RU" sz="2800" b="1" dirty="0" smtClean="0">
                <a:solidFill>
                  <a:schemeClr val="bg2">
                    <a:lumMod val="60000"/>
                    <a:lumOff val="40000"/>
                  </a:schemeClr>
                </a:solidFill>
                <a:latin typeface="Times New Roman" pitchFamily="18" charset="0"/>
                <a:cs typeface="Times New Roman" pitchFamily="18" charset="0"/>
              </a:rPr>
              <a:t>средняя школа № 1</a:t>
            </a:r>
          </a:p>
          <a:p>
            <a:endParaRPr lang="ru-RU" sz="40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pic>
        <p:nvPicPr>
          <p:cNvPr id="1026" name="Рисунок 1"/>
          <p:cNvPicPr>
            <a:picLocks noChangeAspect="1" noChangeArrowheads="1"/>
          </p:cNvPicPr>
          <p:nvPr/>
        </p:nvPicPr>
        <p:blipFill>
          <a:blip r:embed="rId2"/>
          <a:srcRect t="15811" b="1547"/>
          <a:stretch>
            <a:fillRect/>
          </a:stretch>
        </p:blipFill>
        <p:spPr bwMode="auto">
          <a:xfrm>
            <a:off x="714348" y="1428736"/>
            <a:ext cx="4034913" cy="4000528"/>
          </a:xfrm>
          <a:prstGeom prst="rect">
            <a:avLst/>
          </a:prstGeom>
          <a:noFill/>
          <a:ln w="57150">
            <a:solidFill>
              <a:schemeClr val="bg2">
                <a:lumMod val="60000"/>
                <a:lumOff val="40000"/>
              </a:schemeClr>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from="(-#ppt_w/2)" to="(#ppt_x)" calcmode="lin" valueType="num">
                                      <p:cBhvr>
                                        <p:cTn id="7" dur="1200" fill="hold">
                                          <p:stCondLst>
                                            <p:cond delay="0"/>
                                          </p:stCondLst>
                                        </p:cTn>
                                        <p:tgtEl>
                                          <p:spTgt spid="1026"/>
                                        </p:tgtEl>
                                        <p:attrNameLst>
                                          <p:attrName>ppt_x</p:attrName>
                                        </p:attrNameLst>
                                      </p:cBhvr>
                                    </p:anim>
                                    <p:anim from="0" to="-1.0" calcmode="lin" valueType="num">
                                      <p:cBhvr>
                                        <p:cTn id="8" dur="400" decel="50000" autoRev="1" fill="hold">
                                          <p:stCondLst>
                                            <p:cond delay="1200"/>
                                          </p:stCondLst>
                                        </p:cTn>
                                        <p:tgtEl>
                                          <p:spTgt spid="1026"/>
                                        </p:tgtEl>
                                        <p:attrNameLst>
                                          <p:attrName>xshear</p:attrName>
                                        </p:attrNameLst>
                                      </p:cBhvr>
                                    </p:anim>
                                    <p:animScale>
                                      <p:cBhvr>
                                        <p:cTn id="9" dur="400" decel="100000" autoRev="1" fill="hold">
                                          <p:stCondLst>
                                            <p:cond delay="1200"/>
                                          </p:stCondLst>
                                        </p:cTn>
                                        <p:tgtEl>
                                          <p:spTgt spid="1026"/>
                                        </p:tgtEl>
                                      </p:cBhvr>
                                      <p:from x="100000" y="100000"/>
                                      <p:to x="80000" y="100000"/>
                                    </p:animScale>
                                    <p:anim by="(#ppt_h/3+#ppt_w*0.1)" calcmode="lin" valueType="num">
                                      <p:cBhvr additive="sum">
                                        <p:cTn id="10" dur="400" decel="100000" autoRev="1" fill="hold">
                                          <p:stCondLst>
                                            <p:cond delay="1200"/>
                                          </p:stCondLst>
                                        </p:cTn>
                                        <p:tgtEl>
                                          <p:spTgt spid="1026"/>
                                        </p:tgtEl>
                                        <p:attrNameLst>
                                          <p:attrName>ppt_x</p:attrName>
                                        </p:attrNameLst>
                                      </p:cBhvr>
                                    </p:anim>
                                  </p:childTnLst>
                                </p:cTn>
                              </p:par>
                            </p:childTnLst>
                          </p:cTn>
                        </p:par>
                        <p:par>
                          <p:cTn id="11" fill="hold">
                            <p:stCondLst>
                              <p:cond delay="2000"/>
                            </p:stCondLst>
                            <p:childTnLst>
                              <p:par>
                                <p:cTn id="12" presetID="38" presetClass="entr" presetSubtype="0" accel="50000" fill="hold" grpId="0" nodeType="afterEffect">
                                  <p:stCondLst>
                                    <p:cond delay="0"/>
                                  </p:stCondLst>
                                  <p:iterate type="lt">
                                    <p:tmPct val="50000"/>
                                  </p:iterate>
                                  <p:childTnLst>
                                    <p:set>
                                      <p:cBhvr>
                                        <p:cTn id="13" dur="1" fill="hold">
                                          <p:stCondLst>
                                            <p:cond delay="0"/>
                                          </p:stCondLst>
                                        </p:cTn>
                                        <p:tgtEl>
                                          <p:spTgt spid="3">
                                            <p:txEl>
                                              <p:pRg st="0" end="0"/>
                                            </p:txEl>
                                          </p:spTgt>
                                        </p:tgtEl>
                                        <p:attrNameLst>
                                          <p:attrName>style.visibility</p:attrName>
                                        </p:attrNameLst>
                                      </p:cBhvr>
                                      <p:to>
                                        <p:strVal val="visible"/>
                                      </p:to>
                                    </p:set>
                                    <p:set>
                                      <p:cBhvr>
                                        <p:cTn id="14" dur="228" fill="hold">
                                          <p:stCondLst>
                                            <p:cond delay="0"/>
                                          </p:stCondLst>
                                        </p:cTn>
                                        <p:tgtEl>
                                          <p:spTgt spid="3">
                                            <p:txEl>
                                              <p:pRg st="0" end="0"/>
                                            </p:txEl>
                                          </p:spTgt>
                                        </p:tgtEl>
                                        <p:attrNameLst>
                                          <p:attrName>style.rotation</p:attrName>
                                        </p:attrNameLst>
                                      </p:cBhvr>
                                      <p:to>
                                        <p:strVal val="-45.0"/>
                                      </p:to>
                                    </p:set>
                                    <p:anim calcmode="lin" valueType="num">
                                      <p:cBhvr>
                                        <p:cTn id="15" dur="228" fill="hold">
                                          <p:stCondLst>
                                            <p:cond delay="228"/>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7" dur="78" decel="500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9" fill="hold">
                            <p:stCondLst>
                              <p:cond delay="5000"/>
                            </p:stCondLst>
                            <p:childTnLst>
                              <p:par>
                                <p:cTn id="20" presetID="38" presetClass="entr" presetSubtype="0" accel="50000" fill="hold" grpId="0" nodeType="afterEffect">
                                  <p:stCondLst>
                                    <p:cond delay="0"/>
                                  </p:stCondLst>
                                  <p:iterate type="lt">
                                    <p:tmPct val="50000"/>
                                  </p:iterate>
                                  <p:childTnLst>
                                    <p:set>
                                      <p:cBhvr>
                                        <p:cTn id="21" dur="1" fill="hold">
                                          <p:stCondLst>
                                            <p:cond delay="0"/>
                                          </p:stCondLst>
                                        </p:cTn>
                                        <p:tgtEl>
                                          <p:spTgt spid="3">
                                            <p:txEl>
                                              <p:pRg st="1" end="1"/>
                                            </p:txEl>
                                          </p:spTgt>
                                        </p:tgtEl>
                                        <p:attrNameLst>
                                          <p:attrName>style.visibility</p:attrName>
                                        </p:attrNameLst>
                                      </p:cBhvr>
                                      <p:to>
                                        <p:strVal val="visible"/>
                                      </p:to>
                                    </p:set>
                                    <p:set>
                                      <p:cBhvr>
                                        <p:cTn id="22" dur="228" fill="hold">
                                          <p:stCondLst>
                                            <p:cond delay="0"/>
                                          </p:stCondLst>
                                        </p:cTn>
                                        <p:tgtEl>
                                          <p:spTgt spid="3">
                                            <p:txEl>
                                              <p:pRg st="1" end="1"/>
                                            </p:txEl>
                                          </p:spTgt>
                                        </p:tgtEl>
                                        <p:attrNameLst>
                                          <p:attrName>style.rotation</p:attrName>
                                        </p:attrNameLst>
                                      </p:cBhvr>
                                      <p:to>
                                        <p:strVal val="-45.0"/>
                                      </p:to>
                                    </p:set>
                                    <p:anim calcmode="lin" valueType="num">
                                      <p:cBhvr>
                                        <p:cTn id="23" dur="228" fill="hold">
                                          <p:stCondLst>
                                            <p:cond delay="228"/>
                                          </p:stCondLst>
                                        </p:cTn>
                                        <p:tgtEl>
                                          <p:spTgt spid="3">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24" dur="228" fill="hold">
                                          <p:stCondLst>
                                            <p:cond delay="0"/>
                                          </p:stCondLst>
                                        </p:cTn>
                                        <p:tgtEl>
                                          <p:spTgt spid="3">
                                            <p:txEl>
                                              <p:pRg st="1" end="1"/>
                                            </p:txEl>
                                          </p:spTgt>
                                        </p:tgtEl>
                                        <p:attrNameLst>
                                          <p:attrName>ppt_y</p:attrName>
                                        </p:attrNameLst>
                                      </p:cBhvr>
                                      <p:tavLst>
                                        <p:tav tm="0">
                                          <p:val>
                                            <p:strVal val="#ppt_y-1"/>
                                          </p:val>
                                        </p:tav>
                                        <p:tav tm="100000">
                                          <p:val>
                                            <p:strVal val="#ppt_y-(0.354*#ppt_w-0.172*#ppt_h)"/>
                                          </p:val>
                                        </p:tav>
                                      </p:tavLst>
                                    </p:anim>
                                    <p:anim calcmode="lin" valueType="num">
                                      <p:cBhvr>
                                        <p:cTn id="25" dur="78" decel="50000" autoRev="1" fill="hold">
                                          <p:stCondLst>
                                            <p:cond delay="228"/>
                                          </p:stCondLst>
                                        </p:cTn>
                                        <p:tgtEl>
                                          <p:spTgt spid="3">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6" dur="68" fill="hold">
                                          <p:stCondLst>
                                            <p:cond delay="432"/>
                                          </p:stCondLst>
                                        </p:cTn>
                                        <p:tgtEl>
                                          <p:spTgt spid="3">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27" fill="hold">
                            <p:stCondLst>
                              <p:cond delay="8250"/>
                            </p:stCondLst>
                            <p:childTnLst>
                              <p:par>
                                <p:cTn id="28" presetID="38" presetClass="entr" presetSubtype="0" accel="50000" fill="hold" grpId="0" nodeType="afterEffect">
                                  <p:stCondLst>
                                    <p:cond delay="0"/>
                                  </p:stCondLst>
                                  <p:iterate type="lt">
                                    <p:tmPct val="50000"/>
                                  </p:iterate>
                                  <p:childTnLst>
                                    <p:set>
                                      <p:cBhvr>
                                        <p:cTn id="29" dur="1" fill="hold">
                                          <p:stCondLst>
                                            <p:cond delay="0"/>
                                          </p:stCondLst>
                                        </p:cTn>
                                        <p:tgtEl>
                                          <p:spTgt spid="3">
                                            <p:txEl>
                                              <p:pRg st="2" end="2"/>
                                            </p:txEl>
                                          </p:spTgt>
                                        </p:tgtEl>
                                        <p:attrNameLst>
                                          <p:attrName>style.visibility</p:attrName>
                                        </p:attrNameLst>
                                      </p:cBhvr>
                                      <p:to>
                                        <p:strVal val="visible"/>
                                      </p:to>
                                    </p:set>
                                    <p:set>
                                      <p:cBhvr>
                                        <p:cTn id="30" dur="228" fill="hold">
                                          <p:stCondLst>
                                            <p:cond delay="0"/>
                                          </p:stCondLst>
                                        </p:cTn>
                                        <p:tgtEl>
                                          <p:spTgt spid="3">
                                            <p:txEl>
                                              <p:pRg st="2" end="2"/>
                                            </p:txEl>
                                          </p:spTgt>
                                        </p:tgtEl>
                                        <p:attrNameLst>
                                          <p:attrName>style.rotation</p:attrName>
                                        </p:attrNameLst>
                                      </p:cBhvr>
                                      <p:to>
                                        <p:strVal val="-45.0"/>
                                      </p:to>
                                    </p:set>
                                    <p:anim calcmode="lin" valueType="num">
                                      <p:cBhvr>
                                        <p:cTn id="31" dur="228" fill="hold">
                                          <p:stCondLst>
                                            <p:cond delay="228"/>
                                          </p:stCondLst>
                                        </p:cTn>
                                        <p:tgtEl>
                                          <p:spTgt spid="3">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32" dur="228" fill="hold">
                                          <p:stCondLst>
                                            <p:cond delay="0"/>
                                          </p:stCondLst>
                                        </p:cTn>
                                        <p:tgtEl>
                                          <p:spTgt spid="3">
                                            <p:txEl>
                                              <p:pRg st="2" end="2"/>
                                            </p:txEl>
                                          </p:spTgt>
                                        </p:tgtEl>
                                        <p:attrNameLst>
                                          <p:attrName>ppt_y</p:attrName>
                                        </p:attrNameLst>
                                      </p:cBhvr>
                                      <p:tavLst>
                                        <p:tav tm="0">
                                          <p:val>
                                            <p:strVal val="#ppt_y-1"/>
                                          </p:val>
                                        </p:tav>
                                        <p:tav tm="100000">
                                          <p:val>
                                            <p:strVal val="#ppt_y-(0.354*#ppt_w-0.172*#ppt_h)"/>
                                          </p:val>
                                        </p:tav>
                                      </p:tavLst>
                                    </p:anim>
                                    <p:anim calcmode="lin" valueType="num">
                                      <p:cBhvr>
                                        <p:cTn id="33" dur="78" decel="50000" autoRev="1" fill="hold">
                                          <p:stCondLst>
                                            <p:cond delay="228"/>
                                          </p:stCondLst>
                                        </p:cTn>
                                        <p:tgtEl>
                                          <p:spTgt spid="3">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34" dur="68" fill="hold">
                                          <p:stCondLst>
                                            <p:cond delay="432"/>
                                          </p:stCondLst>
                                        </p:cTn>
                                        <p:tgtEl>
                                          <p:spTgt spid="3">
                                            <p:txEl>
                                              <p:pRg st="2" end="2"/>
                                            </p:txEl>
                                          </p:spTgt>
                                        </p:tgtEl>
                                        <p:attrNameLst>
                                          <p:attrName>ppt_y</p:attrName>
                                        </p:attrNameLst>
                                      </p:cBhvr>
                                      <p:tavLst>
                                        <p:tav tm="0">
                                          <p:val>
                                            <p:strVal val="#ppt_y-(0.354*#ppt_w-0.172*#ppt_h)"/>
                                          </p:val>
                                        </p:tav>
                                        <p:tav tm="100000">
                                          <p:val>
                                            <p:strVal val="#ppt_y"/>
                                          </p:val>
                                        </p:tav>
                                      </p:tavLst>
                                    </p:anim>
                                  </p:childTnLst>
                                </p:cTn>
                              </p:par>
                            </p:childTnLst>
                          </p:cTn>
                        </p:par>
                        <p:par>
                          <p:cTn id="35" fill="hold">
                            <p:stCondLst>
                              <p:cond delay="13250"/>
                            </p:stCondLst>
                            <p:childTnLst>
                              <p:par>
                                <p:cTn id="36" presetID="38" presetClass="entr" presetSubtype="0" accel="50000" fill="hold" grpId="0" nodeType="afterEffect">
                                  <p:stCondLst>
                                    <p:cond delay="0"/>
                                  </p:stCondLst>
                                  <p:iterate type="lt">
                                    <p:tmPct val="50000"/>
                                  </p:iterate>
                                  <p:childTnLst>
                                    <p:set>
                                      <p:cBhvr>
                                        <p:cTn id="37" dur="1" fill="hold">
                                          <p:stCondLst>
                                            <p:cond delay="0"/>
                                          </p:stCondLst>
                                        </p:cTn>
                                        <p:tgtEl>
                                          <p:spTgt spid="3">
                                            <p:txEl>
                                              <p:pRg st="3" end="3"/>
                                            </p:txEl>
                                          </p:spTgt>
                                        </p:tgtEl>
                                        <p:attrNameLst>
                                          <p:attrName>style.visibility</p:attrName>
                                        </p:attrNameLst>
                                      </p:cBhvr>
                                      <p:to>
                                        <p:strVal val="visible"/>
                                      </p:to>
                                    </p:set>
                                    <p:set>
                                      <p:cBhvr>
                                        <p:cTn id="38" dur="228" fill="hold">
                                          <p:stCondLst>
                                            <p:cond delay="0"/>
                                          </p:stCondLst>
                                        </p:cTn>
                                        <p:tgtEl>
                                          <p:spTgt spid="3">
                                            <p:txEl>
                                              <p:pRg st="3" end="3"/>
                                            </p:txEl>
                                          </p:spTgt>
                                        </p:tgtEl>
                                        <p:attrNameLst>
                                          <p:attrName>style.rotation</p:attrName>
                                        </p:attrNameLst>
                                      </p:cBhvr>
                                      <p:to>
                                        <p:strVal val="-45.0"/>
                                      </p:to>
                                    </p:set>
                                    <p:anim calcmode="lin" valueType="num">
                                      <p:cBhvr>
                                        <p:cTn id="39" dur="228" fill="hold">
                                          <p:stCondLst>
                                            <p:cond delay="228"/>
                                          </p:stCondLst>
                                        </p:cTn>
                                        <p:tgtEl>
                                          <p:spTgt spid="3">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40" dur="228" fill="hold">
                                          <p:stCondLst>
                                            <p:cond delay="0"/>
                                          </p:stCondLst>
                                        </p:cTn>
                                        <p:tgtEl>
                                          <p:spTgt spid="3">
                                            <p:txEl>
                                              <p:pRg st="3" end="3"/>
                                            </p:txEl>
                                          </p:spTgt>
                                        </p:tgtEl>
                                        <p:attrNameLst>
                                          <p:attrName>ppt_y</p:attrName>
                                        </p:attrNameLst>
                                      </p:cBhvr>
                                      <p:tavLst>
                                        <p:tav tm="0">
                                          <p:val>
                                            <p:strVal val="#ppt_y-1"/>
                                          </p:val>
                                        </p:tav>
                                        <p:tav tm="100000">
                                          <p:val>
                                            <p:strVal val="#ppt_y-(0.354*#ppt_w-0.172*#ppt_h)"/>
                                          </p:val>
                                        </p:tav>
                                      </p:tavLst>
                                    </p:anim>
                                    <p:anim calcmode="lin" valueType="num">
                                      <p:cBhvr>
                                        <p:cTn id="41" dur="78" decel="50000" autoRev="1" fill="hold">
                                          <p:stCondLst>
                                            <p:cond delay="228"/>
                                          </p:stCondLst>
                                        </p:cTn>
                                        <p:tgtEl>
                                          <p:spTgt spid="3">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42" dur="68" fill="hold">
                                          <p:stCondLst>
                                            <p:cond delay="432"/>
                                          </p:stCondLst>
                                        </p:cTn>
                                        <p:tgtEl>
                                          <p:spTgt spid="3">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ИНТЕРПРИТАЦИЯ РЕЗУЛЬТАТОВ</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1900222" cy="4434840"/>
          </a:xfrm>
        </p:spPr>
        <p:txBody>
          <a:bodyPr>
            <a:normAutofit fontScale="25000" lnSpcReduction="20000"/>
          </a:bodyPr>
          <a:lstStyle/>
          <a:p>
            <a:endParaRPr lang="ru-RU" dirty="0"/>
          </a:p>
        </p:txBody>
      </p:sp>
      <p:sp>
        <p:nvSpPr>
          <p:cNvPr id="4" name="Содержимое 3"/>
          <p:cNvSpPr>
            <a:spLocks noGrp="1"/>
          </p:cNvSpPr>
          <p:nvPr>
            <p:ph sz="half" idx="2"/>
          </p:nvPr>
        </p:nvSpPr>
        <p:spPr>
          <a:xfrm>
            <a:off x="2571736" y="1920085"/>
            <a:ext cx="6115064" cy="4434840"/>
          </a:xfrm>
        </p:spPr>
        <p:txBody>
          <a:bodyPr>
            <a:normAutofit fontScale="25000" lnSpcReduction="20000"/>
          </a:bodyPr>
          <a:lstStyle/>
          <a:p>
            <a:r>
              <a:rPr lang="ru-RU" sz="8000" b="1" dirty="0" smtClean="0">
                <a:solidFill>
                  <a:schemeClr val="accent2">
                    <a:lumMod val="75000"/>
                  </a:schemeClr>
                </a:solidFill>
                <a:latin typeface="Times New Roman" pitchFamily="18" charset="0"/>
                <a:cs typeface="Times New Roman" pitchFamily="18" charset="0"/>
              </a:rPr>
              <a:t>ХУДОЖЕСТВЕННЫЕ ОБРАЗЫ. Деятельность таких профессионалов направлена на создание, совершенствование с помощью разнообразных изобразительных средств, художественных образов. Это сфера живописи, скульптуры, архитектуры, кинематографии, создания литературных произведений и т. д. Можно назвать здесь такие профессии, как художник, скульптор, писатель, литературный редактор, режиссер, кинооператор, дизайнер, реставратор художественных произведений. Как правило, подобные профессии подразумевают творческую работу. Для овладения ими важны соответствующие способности, хорошее воображение, готовность действовать в новых, необычных ситуациях, где нет готовых, шаблонных способов решения возникающих проблем.</a:t>
            </a:r>
          </a:p>
          <a:p>
            <a:endParaRPr lang="ru-RU" dirty="0"/>
          </a:p>
        </p:txBody>
      </p:sp>
      <p:pic>
        <p:nvPicPr>
          <p:cNvPr id="5122" name="Рисунок 57"/>
          <p:cNvPicPr>
            <a:picLocks noChangeAspect="1" noChangeArrowheads="1"/>
          </p:cNvPicPr>
          <p:nvPr/>
        </p:nvPicPr>
        <p:blipFill>
          <a:blip r:embed="rId2"/>
          <a:srcRect l="10303" t="3278" r="12727" b="5963"/>
          <a:stretch>
            <a:fillRect/>
          </a:stretch>
        </p:blipFill>
        <p:spPr bwMode="auto">
          <a:xfrm>
            <a:off x="428596" y="2071678"/>
            <a:ext cx="1928826" cy="417659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 from="(-#ppt_w/2)" to="(#ppt_x)" calcmode="lin" valueType="num">
                                      <p:cBhvr>
                                        <p:cTn id="7" dur="600" fill="hold">
                                          <p:stCondLst>
                                            <p:cond delay="0"/>
                                          </p:stCondLst>
                                        </p:cTn>
                                        <p:tgtEl>
                                          <p:spTgt spid="5122"/>
                                        </p:tgtEl>
                                        <p:attrNameLst>
                                          <p:attrName>ppt_x</p:attrName>
                                        </p:attrNameLst>
                                      </p:cBhvr>
                                    </p:anim>
                                    <p:anim from="0" to="-1.0" calcmode="lin" valueType="num">
                                      <p:cBhvr>
                                        <p:cTn id="8" dur="200" decel="50000" autoRev="1" fill="hold">
                                          <p:stCondLst>
                                            <p:cond delay="600"/>
                                          </p:stCondLst>
                                        </p:cTn>
                                        <p:tgtEl>
                                          <p:spTgt spid="5122"/>
                                        </p:tgtEl>
                                        <p:attrNameLst>
                                          <p:attrName>xshear</p:attrName>
                                        </p:attrNameLst>
                                      </p:cBhvr>
                                    </p:anim>
                                    <p:animScale>
                                      <p:cBhvr>
                                        <p:cTn id="9" dur="200" decel="100000" autoRev="1" fill="hold">
                                          <p:stCondLst>
                                            <p:cond delay="600"/>
                                          </p:stCondLst>
                                        </p:cTn>
                                        <p:tgtEl>
                                          <p:spTgt spid="5122"/>
                                        </p:tgtEl>
                                      </p:cBhvr>
                                      <p:from x="100000" y="100000"/>
                                      <p:to x="80000" y="100000"/>
                                    </p:animScale>
                                    <p:anim by="(#ppt_h/3+#ppt_w*0.1)" calcmode="lin" valueType="num">
                                      <p:cBhvr additive="sum">
                                        <p:cTn id="10" dur="200" decel="100000" autoRev="1" fill="hold">
                                          <p:stCondLst>
                                            <p:cond delay="600"/>
                                          </p:stCondLst>
                                        </p:cTn>
                                        <p:tgtEl>
                                          <p:spTgt spid="5122"/>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xit" presetSubtype="0" accel="100000" fill="hold" nodeType="clickEffect">
                                  <p:stCondLst>
                                    <p:cond delay="0"/>
                                  </p:stCondLst>
                                  <p:childTnLst>
                                    <p:anim calcmode="lin" valueType="num">
                                      <p:cBhvr>
                                        <p:cTn id="20" dur="1000"/>
                                        <p:tgtEl>
                                          <p:spTgt spid="5122"/>
                                        </p:tgtEl>
                                        <p:attrNameLst>
                                          <p:attrName>ppt_w</p:attrName>
                                        </p:attrNameLst>
                                      </p:cBhvr>
                                      <p:tavLst>
                                        <p:tav tm="0">
                                          <p:val>
                                            <p:strVal val="ppt_w"/>
                                          </p:val>
                                        </p:tav>
                                        <p:tav tm="100000">
                                          <p:val>
                                            <p:strVal val="ppt_w+.3"/>
                                          </p:val>
                                        </p:tav>
                                      </p:tavLst>
                                    </p:anim>
                                    <p:anim calcmode="lin" valueType="num">
                                      <p:cBhvr>
                                        <p:cTn id="21" dur="1000"/>
                                        <p:tgtEl>
                                          <p:spTgt spid="5122"/>
                                        </p:tgtEl>
                                        <p:attrNameLst>
                                          <p:attrName>ppt_h</p:attrName>
                                        </p:attrNameLst>
                                      </p:cBhvr>
                                      <p:tavLst>
                                        <p:tav tm="0">
                                          <p:val>
                                            <p:strVal val="ppt_h"/>
                                          </p:val>
                                        </p:tav>
                                        <p:tav tm="100000">
                                          <p:val>
                                            <p:strVal val="ppt_h"/>
                                          </p:val>
                                        </p:tav>
                                      </p:tavLst>
                                    </p:anim>
                                    <p:animEffect transition="out" filter="fade">
                                      <p:cBhvr>
                                        <p:cTn id="22" dur="1000"/>
                                        <p:tgtEl>
                                          <p:spTgt spid="5122"/>
                                        </p:tgtEl>
                                      </p:cBhvr>
                                    </p:animEffect>
                                    <p:set>
                                      <p:cBhvr>
                                        <p:cTn id="23" dur="1" fill="hold">
                                          <p:stCondLst>
                                            <p:cond delay="999"/>
                                          </p:stCondLst>
                                        </p:cTn>
                                        <p:tgtEl>
                                          <p:spTgt spid="5122"/>
                                        </p:tgtEl>
                                        <p:attrNameLst>
                                          <p:attrName>style.visibility</p:attrName>
                                        </p:attrNameLst>
                                      </p:cBhvr>
                                      <p:to>
                                        <p:strVal val="hidden"/>
                                      </p:to>
                                    </p:set>
                                  </p:childTnLst>
                                </p:cTn>
                              </p:par>
                              <p:par>
                                <p:cTn id="24" presetID="12" presetClass="exit" presetSubtype="8" fill="hold" grpId="1" nodeType="withEffect">
                                  <p:stCondLst>
                                    <p:cond delay="0"/>
                                  </p:stCondLst>
                                  <p:childTnLst>
                                    <p:animEffect transition="out" filter="slide(fromLeft)">
                                      <p:cBhvr>
                                        <p:cTn id="25" dur="1000"/>
                                        <p:tgtEl>
                                          <p:spTgt spid="4">
                                            <p:txEl>
                                              <p:pRg st="0" end="0"/>
                                            </p:txEl>
                                          </p:spTgt>
                                        </p:tgtEl>
                                      </p:cBhvr>
                                    </p:animEffect>
                                    <p:set>
                                      <p:cBhvr>
                                        <p:cTn id="26"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ИНТЕРПРИТАЦИЯ РЕЗУЛЬТАТОВ</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Содержимое 2"/>
          <p:cNvSpPr>
            <a:spLocks noGrp="1"/>
          </p:cNvSpPr>
          <p:nvPr>
            <p:ph sz="half" idx="1"/>
          </p:nvPr>
        </p:nvSpPr>
        <p:spPr>
          <a:xfrm>
            <a:off x="457200" y="1920085"/>
            <a:ext cx="2043098" cy="4434840"/>
          </a:xfrm>
        </p:spPr>
        <p:txBody>
          <a:bodyPr>
            <a:normAutofit fontScale="85000" lnSpcReduction="20000"/>
          </a:bodyPr>
          <a:lstStyle/>
          <a:p>
            <a:endParaRPr lang="ru-RU" dirty="0"/>
          </a:p>
        </p:txBody>
      </p:sp>
      <p:sp>
        <p:nvSpPr>
          <p:cNvPr id="4" name="Содержимое 3"/>
          <p:cNvSpPr>
            <a:spLocks noGrp="1"/>
          </p:cNvSpPr>
          <p:nvPr>
            <p:ph sz="half" idx="2"/>
          </p:nvPr>
        </p:nvSpPr>
        <p:spPr>
          <a:xfrm>
            <a:off x="2571736" y="1920085"/>
            <a:ext cx="6115064" cy="4434840"/>
          </a:xfrm>
        </p:spPr>
        <p:txBody>
          <a:bodyPr>
            <a:normAutofit fontScale="85000" lnSpcReduction="20000"/>
          </a:bodyPr>
          <a:lstStyle/>
          <a:p>
            <a:r>
              <a:rPr lang="ru-RU" b="1" dirty="0" smtClean="0">
                <a:solidFill>
                  <a:schemeClr val="accent2">
                    <a:lumMod val="75000"/>
                  </a:schemeClr>
                </a:solidFill>
                <a:latin typeface="Times New Roman" pitchFamily="18" charset="0"/>
                <a:cs typeface="Times New Roman" pitchFamily="18" charset="0"/>
              </a:rPr>
              <a:t>САМ ЧЕЛОВЕК. Это профессии, в которых основной труд сводится к самосовершенствованию, и деньги человек получает за демонстрацию того, что в итоге получается. Таких профессий немного, зато их представители часто находятся на виду у широкой публики. Например, это спортсмен, каскадер, актер кино и театра, певец, фотомодель, цирковой артист. Для успеха в этих профессиях нужен очень высокий природный уровень задатков и способностей в соответствующей сфере, желание и готовность демонстрировать себя, работая «на публику», а также тяга к самосовершенствованию, преодолению внешних и внутренних ограничений.</a:t>
            </a:r>
          </a:p>
          <a:p>
            <a:endParaRPr lang="ru-RU" dirty="0"/>
          </a:p>
        </p:txBody>
      </p:sp>
      <p:pic>
        <p:nvPicPr>
          <p:cNvPr id="6146" name="Рисунок 82"/>
          <p:cNvPicPr>
            <a:picLocks noChangeAspect="1" noChangeArrowheads="1"/>
          </p:cNvPicPr>
          <p:nvPr/>
        </p:nvPicPr>
        <p:blipFill>
          <a:blip r:embed="rId2"/>
          <a:srcRect l="5511" t="3847" r="25197" b="12587"/>
          <a:stretch>
            <a:fillRect/>
          </a:stretch>
        </p:blipFill>
        <p:spPr bwMode="auto">
          <a:xfrm>
            <a:off x="714348" y="1928802"/>
            <a:ext cx="1643074" cy="44624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6146"/>
                                        </p:tgtEl>
                                        <p:attrNameLst>
                                          <p:attrName>style.visibility</p:attrName>
                                        </p:attrNameLst>
                                      </p:cBhvr>
                                      <p:to>
                                        <p:strVal val="visible"/>
                                      </p:to>
                                    </p:set>
                                    <p:anim from="(-#ppt_w/2)" to="(#ppt_x)" calcmode="lin" valueType="num">
                                      <p:cBhvr>
                                        <p:cTn id="7" dur="600" fill="hold">
                                          <p:stCondLst>
                                            <p:cond delay="0"/>
                                          </p:stCondLst>
                                        </p:cTn>
                                        <p:tgtEl>
                                          <p:spTgt spid="6146"/>
                                        </p:tgtEl>
                                        <p:attrNameLst>
                                          <p:attrName>ppt_x</p:attrName>
                                        </p:attrNameLst>
                                      </p:cBhvr>
                                    </p:anim>
                                    <p:anim from="0" to="-1.0" calcmode="lin" valueType="num">
                                      <p:cBhvr>
                                        <p:cTn id="8" dur="200" decel="50000" autoRev="1" fill="hold">
                                          <p:stCondLst>
                                            <p:cond delay="600"/>
                                          </p:stCondLst>
                                        </p:cTn>
                                        <p:tgtEl>
                                          <p:spTgt spid="6146"/>
                                        </p:tgtEl>
                                        <p:attrNameLst>
                                          <p:attrName>xshear</p:attrName>
                                        </p:attrNameLst>
                                      </p:cBhvr>
                                    </p:anim>
                                    <p:animScale>
                                      <p:cBhvr>
                                        <p:cTn id="9" dur="200" decel="100000" autoRev="1" fill="hold">
                                          <p:stCondLst>
                                            <p:cond delay="600"/>
                                          </p:stCondLst>
                                        </p:cTn>
                                        <p:tgtEl>
                                          <p:spTgt spid="6146"/>
                                        </p:tgtEl>
                                      </p:cBhvr>
                                      <p:from x="100000" y="100000"/>
                                      <p:to x="80000" y="100000"/>
                                    </p:animScale>
                                    <p:anim by="(#ppt_h/3+#ppt_w*0.1)" calcmode="lin" valueType="num">
                                      <p:cBhvr additive="sum">
                                        <p:cTn id="10" dur="200" decel="100000" autoRev="1" fill="hold">
                                          <p:stCondLst>
                                            <p:cond delay="600"/>
                                          </p:stCondLst>
                                        </p:cTn>
                                        <p:tgtEl>
                                          <p:spTgt spid="6146"/>
                                        </p:tgtEl>
                                        <p:attrNameLst>
                                          <p:attrName>ppt_x</p:attrName>
                                        </p:attrNameLst>
                                      </p:cBhvr>
                                    </p:anim>
                                  </p:childTnLst>
                                </p:cTn>
                              </p:par>
                            </p:childTnLst>
                          </p:cTn>
                        </p:par>
                        <p:par>
                          <p:cTn id="11" fill="hold">
                            <p:stCondLst>
                              <p:cond delay="1000"/>
                            </p:stCondLst>
                            <p:childTnLst>
                              <p:par>
                                <p:cTn id="12" presetID="52"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Scale>
                                      <p:cBhvr>
                                        <p:cTn id="14" dur="2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4">
                                            <p:txEl>
                                              <p:pRg st="0" end="0"/>
                                            </p:txEl>
                                          </p:spTgt>
                                        </p:tgtEl>
                                        <p:attrNameLst>
                                          <p:attrName>ppt_x</p:attrName>
                                          <p:attrName>ppt_y</p:attrName>
                                        </p:attrNameLst>
                                      </p:cBhvr>
                                    </p:animMotion>
                                    <p:animEffect transition="in" filter="fade">
                                      <p:cBhvr>
                                        <p:cTn id="16" dur="2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nodeType="clickEffect">
                                  <p:stCondLst>
                                    <p:cond delay="0"/>
                                  </p:stCondLst>
                                  <p:childTnLst>
                                    <p:animEffect transition="out" filter="dissolve">
                                      <p:cBhvr>
                                        <p:cTn id="20" dur="1000"/>
                                        <p:tgtEl>
                                          <p:spTgt spid="6146"/>
                                        </p:tgtEl>
                                      </p:cBhvr>
                                    </p:animEffect>
                                    <p:set>
                                      <p:cBhvr>
                                        <p:cTn id="21" dur="1" fill="hold">
                                          <p:stCondLst>
                                            <p:cond delay="999"/>
                                          </p:stCondLst>
                                        </p:cTn>
                                        <p:tgtEl>
                                          <p:spTgt spid="6146"/>
                                        </p:tgtEl>
                                        <p:attrNameLst>
                                          <p:attrName>style.visibility</p:attrName>
                                        </p:attrNameLst>
                                      </p:cBhvr>
                                      <p:to>
                                        <p:strVal val="hidden"/>
                                      </p:to>
                                    </p:set>
                                  </p:childTnLst>
                                </p:cTn>
                              </p:par>
                              <p:par>
                                <p:cTn id="22" presetID="12" presetClass="exit" presetSubtype="8" fill="hold" nodeType="withEffect">
                                  <p:stCondLst>
                                    <p:cond delay="0"/>
                                  </p:stCondLst>
                                  <p:childTnLst>
                                    <p:animEffect transition="out" filter="slide(fromLeft)">
                                      <p:cBhvr>
                                        <p:cTn id="23" dur="1000"/>
                                        <p:tgtEl>
                                          <p:spTgt spid="4">
                                            <p:txEl>
                                              <p:pRg st="0" end="0"/>
                                            </p:txEl>
                                          </p:spTgt>
                                        </p:tgtEl>
                                      </p:cBhvr>
                                    </p:animEffect>
                                    <p:set>
                                      <p:cBhvr>
                                        <p:cTn id="24"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107157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ВЫВОДЫ:</a:t>
            </a:r>
            <a:endParaRPr lang="ru-RU"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142984"/>
            <a:ext cx="8229600" cy="5181616"/>
          </a:xfrm>
        </p:spPr>
        <p:txBody>
          <a:bodyPr>
            <a:normAutofit fontScale="32500" lnSpcReduction="20000"/>
          </a:bodyPr>
          <a:lstStyle/>
          <a:p>
            <a:r>
              <a:rPr lang="ru-RU" dirty="0" smtClean="0"/>
              <a:t/>
            </a:r>
            <a:br>
              <a:rPr lang="ru-RU" dirty="0" smtClean="0"/>
            </a:br>
            <a:r>
              <a:rPr lang="ru-RU" sz="7400" b="1" dirty="0" smtClean="0">
                <a:solidFill>
                  <a:schemeClr val="accent2">
                    <a:lumMod val="75000"/>
                  </a:schemeClr>
                </a:solidFill>
                <a:latin typeface="Times New Roman" pitchFamily="18" charset="0"/>
                <a:cs typeface="Times New Roman" pitchFamily="18" charset="0"/>
              </a:rPr>
              <a:t>Некоторые профессии невозможно отнести к какой-то одной из этих групп, они находятся на стыке нескольких. Взять, например, такую как кассир - операционист в банке. Он общается с клиентами, следит за состоянием их счетов и вносит изменения в базу данных при поступлении и снятии денег (т. е. взаимодействует со знаковой системой), активно использует в работе компьютер. Парикмахер взаимодействует с клиентами и создает модельные прически -художественные образы. Работа секретаря (офис-менеджера, помощника директора) включает взаимодействие с посетителями организации и ответы на телефонные звонки, оформление документации, и выполняется с использованием компьютера. А еще он, являясь «лицом фирмы», должен иметь презентабельную внешность и уметь представлять себя в выигрышном свете.</a:t>
            </a:r>
          </a:p>
          <a:p>
            <a:endParaRPr lang="ru-RU" sz="7400" b="1" dirty="0">
              <a:solidFill>
                <a:schemeClr val="accent2">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000"/>
                            </p:stCondLst>
                            <p:childTnLst>
                              <p:par>
                                <p:cTn id="13" presetID="52"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Scale>
                                      <p:cBhvr>
                                        <p:cTn id="15"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3">
                                            <p:txEl>
                                              <p:pRg st="0" end="0"/>
                                            </p:txEl>
                                          </p:spTgt>
                                        </p:tgtEl>
                                        <p:attrNameLst>
                                          <p:attrName>ppt_x</p:attrName>
                                          <p:attrName>ppt_y</p:attrName>
                                        </p:attrNameLst>
                                      </p:cBhvr>
                                    </p:animMotion>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xit" presetSubtype="4" fill="hold" grpId="1" nodeType="clickEffect">
                                  <p:stCondLst>
                                    <p:cond delay="0"/>
                                  </p:stCondLst>
                                  <p:childTnLst>
                                    <p:animEffect transition="out" filter="slide(fromBottom)">
                                      <p:cBhvr>
                                        <p:cTn id="21" dur="2000"/>
                                        <p:tgtEl>
                                          <p:spTgt spid="3">
                                            <p:txEl>
                                              <p:pRg st="0" end="0"/>
                                            </p:txEl>
                                          </p:spTgt>
                                        </p:tgtEl>
                                      </p:cBhvr>
                                    </p:animEffect>
                                    <p:set>
                                      <p:cBhvr>
                                        <p:cTn id="22"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63279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СКЛОННОСТИ  В ВЫБОРЕ  ПРОФЕССИИ</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214282" y="1935480"/>
            <a:ext cx="8715436" cy="4636792"/>
          </a:xfrm>
        </p:spPr>
        <p:txBody>
          <a:bodyPr>
            <a:noAutofit/>
          </a:bodyPr>
          <a:lstStyle/>
          <a:p>
            <a:r>
              <a:rPr lang="ru-RU" sz="2800" b="1" dirty="0" smtClean="0">
                <a:solidFill>
                  <a:schemeClr val="accent2">
                    <a:lumMod val="75000"/>
                  </a:schemeClr>
                </a:solidFill>
              </a:rPr>
              <a:t>ИЗВЕСТНО НЕСКОЛЬКО ТЫСЯЧ ПРОФЕССИЙ.</a:t>
            </a:r>
          </a:p>
          <a:p>
            <a:r>
              <a:rPr lang="ru-RU" sz="2800" b="1" dirty="0" smtClean="0">
                <a:solidFill>
                  <a:schemeClr val="accent2">
                    <a:lumMod val="75000"/>
                  </a:schemeClr>
                </a:solidFill>
              </a:rPr>
              <a:t> КАК В НИХ СОРИЕНТИРОВАТЬСЯ ЧТОБЫ СОВЕРШИТЬ АДЕККВАТНЫЙ ВЫБОР?</a:t>
            </a:r>
          </a:p>
          <a:p>
            <a:r>
              <a:rPr lang="ru-RU" sz="2800" b="1" dirty="0" smtClean="0">
                <a:solidFill>
                  <a:schemeClr val="accent2">
                    <a:lumMod val="75000"/>
                  </a:schemeClr>
                </a:solidFill>
              </a:rPr>
              <a:t>ДЛЯ ЭТОГО НУЖНО ЧЕТКО ОСОЗНАТЬ,ЧЕМ ПРОФЕССИИ ОТЛИЧАЮТСЯ ДРУГ ОТ ДРУГА,</a:t>
            </a:r>
          </a:p>
          <a:p>
            <a:r>
              <a:rPr lang="ru-RU" sz="2800" b="1" dirty="0" smtClean="0">
                <a:solidFill>
                  <a:schemeClr val="accent2">
                    <a:lumMod val="75000"/>
                  </a:schemeClr>
                </a:solidFill>
              </a:rPr>
              <a:t> ВЫДЕЛИТЬ ТЕ КЛЮЧЕВЫЕ ПРИЗНАКИ, ПО КОТОРЫМ МОЖНО РАЗОБРАТЬСЯ В ЭТОМ МНОГООБРАЗИИ…</a:t>
            </a:r>
            <a:endParaRPr lang="ru-RU" sz="2800" b="1" dirty="0">
              <a:solidFill>
                <a:schemeClr val="accent2">
                  <a:lumMod val="75000"/>
                </a:schemeClr>
              </a:solidFill>
            </a:endParaRPr>
          </a:p>
        </p:txBody>
      </p:sp>
      <p:pic>
        <p:nvPicPr>
          <p:cNvPr id="20483" name="Рисунок 7"/>
          <p:cNvPicPr>
            <a:picLocks noChangeAspect="1" noChangeArrowheads="1"/>
          </p:cNvPicPr>
          <p:nvPr/>
        </p:nvPicPr>
        <p:blipFill>
          <a:blip r:embed="rId2"/>
          <a:srcRect/>
          <a:stretch>
            <a:fillRect/>
          </a:stretch>
        </p:blipFill>
        <p:spPr bwMode="auto">
          <a:xfrm>
            <a:off x="3143240" y="1857364"/>
            <a:ext cx="2214578" cy="4402474"/>
          </a:xfrm>
          <a:prstGeom prst="rect">
            <a:avLst/>
          </a:prstGeom>
          <a:noFill/>
          <a:ln w="57150">
            <a:solidFill>
              <a:schemeClr val="bg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6750"/>
                            </p:stCondLst>
                            <p:childTnLst>
                              <p:par>
                                <p:cTn id="13" presetID="3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600" decel="100000"/>
                                        <p:tgtEl>
                                          <p:spTgt spid="3">
                                            <p:txEl>
                                              <p:pRg st="0" end="0"/>
                                            </p:txEl>
                                          </p:spTgt>
                                        </p:tgtEl>
                                      </p:cBhvr>
                                    </p:animEffect>
                                    <p:anim calcmode="lin" valueType="num">
                                      <p:cBhvr>
                                        <p:cTn id="16" dur="16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7" dur="16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8" dur="16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9" dur="400" accel="100000" fill="hold">
                                          <p:stCondLst>
                                            <p:cond delay="16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0" dur="400" accel="100000" fill="hold">
                                          <p:stCondLst>
                                            <p:cond delay="16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21" fill="hold">
                            <p:stCondLst>
                              <p:cond delay="8750"/>
                            </p:stCondLst>
                            <p:childTnLst>
                              <p:par>
                                <p:cTn id="22" presetID="30"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600" decel="100000"/>
                                        <p:tgtEl>
                                          <p:spTgt spid="3">
                                            <p:txEl>
                                              <p:pRg st="1" end="1"/>
                                            </p:txEl>
                                          </p:spTgt>
                                        </p:tgtEl>
                                      </p:cBhvr>
                                    </p:animEffect>
                                    <p:anim calcmode="lin" valueType="num">
                                      <p:cBhvr>
                                        <p:cTn id="25" dur="16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6" dur="16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7" dur="16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8" dur="400" accel="100000" fill="hold">
                                          <p:stCondLst>
                                            <p:cond delay="16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9" dur="400" accel="100000" fill="hold">
                                          <p:stCondLst>
                                            <p:cond delay="16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30" fill="hold">
                            <p:stCondLst>
                              <p:cond delay="10750"/>
                            </p:stCondLst>
                            <p:childTnLst>
                              <p:par>
                                <p:cTn id="31" presetID="30" presetClass="entr" presetSubtype="0" fill="hold" grpId="0" nodeType="after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600" decel="100000"/>
                                        <p:tgtEl>
                                          <p:spTgt spid="3">
                                            <p:txEl>
                                              <p:pRg st="2" end="2"/>
                                            </p:txEl>
                                          </p:spTgt>
                                        </p:tgtEl>
                                      </p:cBhvr>
                                    </p:animEffect>
                                    <p:anim calcmode="lin" valueType="num">
                                      <p:cBhvr>
                                        <p:cTn id="34" dur="16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5" dur="16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6" dur="16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9" fill="hold">
                            <p:stCondLst>
                              <p:cond delay="12750"/>
                            </p:stCondLst>
                            <p:childTnLst>
                              <p:par>
                                <p:cTn id="40" presetID="30" presetClass="entr" presetSubtype="0" fill="hold" grpId="0" nodeType="after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600" decel="100000"/>
                                        <p:tgtEl>
                                          <p:spTgt spid="3">
                                            <p:txEl>
                                              <p:pRg st="3" end="3"/>
                                            </p:txEl>
                                          </p:spTgt>
                                        </p:tgtEl>
                                      </p:cBhvr>
                                    </p:animEffect>
                                    <p:anim calcmode="lin" valueType="num">
                                      <p:cBhvr>
                                        <p:cTn id="43" dur="16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4" dur="16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5" dur="16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6" dur="400" accel="100000" fill="hold">
                                          <p:stCondLst>
                                            <p:cond delay="16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7" dur="400" accel="100000" fill="hold">
                                          <p:stCondLst>
                                            <p:cond delay="16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8" presetClass="exit" presetSubtype="9" fill="hold" grpId="1" nodeType="clickEffect">
                                  <p:stCondLst>
                                    <p:cond delay="0"/>
                                  </p:stCondLst>
                                  <p:childTnLst>
                                    <p:animEffect transition="out" filter="strips(upLeft)">
                                      <p:cBhvr>
                                        <p:cTn id="51" dur="1000"/>
                                        <p:tgtEl>
                                          <p:spTgt spid="3">
                                            <p:txEl>
                                              <p:pRg st="0" end="0"/>
                                            </p:txEl>
                                          </p:spTgt>
                                        </p:tgtEl>
                                      </p:cBhvr>
                                    </p:animEffect>
                                    <p:set>
                                      <p:cBhvr>
                                        <p:cTn id="52" dur="1" fill="hold">
                                          <p:stCondLst>
                                            <p:cond delay="999"/>
                                          </p:stCondLst>
                                        </p:cTn>
                                        <p:tgtEl>
                                          <p:spTgt spid="3">
                                            <p:txEl>
                                              <p:pRg st="0" end="0"/>
                                            </p:txEl>
                                          </p:spTgt>
                                        </p:tgtEl>
                                        <p:attrNameLst>
                                          <p:attrName>style.visibility</p:attrName>
                                        </p:attrNameLst>
                                      </p:cBhvr>
                                      <p:to>
                                        <p:strVal val="hidden"/>
                                      </p:to>
                                    </p:set>
                                  </p:childTnLst>
                                </p:cTn>
                              </p:par>
                            </p:childTnLst>
                          </p:cTn>
                        </p:par>
                        <p:par>
                          <p:cTn id="53" fill="hold">
                            <p:stCondLst>
                              <p:cond delay="1000"/>
                            </p:stCondLst>
                            <p:childTnLst>
                              <p:par>
                                <p:cTn id="54" presetID="18" presetClass="exit" presetSubtype="9" fill="hold" grpId="1" nodeType="afterEffect">
                                  <p:stCondLst>
                                    <p:cond delay="0"/>
                                  </p:stCondLst>
                                  <p:childTnLst>
                                    <p:animEffect transition="out" filter="strips(upLeft)">
                                      <p:cBhvr>
                                        <p:cTn id="55" dur="1000"/>
                                        <p:tgtEl>
                                          <p:spTgt spid="3">
                                            <p:txEl>
                                              <p:pRg st="1" end="1"/>
                                            </p:txEl>
                                          </p:spTgt>
                                        </p:tgtEl>
                                      </p:cBhvr>
                                    </p:animEffect>
                                    <p:set>
                                      <p:cBhvr>
                                        <p:cTn id="56" dur="1" fill="hold">
                                          <p:stCondLst>
                                            <p:cond delay="999"/>
                                          </p:stCondLst>
                                        </p:cTn>
                                        <p:tgtEl>
                                          <p:spTgt spid="3">
                                            <p:txEl>
                                              <p:pRg st="1" end="1"/>
                                            </p:txEl>
                                          </p:spTgt>
                                        </p:tgtEl>
                                        <p:attrNameLst>
                                          <p:attrName>style.visibility</p:attrName>
                                        </p:attrNameLst>
                                      </p:cBhvr>
                                      <p:to>
                                        <p:strVal val="hidden"/>
                                      </p:to>
                                    </p:set>
                                  </p:childTnLst>
                                </p:cTn>
                              </p:par>
                            </p:childTnLst>
                          </p:cTn>
                        </p:par>
                        <p:par>
                          <p:cTn id="57" fill="hold">
                            <p:stCondLst>
                              <p:cond delay="2000"/>
                            </p:stCondLst>
                            <p:childTnLst>
                              <p:par>
                                <p:cTn id="58" presetID="18" presetClass="exit" presetSubtype="9" fill="hold" grpId="1" nodeType="afterEffect">
                                  <p:stCondLst>
                                    <p:cond delay="0"/>
                                  </p:stCondLst>
                                  <p:childTnLst>
                                    <p:animEffect transition="out" filter="strips(upLeft)">
                                      <p:cBhvr>
                                        <p:cTn id="59" dur="1000"/>
                                        <p:tgtEl>
                                          <p:spTgt spid="3">
                                            <p:txEl>
                                              <p:pRg st="2" end="2"/>
                                            </p:txEl>
                                          </p:spTgt>
                                        </p:tgtEl>
                                      </p:cBhvr>
                                    </p:animEffect>
                                    <p:set>
                                      <p:cBhvr>
                                        <p:cTn id="60" dur="1" fill="hold">
                                          <p:stCondLst>
                                            <p:cond delay="999"/>
                                          </p:stCondLst>
                                        </p:cTn>
                                        <p:tgtEl>
                                          <p:spTgt spid="3">
                                            <p:txEl>
                                              <p:pRg st="2" end="2"/>
                                            </p:txEl>
                                          </p:spTgt>
                                        </p:tgtEl>
                                        <p:attrNameLst>
                                          <p:attrName>style.visibility</p:attrName>
                                        </p:attrNameLst>
                                      </p:cBhvr>
                                      <p:to>
                                        <p:strVal val="hidden"/>
                                      </p:to>
                                    </p:set>
                                  </p:childTnLst>
                                </p:cTn>
                              </p:par>
                            </p:childTnLst>
                          </p:cTn>
                        </p:par>
                        <p:par>
                          <p:cTn id="61" fill="hold">
                            <p:stCondLst>
                              <p:cond delay="3000"/>
                            </p:stCondLst>
                            <p:childTnLst>
                              <p:par>
                                <p:cTn id="62" presetID="18" presetClass="exit" presetSubtype="9" fill="hold" grpId="1" nodeType="afterEffect">
                                  <p:stCondLst>
                                    <p:cond delay="0"/>
                                  </p:stCondLst>
                                  <p:childTnLst>
                                    <p:animEffect transition="out" filter="strips(upLeft)">
                                      <p:cBhvr>
                                        <p:cTn id="63" dur="1000"/>
                                        <p:tgtEl>
                                          <p:spTgt spid="3">
                                            <p:txEl>
                                              <p:pRg st="3" end="3"/>
                                            </p:txEl>
                                          </p:spTgt>
                                        </p:tgtEl>
                                      </p:cBhvr>
                                    </p:animEffect>
                                    <p:set>
                                      <p:cBhvr>
                                        <p:cTn id="64" dur="1" fill="hold">
                                          <p:stCondLst>
                                            <p:cond delay="999"/>
                                          </p:stCondLst>
                                        </p:cTn>
                                        <p:tgtEl>
                                          <p:spTgt spid="3">
                                            <p:txEl>
                                              <p:pRg st="3" end="3"/>
                                            </p:txEl>
                                          </p:spTgt>
                                        </p:tgtEl>
                                        <p:attrNameLst>
                                          <p:attrName>style.visibility</p:attrName>
                                        </p:attrNameLst>
                                      </p:cBhvr>
                                      <p:to>
                                        <p:strVal val="hidden"/>
                                      </p:to>
                                    </p:set>
                                  </p:childTnLst>
                                </p:cTn>
                              </p:par>
                            </p:childTnLst>
                          </p:cTn>
                        </p:par>
                        <p:par>
                          <p:cTn id="65" fill="hold">
                            <p:stCondLst>
                              <p:cond delay="4000"/>
                            </p:stCondLst>
                            <p:childTnLst>
                              <p:par>
                                <p:cTn id="66" presetID="34" presetClass="entr" presetSubtype="0" fill="hold" nodeType="afterEffect">
                                  <p:stCondLst>
                                    <p:cond delay="0"/>
                                  </p:stCondLst>
                                  <p:childTnLst>
                                    <p:set>
                                      <p:cBhvr>
                                        <p:cTn id="67" dur="1" fill="hold">
                                          <p:stCondLst>
                                            <p:cond delay="0"/>
                                          </p:stCondLst>
                                        </p:cTn>
                                        <p:tgtEl>
                                          <p:spTgt spid="20483"/>
                                        </p:tgtEl>
                                        <p:attrNameLst>
                                          <p:attrName>style.visibility</p:attrName>
                                        </p:attrNameLst>
                                      </p:cBhvr>
                                      <p:to>
                                        <p:strVal val="visible"/>
                                      </p:to>
                                    </p:set>
                                    <p:anim from="(-#ppt_w/2)" to="(#ppt_x)" calcmode="lin" valueType="num">
                                      <p:cBhvr>
                                        <p:cTn id="68" dur="600" fill="hold">
                                          <p:stCondLst>
                                            <p:cond delay="0"/>
                                          </p:stCondLst>
                                        </p:cTn>
                                        <p:tgtEl>
                                          <p:spTgt spid="20483"/>
                                        </p:tgtEl>
                                        <p:attrNameLst>
                                          <p:attrName>ppt_x</p:attrName>
                                        </p:attrNameLst>
                                      </p:cBhvr>
                                    </p:anim>
                                    <p:anim from="0" to="-1.0" calcmode="lin" valueType="num">
                                      <p:cBhvr>
                                        <p:cTn id="69" dur="200" decel="50000" autoRev="1" fill="hold">
                                          <p:stCondLst>
                                            <p:cond delay="600"/>
                                          </p:stCondLst>
                                        </p:cTn>
                                        <p:tgtEl>
                                          <p:spTgt spid="20483"/>
                                        </p:tgtEl>
                                        <p:attrNameLst>
                                          <p:attrName>xshear</p:attrName>
                                        </p:attrNameLst>
                                      </p:cBhvr>
                                    </p:anim>
                                    <p:animScale>
                                      <p:cBhvr>
                                        <p:cTn id="70" dur="200" decel="100000" autoRev="1" fill="hold">
                                          <p:stCondLst>
                                            <p:cond delay="600"/>
                                          </p:stCondLst>
                                        </p:cTn>
                                        <p:tgtEl>
                                          <p:spTgt spid="20483"/>
                                        </p:tgtEl>
                                      </p:cBhvr>
                                      <p:from x="100000" y="100000"/>
                                      <p:to x="80000" y="100000"/>
                                    </p:animScale>
                                    <p:anim by="(#ppt_h/3+#ppt_w*0.1)" calcmode="lin" valueType="num">
                                      <p:cBhvr additive="sum">
                                        <p:cTn id="71" dur="200" decel="100000" autoRev="1" fill="hold">
                                          <p:stCondLst>
                                            <p:cond delay="600"/>
                                          </p:stCondLst>
                                        </p:cTn>
                                        <p:tgtEl>
                                          <p:spTgt spid="20483"/>
                                        </p:tgtEl>
                                        <p:attrNameLst>
                                          <p:attrName>ppt_x</p:attrName>
                                        </p:attrNameLst>
                                      </p:cBhvr>
                                    </p:anim>
                                  </p:childTnLst>
                                </p:cTn>
                              </p:par>
                            </p:childTnLst>
                          </p:cTn>
                        </p:par>
                      </p:childTnLst>
                    </p:cTn>
                  </p:par>
                  <p:par>
                    <p:cTn id="72" fill="hold">
                      <p:stCondLst>
                        <p:cond delay="indefinite"/>
                      </p:stCondLst>
                      <p:childTnLst>
                        <p:par>
                          <p:cTn id="73" fill="hold">
                            <p:stCondLst>
                              <p:cond delay="0"/>
                            </p:stCondLst>
                            <p:childTnLst>
                              <p:par>
                                <p:cTn id="74" presetID="2" presetClass="exit" presetSubtype="4" fill="hold" nodeType="clickEffect">
                                  <p:stCondLst>
                                    <p:cond delay="0"/>
                                  </p:stCondLst>
                                  <p:childTnLst>
                                    <p:anim calcmode="lin" valueType="num">
                                      <p:cBhvr additive="base">
                                        <p:cTn id="75" dur="500"/>
                                        <p:tgtEl>
                                          <p:spTgt spid="20483"/>
                                        </p:tgtEl>
                                        <p:attrNameLst>
                                          <p:attrName>ppt_x</p:attrName>
                                        </p:attrNameLst>
                                      </p:cBhvr>
                                      <p:tavLst>
                                        <p:tav tm="0">
                                          <p:val>
                                            <p:strVal val="ppt_x"/>
                                          </p:val>
                                        </p:tav>
                                        <p:tav tm="100000">
                                          <p:val>
                                            <p:strVal val="ppt_x"/>
                                          </p:val>
                                        </p:tav>
                                      </p:tavLst>
                                    </p:anim>
                                    <p:anim calcmode="lin" valueType="num">
                                      <p:cBhvr additive="base">
                                        <p:cTn id="76" dur="500"/>
                                        <p:tgtEl>
                                          <p:spTgt spid="20483"/>
                                        </p:tgtEl>
                                        <p:attrNameLst>
                                          <p:attrName>ppt_y</p:attrName>
                                        </p:attrNameLst>
                                      </p:cBhvr>
                                      <p:tavLst>
                                        <p:tav tm="0">
                                          <p:val>
                                            <p:strVal val="ppt_y"/>
                                          </p:val>
                                        </p:tav>
                                        <p:tav tm="100000">
                                          <p:val>
                                            <p:strVal val="1+ppt_h/2"/>
                                          </p:val>
                                        </p:tav>
                                      </p:tavLst>
                                    </p:anim>
                                    <p:set>
                                      <p:cBhvr>
                                        <p:cTn id="77" dur="1" fill="hold">
                                          <p:stCondLst>
                                            <p:cond delay="499"/>
                                          </p:stCondLst>
                                        </p:cTn>
                                        <p:tgtEl>
                                          <p:spTgt spid="204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285884"/>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ДИФФЕРЕНЦИАЛЬНО-ДИАГНОСТИЧЕКИЙ  ОПРОСНИК</a:t>
            </a:r>
            <a:endParaRPr lang="ru-RU"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500174"/>
            <a:ext cx="8229600" cy="4824426"/>
          </a:xfrm>
        </p:spPr>
        <p:txBody>
          <a:bodyPr>
            <a:normAutofit lnSpcReduction="10000"/>
          </a:bodyPr>
          <a:lstStyle/>
          <a:p>
            <a:pPr algn="ctr"/>
            <a:r>
              <a:rPr lang="ru-RU" sz="1900" b="1" smtClean="0">
                <a:solidFill>
                  <a:schemeClr val="accent1">
                    <a:lumMod val="75000"/>
                  </a:schemeClr>
                </a:solidFill>
                <a:latin typeface="Times New Roman" pitchFamily="18" charset="0"/>
                <a:cs typeface="Times New Roman" pitchFamily="18" charset="0"/>
              </a:rPr>
              <a:t>МЕТОДИКА </a:t>
            </a:r>
            <a:r>
              <a:rPr lang="ru-RU" sz="1900" b="1" dirty="0" smtClean="0">
                <a:solidFill>
                  <a:schemeClr val="accent1">
                    <a:lumMod val="75000"/>
                  </a:schemeClr>
                </a:solidFill>
                <a:latin typeface="Times New Roman" pitchFamily="18" charset="0"/>
                <a:cs typeface="Times New Roman" pitchFamily="18" charset="0"/>
              </a:rPr>
              <a:t>КЛИМОВА Е.А.; МОДИФИКАЦИЯ АЗБЕЛЯ А.А.</a:t>
            </a:r>
          </a:p>
          <a:p>
            <a:pPr>
              <a:buNone/>
            </a:pPr>
            <a:r>
              <a:rPr lang="ru-RU" b="1" dirty="0" smtClean="0">
                <a:solidFill>
                  <a:schemeClr val="accent1">
                    <a:lumMod val="75000"/>
                  </a:schemeClr>
                </a:solidFill>
                <a:latin typeface="Times New Roman" pitchFamily="18" charset="0"/>
                <a:cs typeface="Times New Roman" pitchFamily="18" charset="0"/>
              </a:rPr>
              <a:t>    Мы выделили несколько «осей измерения», по которым можно классифицировать профессии. Прежде всего их различают по предмету труда.</a:t>
            </a:r>
          </a:p>
          <a:p>
            <a:pPr algn="ctr">
              <a:buNone/>
            </a:pPr>
            <a:r>
              <a:rPr lang="ru-RU" b="1" dirty="0" smtClean="0">
                <a:solidFill>
                  <a:schemeClr val="accent1">
                    <a:lumMod val="75000"/>
                  </a:schemeClr>
                </a:solidFill>
                <a:latin typeface="Times New Roman" pitchFamily="18" charset="0"/>
                <a:cs typeface="Times New Roman" pitchFamily="18" charset="0"/>
              </a:rPr>
              <a:t>Основные предметы труда таковы:</a:t>
            </a:r>
          </a:p>
          <a:p>
            <a:r>
              <a:rPr lang="ru-RU" b="1" dirty="0" smtClean="0">
                <a:solidFill>
                  <a:schemeClr val="accent1">
                    <a:lumMod val="75000"/>
                  </a:schemeClr>
                </a:solidFill>
                <a:latin typeface="Times New Roman" pitchFamily="18" charset="0"/>
                <a:cs typeface="Times New Roman" pitchFamily="18" charset="0"/>
              </a:rPr>
              <a:t>другие люди. </a:t>
            </a:r>
          </a:p>
          <a:p>
            <a:r>
              <a:rPr lang="ru-RU" b="1" dirty="0" smtClean="0">
                <a:solidFill>
                  <a:schemeClr val="accent1">
                    <a:lumMod val="75000"/>
                  </a:schemeClr>
                </a:solidFill>
                <a:latin typeface="Times New Roman" pitchFamily="18" charset="0"/>
                <a:cs typeface="Times New Roman" pitchFamily="18" charset="0"/>
              </a:rPr>
              <a:t>природа.</a:t>
            </a:r>
          </a:p>
          <a:p>
            <a:r>
              <a:rPr lang="ru-RU" b="1" dirty="0" smtClean="0">
                <a:solidFill>
                  <a:schemeClr val="accent1">
                    <a:lumMod val="75000"/>
                  </a:schemeClr>
                </a:solidFill>
                <a:latin typeface="Times New Roman" pitchFamily="18" charset="0"/>
                <a:cs typeface="Times New Roman" pitchFamily="18" charset="0"/>
              </a:rPr>
              <a:t>техника.</a:t>
            </a:r>
          </a:p>
          <a:p>
            <a:r>
              <a:rPr lang="ru-RU" b="1" dirty="0" smtClean="0">
                <a:solidFill>
                  <a:schemeClr val="accent1">
                    <a:lumMod val="75000"/>
                  </a:schemeClr>
                </a:solidFill>
                <a:latin typeface="Times New Roman" pitchFamily="18" charset="0"/>
                <a:cs typeface="Times New Roman" pitchFamily="18" charset="0"/>
              </a:rPr>
              <a:t>знаковые системы.</a:t>
            </a:r>
          </a:p>
          <a:p>
            <a:r>
              <a:rPr lang="ru-RU" b="1" dirty="0" smtClean="0">
                <a:solidFill>
                  <a:schemeClr val="accent1">
                    <a:lumMod val="75000"/>
                  </a:schemeClr>
                </a:solidFill>
                <a:latin typeface="Times New Roman" pitchFamily="18" charset="0"/>
                <a:cs typeface="Times New Roman" pitchFamily="18" charset="0"/>
              </a:rPr>
              <a:t>художественные образы.</a:t>
            </a:r>
          </a:p>
          <a:p>
            <a:r>
              <a:rPr lang="ru-RU" b="1" dirty="0" smtClean="0">
                <a:solidFill>
                  <a:schemeClr val="accent1">
                    <a:lumMod val="75000"/>
                  </a:schemeClr>
                </a:solidFill>
                <a:latin typeface="Times New Roman" pitchFamily="18" charset="0"/>
                <a:cs typeface="Times New Roman" pitchFamily="18" charset="0"/>
              </a:rPr>
              <a:t>сам человек.</a:t>
            </a:r>
          </a:p>
          <a:p>
            <a:endParaRPr lang="ru-RU" dirty="0"/>
          </a:p>
        </p:txBody>
      </p:sp>
      <p:pic>
        <p:nvPicPr>
          <p:cNvPr id="4" name="Рисунок 20"/>
          <p:cNvPicPr>
            <a:picLocks noChangeAspect="1" noChangeArrowheads="1"/>
          </p:cNvPicPr>
          <p:nvPr/>
        </p:nvPicPr>
        <p:blipFill>
          <a:blip r:embed="rId2"/>
          <a:srcRect t="5313" b="7024"/>
          <a:stretch>
            <a:fillRect/>
          </a:stretch>
        </p:blipFill>
        <p:spPr bwMode="auto">
          <a:xfrm>
            <a:off x="3143240" y="1571612"/>
            <a:ext cx="2071702" cy="488329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9750"/>
                            </p:stCondLst>
                            <p:childTnLst>
                              <p:par>
                                <p:cTn id="13" presetID="26"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par>
                          <p:cTn id="29" fill="hold">
                            <p:stCondLst>
                              <p:cond delay="11750"/>
                            </p:stCondLst>
                            <p:childTnLst>
                              <p:par>
                                <p:cTn id="30" presetID="22" presetClass="entr" presetSubtype="8" fill="hold" nodeType="after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left)">
                                      <p:cBhvr>
                                        <p:cTn id="32" dur="2000"/>
                                        <p:tgtEl>
                                          <p:spTgt spid="3">
                                            <p:txEl>
                                              <p:pRg st="1" end="1"/>
                                            </p:txEl>
                                          </p:spTgt>
                                        </p:tgtEl>
                                      </p:cBhvr>
                                    </p:animEffect>
                                  </p:childTnLst>
                                </p:cTn>
                              </p:par>
                            </p:childTnLst>
                          </p:cTn>
                        </p:par>
                        <p:par>
                          <p:cTn id="33" fill="hold">
                            <p:stCondLst>
                              <p:cond delay="13750"/>
                            </p:stCondLst>
                            <p:childTnLst>
                              <p:par>
                                <p:cTn id="34" presetID="22" presetClass="entr" presetSubtype="8" fill="hold" nodeType="after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wipe(left)">
                                      <p:cBhvr>
                                        <p:cTn id="36" dur="2000"/>
                                        <p:tgtEl>
                                          <p:spTgt spid="3">
                                            <p:txEl>
                                              <p:pRg st="2" end="2"/>
                                            </p:txEl>
                                          </p:spTgt>
                                        </p:tgtEl>
                                      </p:cBhvr>
                                    </p:animEffect>
                                  </p:childTnLst>
                                </p:cTn>
                              </p:par>
                            </p:childTnLst>
                          </p:cTn>
                        </p:par>
                        <p:par>
                          <p:cTn id="37" fill="hold">
                            <p:stCondLst>
                              <p:cond delay="15750"/>
                            </p:stCondLst>
                            <p:childTnLst>
                              <p:par>
                                <p:cTn id="38" presetID="22" presetClass="entr" presetSubtype="8" fill="hold"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left)">
                                      <p:cBhvr>
                                        <p:cTn id="40" dur="2000"/>
                                        <p:tgtEl>
                                          <p:spTgt spid="3">
                                            <p:txEl>
                                              <p:pRg st="3" end="3"/>
                                            </p:txEl>
                                          </p:spTgt>
                                        </p:tgtEl>
                                      </p:cBhvr>
                                    </p:animEffect>
                                  </p:childTnLst>
                                </p:cTn>
                              </p:par>
                              <p:par>
                                <p:cTn id="41" presetID="22" presetClass="entr" presetSubtype="8"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left)">
                                      <p:cBhvr>
                                        <p:cTn id="43" dur="2000"/>
                                        <p:tgtEl>
                                          <p:spTgt spid="3">
                                            <p:txEl>
                                              <p:pRg st="4" end="4"/>
                                            </p:txEl>
                                          </p:spTgt>
                                        </p:tgtEl>
                                      </p:cBhvr>
                                    </p:animEffect>
                                  </p:childTnLst>
                                </p:cTn>
                              </p:par>
                              <p:par>
                                <p:cTn id="44" presetID="22" presetClass="entr" presetSubtype="8" fill="hold" nodeType="with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wipe(left)">
                                      <p:cBhvr>
                                        <p:cTn id="46" dur="2000"/>
                                        <p:tgtEl>
                                          <p:spTgt spid="3">
                                            <p:txEl>
                                              <p:pRg st="5" end="5"/>
                                            </p:txEl>
                                          </p:spTgt>
                                        </p:tgtEl>
                                      </p:cBhvr>
                                    </p:animEffect>
                                  </p:childTnLst>
                                </p:cTn>
                              </p:par>
                              <p:par>
                                <p:cTn id="47" presetID="22" presetClass="entr" presetSubtype="8" fill="hold"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wipe(left)">
                                      <p:cBhvr>
                                        <p:cTn id="49" dur="2000"/>
                                        <p:tgtEl>
                                          <p:spTgt spid="3">
                                            <p:txEl>
                                              <p:pRg st="6" end="6"/>
                                            </p:txEl>
                                          </p:spTgt>
                                        </p:tgtEl>
                                      </p:cBhvr>
                                    </p:animEffect>
                                  </p:childTnLst>
                                </p:cTn>
                              </p:par>
                              <p:par>
                                <p:cTn id="50" presetID="22" presetClass="entr" presetSubtype="8" fill="hold" nodeType="with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ipe(left)">
                                      <p:cBhvr>
                                        <p:cTn id="52" dur="2000"/>
                                        <p:tgtEl>
                                          <p:spTgt spid="3">
                                            <p:txEl>
                                              <p:pRg st="7" end="7"/>
                                            </p:txEl>
                                          </p:spTgt>
                                        </p:tgtEl>
                                      </p:cBhvr>
                                    </p:animEffect>
                                  </p:childTnLst>
                                </p:cTn>
                              </p:par>
                              <p:par>
                                <p:cTn id="53" presetID="22" presetClass="entr" presetSubtype="8" fill="hold"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wipe(left)">
                                      <p:cBhvr>
                                        <p:cTn id="55" dur="20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7" presetClass="exit" presetSubtype="2" fill="hold" grpId="0" nodeType="clickEffect">
                                  <p:stCondLst>
                                    <p:cond delay="0"/>
                                  </p:stCondLst>
                                  <p:childTnLst>
                                    <p:anim calcmode="lin" valueType="num">
                                      <p:cBhvr additive="base">
                                        <p:cTn id="59"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60" dur="2000"/>
                                        <p:tgtEl>
                                          <p:spTgt spid="3">
                                            <p:txEl>
                                              <p:pRg st="0" end="0"/>
                                            </p:txEl>
                                          </p:spTgt>
                                        </p:tgtEl>
                                        <p:attrNameLst>
                                          <p:attrName>ppt_y</p:attrName>
                                        </p:attrNameLst>
                                      </p:cBhvr>
                                      <p:tavLst>
                                        <p:tav tm="0">
                                          <p:val>
                                            <p:strVal val="ppt_y"/>
                                          </p:val>
                                        </p:tav>
                                        <p:tav tm="100000">
                                          <p:val>
                                            <p:strVal val="ppt_y"/>
                                          </p:val>
                                        </p:tav>
                                      </p:tavLst>
                                    </p:anim>
                                    <p:set>
                                      <p:cBhvr>
                                        <p:cTn id="61" dur="1" fill="hold">
                                          <p:stCondLst>
                                            <p:cond delay="1999"/>
                                          </p:stCondLst>
                                        </p:cTn>
                                        <p:tgtEl>
                                          <p:spTgt spid="3">
                                            <p:txEl>
                                              <p:pRg st="0" end="0"/>
                                            </p:txEl>
                                          </p:spTgt>
                                        </p:tgtEl>
                                        <p:attrNameLst>
                                          <p:attrName>style.visibility</p:attrName>
                                        </p:attrNameLst>
                                      </p:cBhvr>
                                      <p:to>
                                        <p:strVal val="hidden"/>
                                      </p:to>
                                    </p:set>
                                  </p:childTnLst>
                                </p:cTn>
                              </p:par>
                            </p:childTnLst>
                          </p:cTn>
                        </p:par>
                        <p:par>
                          <p:cTn id="62" fill="hold">
                            <p:stCondLst>
                              <p:cond delay="2000"/>
                            </p:stCondLst>
                            <p:childTnLst>
                              <p:par>
                                <p:cTn id="63" presetID="7" presetClass="exit" presetSubtype="2" fill="hold" grpId="0" nodeType="afterEffect">
                                  <p:stCondLst>
                                    <p:cond delay="0"/>
                                  </p:stCondLst>
                                  <p:childTnLst>
                                    <p:anim calcmode="lin" valueType="num">
                                      <p:cBhvr additive="base">
                                        <p:cTn id="64"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65" dur="2000"/>
                                        <p:tgtEl>
                                          <p:spTgt spid="3">
                                            <p:txEl>
                                              <p:pRg st="1" end="1"/>
                                            </p:txEl>
                                          </p:spTgt>
                                        </p:tgtEl>
                                        <p:attrNameLst>
                                          <p:attrName>ppt_y</p:attrName>
                                        </p:attrNameLst>
                                      </p:cBhvr>
                                      <p:tavLst>
                                        <p:tav tm="0">
                                          <p:val>
                                            <p:strVal val="ppt_y"/>
                                          </p:val>
                                        </p:tav>
                                        <p:tav tm="100000">
                                          <p:val>
                                            <p:strVal val="ppt_y"/>
                                          </p:val>
                                        </p:tav>
                                      </p:tavLst>
                                    </p:anim>
                                    <p:set>
                                      <p:cBhvr>
                                        <p:cTn id="66" dur="1" fill="hold">
                                          <p:stCondLst>
                                            <p:cond delay="1999"/>
                                          </p:stCondLst>
                                        </p:cTn>
                                        <p:tgtEl>
                                          <p:spTgt spid="3">
                                            <p:txEl>
                                              <p:pRg st="1" end="1"/>
                                            </p:txEl>
                                          </p:spTgt>
                                        </p:tgtEl>
                                        <p:attrNameLst>
                                          <p:attrName>style.visibility</p:attrName>
                                        </p:attrNameLst>
                                      </p:cBhvr>
                                      <p:to>
                                        <p:strVal val="hidden"/>
                                      </p:to>
                                    </p:set>
                                  </p:childTnLst>
                                </p:cTn>
                              </p:par>
                            </p:childTnLst>
                          </p:cTn>
                        </p:par>
                        <p:par>
                          <p:cTn id="67" fill="hold">
                            <p:stCondLst>
                              <p:cond delay="4000"/>
                            </p:stCondLst>
                            <p:childTnLst>
                              <p:par>
                                <p:cTn id="68" presetID="7" presetClass="exit" presetSubtype="2" fill="hold" grpId="0" nodeType="afterEffect">
                                  <p:stCondLst>
                                    <p:cond delay="0"/>
                                  </p:stCondLst>
                                  <p:childTnLst>
                                    <p:anim calcmode="lin" valueType="num">
                                      <p:cBhvr additive="base">
                                        <p:cTn id="69"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70" dur="2000"/>
                                        <p:tgtEl>
                                          <p:spTgt spid="3">
                                            <p:txEl>
                                              <p:pRg st="2" end="2"/>
                                            </p:txEl>
                                          </p:spTgt>
                                        </p:tgtEl>
                                        <p:attrNameLst>
                                          <p:attrName>ppt_y</p:attrName>
                                        </p:attrNameLst>
                                      </p:cBhvr>
                                      <p:tavLst>
                                        <p:tav tm="0">
                                          <p:val>
                                            <p:strVal val="ppt_y"/>
                                          </p:val>
                                        </p:tav>
                                        <p:tav tm="100000">
                                          <p:val>
                                            <p:strVal val="ppt_y"/>
                                          </p:val>
                                        </p:tav>
                                      </p:tavLst>
                                    </p:anim>
                                    <p:set>
                                      <p:cBhvr>
                                        <p:cTn id="71" dur="1" fill="hold">
                                          <p:stCondLst>
                                            <p:cond delay="1999"/>
                                          </p:stCondLst>
                                        </p:cTn>
                                        <p:tgtEl>
                                          <p:spTgt spid="3">
                                            <p:txEl>
                                              <p:pRg st="2" end="2"/>
                                            </p:txEl>
                                          </p:spTgt>
                                        </p:tgtEl>
                                        <p:attrNameLst>
                                          <p:attrName>style.visibility</p:attrName>
                                        </p:attrNameLst>
                                      </p:cBhvr>
                                      <p:to>
                                        <p:strVal val="hidden"/>
                                      </p:to>
                                    </p:set>
                                  </p:childTnLst>
                                </p:cTn>
                              </p:par>
                            </p:childTnLst>
                          </p:cTn>
                        </p:par>
                        <p:par>
                          <p:cTn id="72" fill="hold">
                            <p:stCondLst>
                              <p:cond delay="6000"/>
                            </p:stCondLst>
                            <p:childTnLst>
                              <p:par>
                                <p:cTn id="73" presetID="7" presetClass="exit" presetSubtype="2" fill="hold" grpId="0" nodeType="afterEffect">
                                  <p:stCondLst>
                                    <p:cond delay="0"/>
                                  </p:stCondLst>
                                  <p:childTnLst>
                                    <p:anim calcmode="lin" valueType="num">
                                      <p:cBhvr additive="base">
                                        <p:cTn id="74" dur="20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75" dur="2000"/>
                                        <p:tgtEl>
                                          <p:spTgt spid="3">
                                            <p:txEl>
                                              <p:pRg st="3" end="3"/>
                                            </p:txEl>
                                          </p:spTgt>
                                        </p:tgtEl>
                                        <p:attrNameLst>
                                          <p:attrName>ppt_y</p:attrName>
                                        </p:attrNameLst>
                                      </p:cBhvr>
                                      <p:tavLst>
                                        <p:tav tm="0">
                                          <p:val>
                                            <p:strVal val="ppt_y"/>
                                          </p:val>
                                        </p:tav>
                                        <p:tav tm="100000">
                                          <p:val>
                                            <p:strVal val="ppt_y"/>
                                          </p:val>
                                        </p:tav>
                                      </p:tavLst>
                                    </p:anim>
                                    <p:set>
                                      <p:cBhvr>
                                        <p:cTn id="76" dur="1" fill="hold">
                                          <p:stCondLst>
                                            <p:cond delay="1999"/>
                                          </p:stCondLst>
                                        </p:cTn>
                                        <p:tgtEl>
                                          <p:spTgt spid="3">
                                            <p:txEl>
                                              <p:pRg st="3" end="3"/>
                                            </p:txEl>
                                          </p:spTgt>
                                        </p:tgtEl>
                                        <p:attrNameLst>
                                          <p:attrName>style.visibility</p:attrName>
                                        </p:attrNameLst>
                                      </p:cBhvr>
                                      <p:to>
                                        <p:strVal val="hidden"/>
                                      </p:to>
                                    </p:set>
                                  </p:childTnLst>
                                </p:cTn>
                              </p:par>
                              <p:par>
                                <p:cTn id="77" presetID="7" presetClass="exit" presetSubtype="2" fill="hold" grpId="0" nodeType="withEffect">
                                  <p:stCondLst>
                                    <p:cond delay="0"/>
                                  </p:stCondLst>
                                  <p:childTnLst>
                                    <p:anim calcmode="lin" valueType="num">
                                      <p:cBhvr additive="base">
                                        <p:cTn id="78" dur="2000"/>
                                        <p:tgtEl>
                                          <p:spTgt spid="3">
                                            <p:txEl>
                                              <p:pRg st="4" end="4"/>
                                            </p:txEl>
                                          </p:spTgt>
                                        </p:tgtEl>
                                        <p:attrNameLst>
                                          <p:attrName>ppt_x</p:attrName>
                                        </p:attrNameLst>
                                      </p:cBhvr>
                                      <p:tavLst>
                                        <p:tav tm="0">
                                          <p:val>
                                            <p:strVal val="ppt_x"/>
                                          </p:val>
                                        </p:tav>
                                        <p:tav tm="100000">
                                          <p:val>
                                            <p:strVal val="1+ppt_w/2"/>
                                          </p:val>
                                        </p:tav>
                                      </p:tavLst>
                                    </p:anim>
                                    <p:anim calcmode="lin" valueType="num">
                                      <p:cBhvr additive="base">
                                        <p:cTn id="79" dur="2000"/>
                                        <p:tgtEl>
                                          <p:spTgt spid="3">
                                            <p:txEl>
                                              <p:pRg st="4" end="4"/>
                                            </p:txEl>
                                          </p:spTgt>
                                        </p:tgtEl>
                                        <p:attrNameLst>
                                          <p:attrName>ppt_y</p:attrName>
                                        </p:attrNameLst>
                                      </p:cBhvr>
                                      <p:tavLst>
                                        <p:tav tm="0">
                                          <p:val>
                                            <p:strVal val="ppt_y"/>
                                          </p:val>
                                        </p:tav>
                                        <p:tav tm="100000">
                                          <p:val>
                                            <p:strVal val="ppt_y"/>
                                          </p:val>
                                        </p:tav>
                                      </p:tavLst>
                                    </p:anim>
                                    <p:set>
                                      <p:cBhvr>
                                        <p:cTn id="80" dur="1" fill="hold">
                                          <p:stCondLst>
                                            <p:cond delay="1999"/>
                                          </p:stCondLst>
                                        </p:cTn>
                                        <p:tgtEl>
                                          <p:spTgt spid="3">
                                            <p:txEl>
                                              <p:pRg st="4" end="4"/>
                                            </p:txEl>
                                          </p:spTgt>
                                        </p:tgtEl>
                                        <p:attrNameLst>
                                          <p:attrName>style.visibility</p:attrName>
                                        </p:attrNameLst>
                                      </p:cBhvr>
                                      <p:to>
                                        <p:strVal val="hidden"/>
                                      </p:to>
                                    </p:set>
                                  </p:childTnLst>
                                </p:cTn>
                              </p:par>
                              <p:par>
                                <p:cTn id="81" presetID="7" presetClass="exit" presetSubtype="2" fill="hold" grpId="0" nodeType="withEffect">
                                  <p:stCondLst>
                                    <p:cond delay="0"/>
                                  </p:stCondLst>
                                  <p:childTnLst>
                                    <p:anim calcmode="lin" valueType="num">
                                      <p:cBhvr additive="base">
                                        <p:cTn id="82" dur="2000"/>
                                        <p:tgtEl>
                                          <p:spTgt spid="3">
                                            <p:txEl>
                                              <p:pRg st="5" end="5"/>
                                            </p:txEl>
                                          </p:spTgt>
                                        </p:tgtEl>
                                        <p:attrNameLst>
                                          <p:attrName>ppt_x</p:attrName>
                                        </p:attrNameLst>
                                      </p:cBhvr>
                                      <p:tavLst>
                                        <p:tav tm="0">
                                          <p:val>
                                            <p:strVal val="ppt_x"/>
                                          </p:val>
                                        </p:tav>
                                        <p:tav tm="100000">
                                          <p:val>
                                            <p:strVal val="1+ppt_w/2"/>
                                          </p:val>
                                        </p:tav>
                                      </p:tavLst>
                                    </p:anim>
                                    <p:anim calcmode="lin" valueType="num">
                                      <p:cBhvr additive="base">
                                        <p:cTn id="83" dur="2000"/>
                                        <p:tgtEl>
                                          <p:spTgt spid="3">
                                            <p:txEl>
                                              <p:pRg st="5" end="5"/>
                                            </p:txEl>
                                          </p:spTgt>
                                        </p:tgtEl>
                                        <p:attrNameLst>
                                          <p:attrName>ppt_y</p:attrName>
                                        </p:attrNameLst>
                                      </p:cBhvr>
                                      <p:tavLst>
                                        <p:tav tm="0">
                                          <p:val>
                                            <p:strVal val="ppt_y"/>
                                          </p:val>
                                        </p:tav>
                                        <p:tav tm="100000">
                                          <p:val>
                                            <p:strVal val="ppt_y"/>
                                          </p:val>
                                        </p:tav>
                                      </p:tavLst>
                                    </p:anim>
                                    <p:set>
                                      <p:cBhvr>
                                        <p:cTn id="84" dur="1" fill="hold">
                                          <p:stCondLst>
                                            <p:cond delay="1999"/>
                                          </p:stCondLst>
                                        </p:cTn>
                                        <p:tgtEl>
                                          <p:spTgt spid="3">
                                            <p:txEl>
                                              <p:pRg st="5" end="5"/>
                                            </p:txEl>
                                          </p:spTgt>
                                        </p:tgtEl>
                                        <p:attrNameLst>
                                          <p:attrName>style.visibility</p:attrName>
                                        </p:attrNameLst>
                                      </p:cBhvr>
                                      <p:to>
                                        <p:strVal val="hidden"/>
                                      </p:to>
                                    </p:set>
                                  </p:childTnLst>
                                </p:cTn>
                              </p:par>
                              <p:par>
                                <p:cTn id="85" presetID="7" presetClass="exit" presetSubtype="2" fill="hold" grpId="0" nodeType="withEffect">
                                  <p:stCondLst>
                                    <p:cond delay="0"/>
                                  </p:stCondLst>
                                  <p:childTnLst>
                                    <p:anim calcmode="lin" valueType="num">
                                      <p:cBhvr additive="base">
                                        <p:cTn id="86" dur="2000"/>
                                        <p:tgtEl>
                                          <p:spTgt spid="3">
                                            <p:txEl>
                                              <p:pRg st="6" end="6"/>
                                            </p:txEl>
                                          </p:spTgt>
                                        </p:tgtEl>
                                        <p:attrNameLst>
                                          <p:attrName>ppt_x</p:attrName>
                                        </p:attrNameLst>
                                      </p:cBhvr>
                                      <p:tavLst>
                                        <p:tav tm="0">
                                          <p:val>
                                            <p:strVal val="ppt_x"/>
                                          </p:val>
                                        </p:tav>
                                        <p:tav tm="100000">
                                          <p:val>
                                            <p:strVal val="1+ppt_w/2"/>
                                          </p:val>
                                        </p:tav>
                                      </p:tavLst>
                                    </p:anim>
                                    <p:anim calcmode="lin" valueType="num">
                                      <p:cBhvr additive="base">
                                        <p:cTn id="87" dur="2000"/>
                                        <p:tgtEl>
                                          <p:spTgt spid="3">
                                            <p:txEl>
                                              <p:pRg st="6" end="6"/>
                                            </p:txEl>
                                          </p:spTgt>
                                        </p:tgtEl>
                                        <p:attrNameLst>
                                          <p:attrName>ppt_y</p:attrName>
                                        </p:attrNameLst>
                                      </p:cBhvr>
                                      <p:tavLst>
                                        <p:tav tm="0">
                                          <p:val>
                                            <p:strVal val="ppt_y"/>
                                          </p:val>
                                        </p:tav>
                                        <p:tav tm="100000">
                                          <p:val>
                                            <p:strVal val="ppt_y"/>
                                          </p:val>
                                        </p:tav>
                                      </p:tavLst>
                                    </p:anim>
                                    <p:set>
                                      <p:cBhvr>
                                        <p:cTn id="88" dur="1" fill="hold">
                                          <p:stCondLst>
                                            <p:cond delay="1999"/>
                                          </p:stCondLst>
                                        </p:cTn>
                                        <p:tgtEl>
                                          <p:spTgt spid="3">
                                            <p:txEl>
                                              <p:pRg st="6" end="6"/>
                                            </p:txEl>
                                          </p:spTgt>
                                        </p:tgtEl>
                                        <p:attrNameLst>
                                          <p:attrName>style.visibility</p:attrName>
                                        </p:attrNameLst>
                                      </p:cBhvr>
                                      <p:to>
                                        <p:strVal val="hidden"/>
                                      </p:to>
                                    </p:set>
                                  </p:childTnLst>
                                </p:cTn>
                              </p:par>
                              <p:par>
                                <p:cTn id="89" presetID="7" presetClass="exit" presetSubtype="2" fill="hold" grpId="0" nodeType="withEffect">
                                  <p:stCondLst>
                                    <p:cond delay="0"/>
                                  </p:stCondLst>
                                  <p:childTnLst>
                                    <p:anim calcmode="lin" valueType="num">
                                      <p:cBhvr additive="base">
                                        <p:cTn id="90" dur="2000"/>
                                        <p:tgtEl>
                                          <p:spTgt spid="3">
                                            <p:txEl>
                                              <p:pRg st="7" end="7"/>
                                            </p:txEl>
                                          </p:spTgt>
                                        </p:tgtEl>
                                        <p:attrNameLst>
                                          <p:attrName>ppt_x</p:attrName>
                                        </p:attrNameLst>
                                      </p:cBhvr>
                                      <p:tavLst>
                                        <p:tav tm="0">
                                          <p:val>
                                            <p:strVal val="ppt_x"/>
                                          </p:val>
                                        </p:tav>
                                        <p:tav tm="100000">
                                          <p:val>
                                            <p:strVal val="1+ppt_w/2"/>
                                          </p:val>
                                        </p:tav>
                                      </p:tavLst>
                                    </p:anim>
                                    <p:anim calcmode="lin" valueType="num">
                                      <p:cBhvr additive="base">
                                        <p:cTn id="91" dur="2000"/>
                                        <p:tgtEl>
                                          <p:spTgt spid="3">
                                            <p:txEl>
                                              <p:pRg st="7" end="7"/>
                                            </p:txEl>
                                          </p:spTgt>
                                        </p:tgtEl>
                                        <p:attrNameLst>
                                          <p:attrName>ppt_y</p:attrName>
                                        </p:attrNameLst>
                                      </p:cBhvr>
                                      <p:tavLst>
                                        <p:tav tm="0">
                                          <p:val>
                                            <p:strVal val="ppt_y"/>
                                          </p:val>
                                        </p:tav>
                                        <p:tav tm="100000">
                                          <p:val>
                                            <p:strVal val="ppt_y"/>
                                          </p:val>
                                        </p:tav>
                                      </p:tavLst>
                                    </p:anim>
                                    <p:set>
                                      <p:cBhvr>
                                        <p:cTn id="92" dur="1" fill="hold">
                                          <p:stCondLst>
                                            <p:cond delay="1999"/>
                                          </p:stCondLst>
                                        </p:cTn>
                                        <p:tgtEl>
                                          <p:spTgt spid="3">
                                            <p:txEl>
                                              <p:pRg st="7" end="7"/>
                                            </p:txEl>
                                          </p:spTgt>
                                        </p:tgtEl>
                                        <p:attrNameLst>
                                          <p:attrName>style.visibility</p:attrName>
                                        </p:attrNameLst>
                                      </p:cBhvr>
                                      <p:to>
                                        <p:strVal val="hidden"/>
                                      </p:to>
                                    </p:set>
                                  </p:childTnLst>
                                </p:cTn>
                              </p:par>
                              <p:par>
                                <p:cTn id="93" presetID="7" presetClass="exit" presetSubtype="2" fill="hold" grpId="0" nodeType="withEffect">
                                  <p:stCondLst>
                                    <p:cond delay="0"/>
                                  </p:stCondLst>
                                  <p:childTnLst>
                                    <p:anim calcmode="lin" valueType="num">
                                      <p:cBhvr additive="base">
                                        <p:cTn id="94" dur="2000"/>
                                        <p:tgtEl>
                                          <p:spTgt spid="3">
                                            <p:txEl>
                                              <p:pRg st="8" end="8"/>
                                            </p:txEl>
                                          </p:spTgt>
                                        </p:tgtEl>
                                        <p:attrNameLst>
                                          <p:attrName>ppt_x</p:attrName>
                                        </p:attrNameLst>
                                      </p:cBhvr>
                                      <p:tavLst>
                                        <p:tav tm="0">
                                          <p:val>
                                            <p:strVal val="ppt_x"/>
                                          </p:val>
                                        </p:tav>
                                        <p:tav tm="100000">
                                          <p:val>
                                            <p:strVal val="1+ppt_w/2"/>
                                          </p:val>
                                        </p:tav>
                                      </p:tavLst>
                                    </p:anim>
                                    <p:anim calcmode="lin" valueType="num">
                                      <p:cBhvr additive="base">
                                        <p:cTn id="95" dur="2000"/>
                                        <p:tgtEl>
                                          <p:spTgt spid="3">
                                            <p:txEl>
                                              <p:pRg st="8" end="8"/>
                                            </p:txEl>
                                          </p:spTgt>
                                        </p:tgtEl>
                                        <p:attrNameLst>
                                          <p:attrName>ppt_y</p:attrName>
                                        </p:attrNameLst>
                                      </p:cBhvr>
                                      <p:tavLst>
                                        <p:tav tm="0">
                                          <p:val>
                                            <p:strVal val="ppt_y"/>
                                          </p:val>
                                        </p:tav>
                                        <p:tav tm="100000">
                                          <p:val>
                                            <p:strVal val="ppt_y"/>
                                          </p:val>
                                        </p:tav>
                                      </p:tavLst>
                                    </p:anim>
                                    <p:set>
                                      <p:cBhvr>
                                        <p:cTn id="96" dur="1" fill="hold">
                                          <p:stCondLst>
                                            <p:cond delay="1999"/>
                                          </p:stCondLst>
                                        </p:cTn>
                                        <p:tgtEl>
                                          <p:spTgt spid="3">
                                            <p:txEl>
                                              <p:pRg st="8" end="8"/>
                                            </p:txEl>
                                          </p:spTgt>
                                        </p:tgtEl>
                                        <p:attrNameLst>
                                          <p:attrName>style.visibility</p:attrName>
                                        </p:attrNameLst>
                                      </p:cBhvr>
                                      <p:to>
                                        <p:strVal val="hidden"/>
                                      </p:to>
                                    </p:set>
                                  </p:childTnLst>
                                </p:cTn>
                              </p:par>
                            </p:childTnLst>
                          </p:cTn>
                        </p:par>
                        <p:par>
                          <p:cTn id="97" fill="hold">
                            <p:stCondLst>
                              <p:cond delay="8000"/>
                            </p:stCondLst>
                            <p:childTnLst>
                              <p:par>
                                <p:cTn id="98" presetID="34" presetClass="entr" presetSubtype="0" fill="hold" nodeType="afterEffect">
                                  <p:stCondLst>
                                    <p:cond delay="0"/>
                                  </p:stCondLst>
                                  <p:childTnLst>
                                    <p:set>
                                      <p:cBhvr>
                                        <p:cTn id="99" dur="1" fill="hold">
                                          <p:stCondLst>
                                            <p:cond delay="0"/>
                                          </p:stCondLst>
                                        </p:cTn>
                                        <p:tgtEl>
                                          <p:spTgt spid="4"/>
                                        </p:tgtEl>
                                        <p:attrNameLst>
                                          <p:attrName>style.visibility</p:attrName>
                                        </p:attrNameLst>
                                      </p:cBhvr>
                                      <p:to>
                                        <p:strVal val="visible"/>
                                      </p:to>
                                    </p:set>
                                    <p:anim from="(-#ppt_w/2)" to="(#ppt_x)" calcmode="lin" valueType="num">
                                      <p:cBhvr>
                                        <p:cTn id="100" dur="600" fill="hold">
                                          <p:stCondLst>
                                            <p:cond delay="0"/>
                                          </p:stCondLst>
                                        </p:cTn>
                                        <p:tgtEl>
                                          <p:spTgt spid="4"/>
                                        </p:tgtEl>
                                        <p:attrNameLst>
                                          <p:attrName>ppt_x</p:attrName>
                                        </p:attrNameLst>
                                      </p:cBhvr>
                                    </p:anim>
                                    <p:anim from="0" to="-1.0" calcmode="lin" valueType="num">
                                      <p:cBhvr>
                                        <p:cTn id="101" dur="200" decel="50000" autoRev="1" fill="hold">
                                          <p:stCondLst>
                                            <p:cond delay="600"/>
                                          </p:stCondLst>
                                        </p:cTn>
                                        <p:tgtEl>
                                          <p:spTgt spid="4"/>
                                        </p:tgtEl>
                                        <p:attrNameLst>
                                          <p:attrName>xshear</p:attrName>
                                        </p:attrNameLst>
                                      </p:cBhvr>
                                    </p:anim>
                                    <p:animScale>
                                      <p:cBhvr>
                                        <p:cTn id="102" dur="200" decel="100000" autoRev="1" fill="hold">
                                          <p:stCondLst>
                                            <p:cond delay="600"/>
                                          </p:stCondLst>
                                        </p:cTn>
                                        <p:tgtEl>
                                          <p:spTgt spid="4"/>
                                        </p:tgtEl>
                                      </p:cBhvr>
                                      <p:from x="100000" y="100000"/>
                                      <p:to x="80000" y="100000"/>
                                    </p:animScale>
                                    <p:anim by="(#ppt_h/3+#ppt_w*0.1)" calcmode="lin" valueType="num">
                                      <p:cBhvr additive="sum">
                                        <p:cTn id="103" dur="200" decel="100000" autoRev="1" fill="hold">
                                          <p:stCondLst>
                                            <p:cond delay="600"/>
                                          </p:stCondLst>
                                        </p:cTn>
                                        <p:tgtEl>
                                          <p:spTgt spid="4"/>
                                        </p:tgtEl>
                                        <p:attrNameLst>
                                          <p:attrName>ppt_x</p:attrName>
                                        </p:attrNameLst>
                                      </p:cBhvr>
                                    </p:anim>
                                  </p:childTnLst>
                                </p:cTn>
                              </p:par>
                            </p:childTnLst>
                          </p:cTn>
                        </p:par>
                      </p:childTnLst>
                    </p:cTn>
                  </p:par>
                  <p:par>
                    <p:cTn id="104" fill="hold">
                      <p:stCondLst>
                        <p:cond delay="indefinite"/>
                      </p:stCondLst>
                      <p:childTnLst>
                        <p:par>
                          <p:cTn id="105" fill="hold">
                            <p:stCondLst>
                              <p:cond delay="0"/>
                            </p:stCondLst>
                            <p:childTnLst>
                              <p:par>
                                <p:cTn id="106" presetID="35" presetClass="exit" presetSubtype="0" fill="hold" nodeType="clickEffect">
                                  <p:stCondLst>
                                    <p:cond delay="0"/>
                                  </p:stCondLst>
                                  <p:childTnLst>
                                    <p:animEffect transition="out" filter="fade">
                                      <p:cBhvr>
                                        <p:cTn id="107" dur="2000"/>
                                        <p:tgtEl>
                                          <p:spTgt spid="4"/>
                                        </p:tgtEl>
                                      </p:cBhvr>
                                    </p:animEffect>
                                    <p:anim calcmode="lin" valueType="num">
                                      <p:cBhvr>
                                        <p:cTn id="108" dur="2000"/>
                                        <p:tgtEl>
                                          <p:spTgt spid="4"/>
                                        </p:tgtEl>
                                        <p:attrNameLst>
                                          <p:attrName>style.rotation</p:attrName>
                                        </p:attrNameLst>
                                      </p:cBhvr>
                                      <p:tavLst>
                                        <p:tav tm="0">
                                          <p:val>
                                            <p:fltVal val="0"/>
                                          </p:val>
                                        </p:tav>
                                        <p:tav tm="100000">
                                          <p:val>
                                            <p:fltVal val="720"/>
                                          </p:val>
                                        </p:tav>
                                      </p:tavLst>
                                    </p:anim>
                                    <p:anim calcmode="lin" valueType="num">
                                      <p:cBhvr>
                                        <p:cTn id="109" dur="2000"/>
                                        <p:tgtEl>
                                          <p:spTgt spid="4"/>
                                        </p:tgtEl>
                                        <p:attrNameLst>
                                          <p:attrName>ppt_h</p:attrName>
                                        </p:attrNameLst>
                                      </p:cBhvr>
                                      <p:tavLst>
                                        <p:tav tm="0">
                                          <p:val>
                                            <p:strVal val="ppt_h"/>
                                          </p:val>
                                        </p:tav>
                                        <p:tav tm="100000">
                                          <p:val>
                                            <p:fltVal val="0"/>
                                          </p:val>
                                        </p:tav>
                                      </p:tavLst>
                                    </p:anim>
                                    <p:anim calcmode="lin" valueType="num">
                                      <p:cBhvr>
                                        <p:cTn id="110" dur="2000"/>
                                        <p:tgtEl>
                                          <p:spTgt spid="4"/>
                                        </p:tgtEl>
                                        <p:attrNameLst>
                                          <p:attrName>ppt_w</p:attrName>
                                        </p:attrNameLst>
                                      </p:cBhvr>
                                      <p:tavLst>
                                        <p:tav tm="0">
                                          <p:val>
                                            <p:strVal val="ppt_w"/>
                                          </p:val>
                                        </p:tav>
                                        <p:tav tm="100000">
                                          <p:val>
                                            <p:fltVal val="0"/>
                                          </p:val>
                                        </p:tav>
                                      </p:tavLst>
                                    </p:anim>
                                    <p:set>
                                      <p:cBhvr>
                                        <p:cTn id="111"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928694"/>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ИНСТРУКЦИЯ</a:t>
            </a:r>
            <a:endParaRPr lang="ru-RU"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229600" cy="4967302"/>
          </a:xfrm>
        </p:spPr>
        <p:txBody>
          <a:bodyPr>
            <a:noAutofit/>
          </a:bodyPr>
          <a:lstStyle/>
          <a:p>
            <a:r>
              <a:rPr lang="ru-RU" sz="3200" b="1" dirty="0" smtClean="0">
                <a:solidFill>
                  <a:schemeClr val="accent2">
                    <a:lumMod val="75000"/>
                  </a:schemeClr>
                </a:solidFill>
              </a:rPr>
              <a:t>Предположим, что после соответствующего обучения вы способны одинаково успешно выполнять любую работу. В таблице приведен список различных видов работы. Если бы пришлось выбирать лишь одну работу из каждой пары в этом списке, что бы ты предпочел? Выбери один вид работы из каждой пары и запиши его номер.</a:t>
            </a:r>
          </a:p>
          <a:p>
            <a:endParaRPr lang="ru-RU" sz="3200" dirty="0">
              <a:solidFill>
                <a:schemeClr val="accent2">
                  <a:lumMod val="75000"/>
                </a:schemeClr>
              </a:solidFill>
            </a:endParaRPr>
          </a:p>
        </p:txBody>
      </p:sp>
      <p:pic>
        <p:nvPicPr>
          <p:cNvPr id="22530" name="Рисунок 22"/>
          <p:cNvPicPr>
            <a:picLocks noChangeAspect="1" noChangeArrowheads="1"/>
          </p:cNvPicPr>
          <p:nvPr/>
        </p:nvPicPr>
        <p:blipFill>
          <a:blip r:embed="rId2"/>
          <a:srcRect t="9477" b="18622"/>
          <a:stretch>
            <a:fillRect/>
          </a:stretch>
        </p:blipFill>
        <p:spPr bwMode="auto">
          <a:xfrm>
            <a:off x="2500297" y="1428736"/>
            <a:ext cx="4214843" cy="502317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2750"/>
                            </p:stCondLst>
                            <p:childTnLst>
                              <p:par>
                                <p:cTn id="13" presetID="53"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xit" presetSubtype="10" fill="hold" grpId="1" nodeType="clickEffect">
                                  <p:stCondLst>
                                    <p:cond delay="0"/>
                                  </p:stCondLst>
                                  <p:childTnLst>
                                    <p:animEffect transition="out" filter="randombar(horizontal)">
                                      <p:cBhvr>
                                        <p:cTn id="21" dur="500"/>
                                        <p:tgtEl>
                                          <p:spTgt spid="3">
                                            <p:txEl>
                                              <p:pRg st="0" end="0"/>
                                            </p:txEl>
                                          </p:spTgt>
                                        </p:tgtEl>
                                      </p:cBhvr>
                                    </p:animEffect>
                                    <p:set>
                                      <p:cBhvr>
                                        <p:cTn id="22" dur="1" fill="hold">
                                          <p:stCondLst>
                                            <p:cond delay="499"/>
                                          </p:stCondLst>
                                        </p:cTn>
                                        <p:tgtEl>
                                          <p:spTgt spid="3">
                                            <p:txEl>
                                              <p:pRg st="0" end="0"/>
                                            </p:txEl>
                                          </p:spTgt>
                                        </p:tgtEl>
                                        <p:attrNameLst>
                                          <p:attrName>style.visibility</p:attrName>
                                        </p:attrNameLst>
                                      </p:cBhvr>
                                      <p:to>
                                        <p:strVal val="hidden"/>
                                      </p:to>
                                    </p:set>
                                  </p:childTnLst>
                                </p:cTn>
                              </p:par>
                            </p:childTnLst>
                          </p:cTn>
                        </p:par>
                        <p:par>
                          <p:cTn id="23" fill="hold">
                            <p:stCondLst>
                              <p:cond delay="500"/>
                            </p:stCondLst>
                            <p:childTnLst>
                              <p:par>
                                <p:cTn id="24" presetID="34" presetClass="entr" presetSubtype="0" fill="hold" nodeType="afterEffect">
                                  <p:stCondLst>
                                    <p:cond delay="0"/>
                                  </p:stCondLst>
                                  <p:childTnLst>
                                    <p:set>
                                      <p:cBhvr>
                                        <p:cTn id="25" dur="1" fill="hold">
                                          <p:stCondLst>
                                            <p:cond delay="0"/>
                                          </p:stCondLst>
                                        </p:cTn>
                                        <p:tgtEl>
                                          <p:spTgt spid="22530"/>
                                        </p:tgtEl>
                                        <p:attrNameLst>
                                          <p:attrName>style.visibility</p:attrName>
                                        </p:attrNameLst>
                                      </p:cBhvr>
                                      <p:to>
                                        <p:strVal val="visible"/>
                                      </p:to>
                                    </p:set>
                                    <p:anim from="(-#ppt_w/2)" to="(#ppt_x)" calcmode="lin" valueType="num">
                                      <p:cBhvr>
                                        <p:cTn id="26" dur="600" fill="hold">
                                          <p:stCondLst>
                                            <p:cond delay="0"/>
                                          </p:stCondLst>
                                        </p:cTn>
                                        <p:tgtEl>
                                          <p:spTgt spid="22530"/>
                                        </p:tgtEl>
                                        <p:attrNameLst>
                                          <p:attrName>ppt_x</p:attrName>
                                        </p:attrNameLst>
                                      </p:cBhvr>
                                    </p:anim>
                                    <p:anim from="0" to="-1.0" calcmode="lin" valueType="num">
                                      <p:cBhvr>
                                        <p:cTn id="27" dur="200" decel="50000" autoRev="1" fill="hold">
                                          <p:stCondLst>
                                            <p:cond delay="600"/>
                                          </p:stCondLst>
                                        </p:cTn>
                                        <p:tgtEl>
                                          <p:spTgt spid="22530"/>
                                        </p:tgtEl>
                                        <p:attrNameLst>
                                          <p:attrName>xshear</p:attrName>
                                        </p:attrNameLst>
                                      </p:cBhvr>
                                    </p:anim>
                                    <p:animScale>
                                      <p:cBhvr>
                                        <p:cTn id="28" dur="200" decel="100000" autoRev="1" fill="hold">
                                          <p:stCondLst>
                                            <p:cond delay="600"/>
                                          </p:stCondLst>
                                        </p:cTn>
                                        <p:tgtEl>
                                          <p:spTgt spid="22530"/>
                                        </p:tgtEl>
                                      </p:cBhvr>
                                      <p:from x="100000" y="100000"/>
                                      <p:to x="80000" y="100000"/>
                                    </p:animScale>
                                    <p:anim by="(#ppt_h/3+#ppt_w*0.1)" calcmode="lin" valueType="num">
                                      <p:cBhvr additive="sum">
                                        <p:cTn id="29" dur="200" decel="100000" autoRev="1" fill="hold">
                                          <p:stCondLst>
                                            <p:cond delay="600"/>
                                          </p:stCondLst>
                                        </p:cTn>
                                        <p:tgtEl>
                                          <p:spTgt spid="22530"/>
                                        </p:tgtEl>
                                        <p:attrNameLst>
                                          <p:attrName>ppt_x</p:attrName>
                                        </p:attrNameLst>
                                      </p:cBhvr>
                                    </p:anim>
                                  </p:childTnLst>
                                </p:cTn>
                              </p:par>
                            </p:childTnLst>
                          </p:cTn>
                        </p:par>
                      </p:childTnLst>
                    </p:cTn>
                  </p:par>
                  <p:par>
                    <p:cTn id="30" fill="hold">
                      <p:stCondLst>
                        <p:cond delay="indefinite"/>
                      </p:stCondLst>
                      <p:childTnLst>
                        <p:par>
                          <p:cTn id="31" fill="hold">
                            <p:stCondLst>
                              <p:cond delay="0"/>
                            </p:stCondLst>
                            <p:childTnLst>
                              <p:par>
                                <p:cTn id="32" presetID="39" presetClass="exit" presetSubtype="0" decel="100000" fill="hold" nodeType="clickEffect">
                                  <p:stCondLst>
                                    <p:cond delay="0"/>
                                  </p:stCondLst>
                                  <p:childTnLst>
                                    <p:anim calcmode="lin" valueType="num">
                                      <p:cBhvr>
                                        <p:cTn id="33" dur="500"/>
                                        <p:tgtEl>
                                          <p:spTgt spid="22530"/>
                                        </p:tgtEl>
                                        <p:attrNameLst>
                                          <p:attrName>ppt_h</p:attrName>
                                        </p:attrNameLst>
                                      </p:cBhvr>
                                      <p:tavLst>
                                        <p:tav tm="0">
                                          <p:val>
                                            <p:strVal val="ppt_h"/>
                                          </p:val>
                                        </p:tav>
                                        <p:tav tm="50000">
                                          <p:val>
                                            <p:strVal val="ppt_h/20"/>
                                          </p:val>
                                        </p:tav>
                                        <p:tav tm="100000">
                                          <p:val>
                                            <p:strVal val="ppt_h/20"/>
                                          </p:val>
                                        </p:tav>
                                      </p:tavLst>
                                    </p:anim>
                                    <p:anim calcmode="lin" valueType="num">
                                      <p:cBhvr>
                                        <p:cTn id="34" dur="500"/>
                                        <p:tgtEl>
                                          <p:spTgt spid="22530"/>
                                        </p:tgtEl>
                                        <p:attrNameLst>
                                          <p:attrName>ppt_w</p:attrName>
                                        </p:attrNameLst>
                                      </p:cBhvr>
                                      <p:tavLst>
                                        <p:tav tm="0">
                                          <p:val>
                                            <p:strVal val="ppt_w"/>
                                          </p:val>
                                        </p:tav>
                                        <p:tav tm="50000">
                                          <p:val>
                                            <p:strVal val="ppt_w+.3"/>
                                          </p:val>
                                        </p:tav>
                                        <p:tav tm="100000">
                                          <p:val>
                                            <p:strVal val="ppt_w+.3"/>
                                          </p:val>
                                        </p:tav>
                                      </p:tavLst>
                                    </p:anim>
                                    <p:anim calcmode="lin" valueType="num">
                                      <p:cBhvr>
                                        <p:cTn id="35" dur="500"/>
                                        <p:tgtEl>
                                          <p:spTgt spid="22530"/>
                                        </p:tgtEl>
                                        <p:attrNameLst>
                                          <p:attrName>ppt_x</p:attrName>
                                        </p:attrNameLst>
                                      </p:cBhvr>
                                      <p:tavLst>
                                        <p:tav tm="0">
                                          <p:val>
                                            <p:strVal val="ppt_x"/>
                                          </p:val>
                                        </p:tav>
                                        <p:tav tm="50000">
                                          <p:val>
                                            <p:strVal val="ppt_x"/>
                                          </p:val>
                                        </p:tav>
                                        <p:tav tm="100000">
                                          <p:val>
                                            <p:strVal val="ppt_x-.3"/>
                                          </p:val>
                                        </p:tav>
                                      </p:tavLst>
                                    </p:anim>
                                    <p:anim calcmode="lin" valueType="num">
                                      <p:cBhvr>
                                        <p:cTn id="36" dur="500"/>
                                        <p:tgtEl>
                                          <p:spTgt spid="22530"/>
                                        </p:tgtEl>
                                        <p:attrNameLst>
                                          <p:attrName>ppt_y</p:attrName>
                                        </p:attrNameLst>
                                      </p:cBhvr>
                                      <p:tavLst>
                                        <p:tav tm="0">
                                          <p:val>
                                            <p:strVal val="ppt_y"/>
                                          </p:val>
                                        </p:tav>
                                        <p:tav tm="100000">
                                          <p:val>
                                            <p:strVal val="ppt_y"/>
                                          </p:val>
                                        </p:tav>
                                      </p:tavLst>
                                    </p:anim>
                                    <p:set>
                                      <p:cBhvr>
                                        <p:cTn id="37" dur="1" fill="hold">
                                          <p:stCondLst>
                                            <p:cond delay="499"/>
                                          </p:stCondLst>
                                        </p:cTn>
                                        <p:tgtEl>
                                          <p:spTgt spid="225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857256"/>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ОПРОСНИК ДДО</a:t>
            </a:r>
            <a:endParaRPr lang="ru-RU"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28596" y="1142984"/>
          <a:ext cx="8229600" cy="5097808"/>
        </p:xfrm>
        <a:graphic>
          <a:graphicData uri="http://schemas.openxmlformats.org/drawingml/2006/table">
            <a:tbl>
              <a:tblPr firstRow="1" bandRow="1">
                <a:tableStyleId>{21E4AEA4-8DFA-4A89-87EB-49C32662AFE0}</a:tableStyleId>
              </a:tblPr>
              <a:tblGrid>
                <a:gridCol w="4114800"/>
                <a:gridCol w="4114800"/>
              </a:tblGrid>
              <a:tr h="9286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dirty="0" smtClean="0">
                          <a:latin typeface="Times New Roman" pitchFamily="18" charset="0"/>
                          <a:cs typeface="Times New Roman" pitchFamily="18" charset="0"/>
                        </a:rPr>
                        <a:t>1А. </a:t>
                      </a:r>
                      <a:r>
                        <a:rPr kumimoji="0" lang="ru-RU" sz="2000" b="1" kern="1200" dirty="0" smtClean="0">
                          <a:solidFill>
                            <a:schemeClr val="lt1"/>
                          </a:solidFill>
                          <a:latin typeface="Times New Roman" pitchFamily="18" charset="0"/>
                          <a:ea typeface="+mn-ea"/>
                          <a:cs typeface="Times New Roman" pitchFamily="18" charset="0"/>
                        </a:rPr>
                        <a:t>Выращивать и дрессировать служебных собак для поиска наркотиков.</a:t>
                      </a:r>
                      <a:endParaRPr lang="ru-RU"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dirty="0" smtClean="0">
                          <a:latin typeface="Times New Roman" pitchFamily="18" charset="0"/>
                          <a:cs typeface="Times New Roman" pitchFamily="18" charset="0"/>
                        </a:rPr>
                        <a:t>1Б. </a:t>
                      </a:r>
                      <a:r>
                        <a:rPr kumimoji="0" lang="ru-RU" sz="2000" b="1" kern="1200" dirty="0" smtClean="0">
                          <a:solidFill>
                            <a:schemeClr val="lt1"/>
                          </a:solidFill>
                          <a:latin typeface="Times New Roman" pitchFamily="18" charset="0"/>
                          <a:ea typeface="+mn-ea"/>
                          <a:cs typeface="Times New Roman" pitchFamily="18" charset="0"/>
                        </a:rPr>
                        <a:t>Разрабатывать новые модели электронной бытовой техники.</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2000" b="1" dirty="0">
                        <a:latin typeface="Times New Roman" pitchFamily="18" charset="0"/>
                        <a:cs typeface="Times New Roman" pitchFamily="18" charset="0"/>
                      </a:endParaRPr>
                    </a:p>
                  </a:txBody>
                  <a:tcPr/>
                </a:tc>
              </a:tr>
              <a:tr h="1000132">
                <a:tc>
                  <a:txBody>
                    <a:bodyPr/>
                    <a:lstStyle/>
                    <a:p>
                      <a:pPr algn="l"/>
                      <a:r>
                        <a:rPr lang="ru-RU" sz="2000" b="1" dirty="0" smtClean="0">
                          <a:solidFill>
                            <a:schemeClr val="accent1">
                              <a:lumMod val="75000"/>
                            </a:schemeClr>
                          </a:solidFill>
                          <a:latin typeface="Times New Roman" pitchFamily="18" charset="0"/>
                          <a:cs typeface="Times New Roman" pitchFamily="18" charset="0"/>
                        </a:rPr>
                        <a:t>2А .</a:t>
                      </a:r>
                      <a:r>
                        <a:rPr kumimoji="0" lang="ru-RU" sz="2000" b="1" kern="1200" dirty="0" smtClean="0">
                          <a:solidFill>
                            <a:schemeClr val="accent1">
                              <a:lumMod val="75000"/>
                            </a:schemeClr>
                          </a:solidFill>
                          <a:latin typeface="Times New Roman" pitchFamily="18" charset="0"/>
                          <a:ea typeface="+mn-ea"/>
                          <a:cs typeface="Times New Roman" pitchFamily="18" charset="0"/>
                        </a:rPr>
                        <a:t>Спасать людей после аварий, землетрясений.</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pPr algn="l"/>
                      <a:r>
                        <a:rPr lang="ru-RU" sz="2000" b="1" dirty="0" smtClean="0">
                          <a:solidFill>
                            <a:schemeClr val="accent1">
                              <a:lumMod val="75000"/>
                            </a:schemeClr>
                          </a:solidFill>
                          <a:latin typeface="Times New Roman" pitchFamily="18" charset="0"/>
                          <a:cs typeface="Times New Roman" pitchFamily="18" charset="0"/>
                        </a:rPr>
                        <a:t>2Б. </a:t>
                      </a:r>
                      <a:r>
                        <a:rPr kumimoji="0" lang="ru-RU" sz="2000" b="1" kern="1200" dirty="0" smtClean="0">
                          <a:solidFill>
                            <a:schemeClr val="accent1">
                              <a:lumMod val="75000"/>
                            </a:schemeClr>
                          </a:solidFill>
                          <a:latin typeface="Times New Roman" pitchFamily="18" charset="0"/>
                          <a:ea typeface="+mn-ea"/>
                          <a:cs typeface="Times New Roman" pitchFamily="18" charset="0"/>
                        </a:rPr>
                        <a:t>Заверять       документы, оформлять доверенности и договора.</a:t>
                      </a:r>
                      <a:endParaRPr lang="ru-RU" sz="2000" b="1" dirty="0">
                        <a:solidFill>
                          <a:schemeClr val="accent1">
                            <a:lumMod val="75000"/>
                          </a:schemeClr>
                        </a:solidFill>
                        <a:latin typeface="Times New Roman" pitchFamily="18" charset="0"/>
                        <a:cs typeface="Times New Roman" pitchFamily="18" charset="0"/>
                      </a:endParaRPr>
                    </a:p>
                  </a:txBody>
                  <a:tcPr/>
                </a:tc>
              </a:tr>
              <a:tr h="1034412">
                <a:tc>
                  <a:txBody>
                    <a:bodyPr/>
                    <a:lstStyle/>
                    <a:p>
                      <a:r>
                        <a:rPr lang="ru-RU" sz="2000" b="1" dirty="0" smtClean="0">
                          <a:solidFill>
                            <a:schemeClr val="accent1">
                              <a:lumMod val="75000"/>
                            </a:schemeClr>
                          </a:solidFill>
                          <a:latin typeface="Times New Roman" pitchFamily="18" charset="0"/>
                          <a:ea typeface="Calibri"/>
                          <a:cs typeface="Times New Roman" pitchFamily="18" charset="0"/>
                        </a:rPr>
                        <a:t>3А .</a:t>
                      </a:r>
                      <a:r>
                        <a:rPr kumimoji="0" lang="ru-RU" sz="2000" b="1" kern="1200" dirty="0" smtClean="0">
                          <a:solidFill>
                            <a:schemeClr val="accent1">
                              <a:lumMod val="75000"/>
                            </a:schemeClr>
                          </a:solidFill>
                          <a:latin typeface="Times New Roman" pitchFamily="18" charset="0"/>
                          <a:ea typeface="+mn-ea"/>
                          <a:cs typeface="Times New Roman" pitchFamily="18" charset="0"/>
                        </a:rPr>
                        <a:t>Петь в музыкальной группе.</a:t>
                      </a:r>
                    </a:p>
                    <a:p>
                      <a:pPr algn="l">
                        <a:lnSpc>
                          <a:spcPct val="115000"/>
                        </a:lnSpc>
                        <a:spcAft>
                          <a:spcPts val="0"/>
                        </a:spcAft>
                      </a:pPr>
                      <a:endParaRPr lang="ru-RU" sz="2000" b="1" dirty="0">
                        <a:solidFill>
                          <a:schemeClr val="accent1">
                            <a:lumMod val="75000"/>
                          </a:schemeClr>
                        </a:solidFill>
                        <a:latin typeface="Times New Roman" pitchFamily="18" charset="0"/>
                        <a:ea typeface="Calibri"/>
                        <a:cs typeface="Times New Roman" pitchFamily="18" charset="0"/>
                      </a:endParaRPr>
                    </a:p>
                  </a:txBody>
                  <a:tcPr marL="25400" marR="25400" marT="0" marB="0"/>
                </a:tc>
                <a:tc>
                  <a:txBody>
                    <a:bodyPr/>
                    <a:lstStyle/>
                    <a:p>
                      <a:r>
                        <a:rPr lang="ru-RU" sz="2000" b="1" dirty="0" smtClean="0">
                          <a:solidFill>
                            <a:schemeClr val="accent1">
                              <a:lumMod val="75000"/>
                            </a:schemeClr>
                          </a:solidFill>
                          <a:latin typeface="Times New Roman" pitchFamily="18" charset="0"/>
                          <a:ea typeface="Calibri"/>
                          <a:cs typeface="Times New Roman" pitchFamily="18" charset="0"/>
                        </a:rPr>
                        <a:t>3Б .</a:t>
                      </a:r>
                      <a:r>
                        <a:rPr kumimoji="0" lang="ru-RU" sz="2000" b="1" kern="1200" dirty="0" smtClean="0">
                          <a:solidFill>
                            <a:schemeClr val="accent1">
                              <a:lumMod val="75000"/>
                            </a:schemeClr>
                          </a:solidFill>
                          <a:latin typeface="Times New Roman" pitchFamily="18" charset="0"/>
                          <a:ea typeface="+mn-ea"/>
                          <a:cs typeface="Times New Roman" pitchFamily="18" charset="0"/>
                        </a:rPr>
                        <a:t>Интенсивно тренироваться, совершенствоваться и добиваться новых спортивных результатов.</a:t>
                      </a:r>
                      <a:endParaRPr lang="ru-RU" sz="2000" b="1" dirty="0">
                        <a:solidFill>
                          <a:schemeClr val="accent1">
                            <a:lumMod val="75000"/>
                          </a:schemeClr>
                        </a:solidFill>
                        <a:latin typeface="Times New Roman" pitchFamily="18" charset="0"/>
                        <a:ea typeface="Calibri"/>
                        <a:cs typeface="Times New Roman" pitchFamily="18" charset="0"/>
                      </a:endParaRPr>
                    </a:p>
                  </a:txBody>
                  <a:tcPr marL="25400" marR="25400" marT="0" marB="0"/>
                </a:tc>
              </a:tr>
              <a:tr h="1025858">
                <a:tc>
                  <a:txBody>
                    <a:bodyPr/>
                    <a:lstStyle/>
                    <a:p>
                      <a:pPr algn="l">
                        <a:lnSpc>
                          <a:spcPct val="115000"/>
                        </a:lnSpc>
                        <a:spcAft>
                          <a:spcPts val="0"/>
                        </a:spcAft>
                      </a:pPr>
                      <a:r>
                        <a:rPr lang="ru-RU" sz="2000" b="1" dirty="0" smtClean="0">
                          <a:solidFill>
                            <a:schemeClr val="accent1">
                              <a:lumMod val="75000"/>
                            </a:schemeClr>
                          </a:solidFill>
                          <a:latin typeface="Times New Roman" pitchFamily="18" charset="0"/>
                          <a:ea typeface="Calibri"/>
                          <a:cs typeface="Times New Roman" pitchFamily="18" charset="0"/>
                        </a:rPr>
                        <a:t>4А. </a:t>
                      </a:r>
                      <a:r>
                        <a:rPr kumimoji="0" lang="ru-RU" sz="2000" b="1" kern="1200" dirty="0" smtClean="0">
                          <a:solidFill>
                            <a:schemeClr val="accent1">
                              <a:lumMod val="75000"/>
                            </a:schemeClr>
                          </a:solidFill>
                          <a:latin typeface="Times New Roman" pitchFamily="18" charset="0"/>
                          <a:ea typeface="+mn-ea"/>
                          <a:cs typeface="Times New Roman" pitchFamily="18" charset="0"/>
                        </a:rPr>
                        <a:t>Налаживать работу компьютеров, оборудования</a:t>
                      </a:r>
                      <a:endParaRPr lang="ru-RU" sz="2000" b="1" dirty="0">
                        <a:solidFill>
                          <a:schemeClr val="accent1">
                            <a:lumMod val="75000"/>
                          </a:schemeClr>
                        </a:solidFill>
                        <a:latin typeface="Times New Roman" pitchFamily="18" charset="0"/>
                        <a:ea typeface="Calibri"/>
                        <a:cs typeface="Times New Roman" pitchFamily="18" charset="0"/>
                      </a:endParaRPr>
                    </a:p>
                  </a:txBody>
                  <a:tcPr marL="25400" marR="25400" marT="0" marB="0"/>
                </a:tc>
                <a:tc>
                  <a:txBody>
                    <a:bodyPr/>
                    <a:lstStyle/>
                    <a:p>
                      <a:r>
                        <a:rPr lang="ru-RU" sz="2000" b="1" dirty="0" smtClean="0">
                          <a:solidFill>
                            <a:schemeClr val="accent1">
                              <a:lumMod val="75000"/>
                            </a:schemeClr>
                          </a:solidFill>
                          <a:latin typeface="Times New Roman" pitchFamily="18" charset="0"/>
                          <a:ea typeface="Calibri"/>
                          <a:cs typeface="Times New Roman" pitchFamily="18" charset="0"/>
                        </a:rPr>
                        <a:t>4Б .</a:t>
                      </a:r>
                      <a:r>
                        <a:rPr kumimoji="0" lang="ru-RU" sz="2000" b="1" kern="1200" dirty="0" smtClean="0">
                          <a:solidFill>
                            <a:schemeClr val="accent1">
                              <a:lumMod val="75000"/>
                            </a:schemeClr>
                          </a:solidFill>
                          <a:latin typeface="Times New Roman" pitchFamily="18" charset="0"/>
                          <a:ea typeface="+mn-ea"/>
                          <a:cs typeface="Times New Roman" pitchFamily="18" charset="0"/>
                        </a:rPr>
                        <a:t>Рассказывать о товаре,</a:t>
                      </a:r>
                    </a:p>
                    <a:p>
                      <a:r>
                        <a:rPr kumimoji="0" lang="ru-RU" sz="2000" b="1" kern="1200" dirty="0" smtClean="0">
                          <a:solidFill>
                            <a:schemeClr val="accent1">
                              <a:lumMod val="75000"/>
                            </a:schemeClr>
                          </a:solidFill>
                          <a:latin typeface="Times New Roman" pitchFamily="18" charset="0"/>
                          <a:ea typeface="+mn-ea"/>
                          <a:cs typeface="Times New Roman" pitchFamily="18" charset="0"/>
                        </a:rPr>
                        <a:t>убеждать людей приобретать его.</a:t>
                      </a:r>
                    </a:p>
                    <a:p>
                      <a:pPr algn="l">
                        <a:lnSpc>
                          <a:spcPct val="115000"/>
                        </a:lnSpc>
                        <a:spcAft>
                          <a:spcPts val="0"/>
                        </a:spcAft>
                      </a:pPr>
                      <a:endParaRPr lang="ru-RU" sz="2000" b="1" dirty="0">
                        <a:solidFill>
                          <a:schemeClr val="accent1">
                            <a:lumMod val="75000"/>
                          </a:schemeClr>
                        </a:solidFill>
                        <a:latin typeface="Times New Roman" pitchFamily="18" charset="0"/>
                        <a:ea typeface="Calibri"/>
                        <a:cs typeface="Times New Roman" pitchFamily="18" charset="0"/>
                      </a:endParaRPr>
                    </a:p>
                  </a:txBody>
                  <a:tcPr marL="25400" marR="25400" marT="0" marB="0"/>
                </a:tc>
              </a:tr>
              <a:tr h="1025858">
                <a:tc>
                  <a:txBody>
                    <a:bodyPr/>
                    <a:lstStyle/>
                    <a:p>
                      <a:r>
                        <a:rPr lang="ru-RU" sz="2000" b="1" dirty="0" smtClean="0">
                          <a:solidFill>
                            <a:schemeClr val="accent1">
                              <a:lumMod val="75000"/>
                            </a:schemeClr>
                          </a:solidFill>
                          <a:latin typeface="Times New Roman" pitchFamily="18" charset="0"/>
                          <a:ea typeface="Calibri"/>
                          <a:cs typeface="Times New Roman" pitchFamily="18" charset="0"/>
                        </a:rPr>
                        <a:t>5А .</a:t>
                      </a:r>
                      <a:r>
                        <a:rPr kumimoji="0" lang="ru-RU" sz="2000" b="1" kern="1200" dirty="0" smtClean="0">
                          <a:solidFill>
                            <a:schemeClr val="accent1">
                              <a:lumMod val="75000"/>
                            </a:schemeClr>
                          </a:solidFill>
                          <a:latin typeface="Times New Roman" pitchFamily="18" charset="0"/>
                          <a:ea typeface="+mn-ea"/>
                          <a:cs typeface="Times New Roman" pitchFamily="18" charset="0"/>
                        </a:rPr>
                        <a:t>Переводить научные тексты.</a:t>
                      </a:r>
                    </a:p>
                    <a:p>
                      <a:pPr algn="l">
                        <a:lnSpc>
                          <a:spcPct val="115000"/>
                        </a:lnSpc>
                        <a:spcAft>
                          <a:spcPts val="0"/>
                        </a:spcAft>
                      </a:pPr>
                      <a:endParaRPr lang="ru-RU" sz="2000" b="1" dirty="0">
                        <a:solidFill>
                          <a:schemeClr val="accent1">
                            <a:lumMod val="75000"/>
                          </a:schemeClr>
                        </a:solidFill>
                        <a:latin typeface="Times New Roman" pitchFamily="18" charset="0"/>
                        <a:ea typeface="Calibri"/>
                        <a:cs typeface="Times New Roman" pitchFamily="18" charset="0"/>
                      </a:endParaRPr>
                    </a:p>
                  </a:txBody>
                  <a:tcPr marL="25400" marR="25400" marT="0" marB="0"/>
                </a:tc>
                <a:tc>
                  <a:txBody>
                    <a:bodyPr/>
                    <a:lstStyle/>
                    <a:p>
                      <a:r>
                        <a:rPr lang="ru-RU" sz="2000" b="1" dirty="0" smtClean="0">
                          <a:solidFill>
                            <a:schemeClr val="accent1">
                              <a:lumMod val="75000"/>
                            </a:schemeClr>
                          </a:solidFill>
                          <a:latin typeface="Times New Roman" pitchFamily="18" charset="0"/>
                          <a:ea typeface="Calibri"/>
                          <a:cs typeface="Times New Roman" pitchFamily="18" charset="0"/>
                        </a:rPr>
                        <a:t>5Б. </a:t>
                      </a:r>
                      <a:r>
                        <a:rPr kumimoji="0" lang="ru-RU" sz="2000" b="1" kern="1200" dirty="0" smtClean="0">
                          <a:solidFill>
                            <a:schemeClr val="accent1">
                              <a:lumMod val="75000"/>
                            </a:schemeClr>
                          </a:solidFill>
                          <a:latin typeface="Times New Roman" pitchFamily="18" charset="0"/>
                          <a:ea typeface="+mn-ea"/>
                          <a:cs typeface="Times New Roman" pitchFamily="18" charset="0"/>
                        </a:rPr>
                        <a:t>Писать рассказы, сценарии, фельетоны.</a:t>
                      </a:r>
                    </a:p>
                    <a:p>
                      <a:pPr algn="l">
                        <a:lnSpc>
                          <a:spcPct val="115000"/>
                        </a:lnSpc>
                        <a:spcAft>
                          <a:spcPts val="0"/>
                        </a:spcAft>
                      </a:pPr>
                      <a:endParaRPr lang="ru-RU" sz="2000" b="1" dirty="0">
                        <a:solidFill>
                          <a:schemeClr val="accent1">
                            <a:lumMod val="75000"/>
                          </a:schemeClr>
                        </a:solidFill>
                        <a:latin typeface="Times New Roman" pitchFamily="18" charset="0"/>
                        <a:ea typeface="Calibri"/>
                        <a:cs typeface="Times New Roman" pitchFamily="18" charset="0"/>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3000"/>
                            </p:stCondLst>
                            <p:childTnLst>
                              <p:par>
                                <p:cTn id="13" presetID="2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2000" fill="hold"/>
                                        <p:tgtEl>
                                          <p:spTgt spid="4"/>
                                        </p:tgtEl>
                                        <p:attrNameLst>
                                          <p:attrName>ppt_w</p:attrName>
                                        </p:attrNameLst>
                                      </p:cBhvr>
                                      <p:tavLst>
                                        <p:tav tm="0">
                                          <p:val>
                                            <p:fltVal val="0"/>
                                          </p:val>
                                        </p:tav>
                                        <p:tav tm="100000">
                                          <p:val>
                                            <p:strVal val="#ppt_w"/>
                                          </p:val>
                                        </p:tav>
                                      </p:tavLst>
                                    </p:anim>
                                    <p:anim calcmode="lin" valueType="num">
                                      <p:cBhvr>
                                        <p:cTn id="16"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5" presetClass="exit" presetSubtype="10" fill="hold" nodeType="clickEffect">
                                  <p:stCondLst>
                                    <p:cond delay="0"/>
                                  </p:stCondLst>
                                  <p:childTnLst>
                                    <p:animEffect transition="out" filter="checkerboard(across)">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89"/>
          <a:ext cx="8329642" cy="5943600"/>
        </p:xfrm>
        <a:graphic>
          <a:graphicData uri="http://schemas.openxmlformats.org/drawingml/2006/table">
            <a:tbl>
              <a:tblPr firstRow="1" bandRow="1">
                <a:tableStyleId>{21E4AEA4-8DFA-4A89-87EB-49C32662AFE0}</a:tableStyleId>
              </a:tblPr>
              <a:tblGrid>
                <a:gridCol w="4164821"/>
                <a:gridCol w="4164821"/>
              </a:tblGrid>
              <a:tr h="928671">
                <a:tc>
                  <a:txBody>
                    <a:bodyPr/>
                    <a:lstStyle/>
                    <a:p>
                      <a:r>
                        <a:rPr lang="ru-RU" sz="2000" b="1" dirty="0" smtClean="0">
                          <a:latin typeface="Times New Roman" pitchFamily="18" charset="0"/>
                          <a:cs typeface="Times New Roman" pitchFamily="18" charset="0"/>
                        </a:rPr>
                        <a:t>6А.</a:t>
                      </a:r>
                      <a:r>
                        <a:rPr kumimoji="0" lang="ru-RU" sz="2000" b="1" kern="1200" dirty="0" smtClean="0">
                          <a:latin typeface="Times New Roman" pitchFamily="18" charset="0"/>
                          <a:cs typeface="Times New Roman" pitchFamily="18" charset="0"/>
                        </a:rPr>
                        <a:t> Тренировать  свой  организм, чтобы он выдерживал воздействие больших физических нагрузок.</a:t>
                      </a:r>
                      <a:endParaRPr lang="ru-RU" sz="2000" b="1" dirty="0">
                        <a:solidFill>
                          <a:schemeClr val="bg1"/>
                        </a:solidFill>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6Б.</a:t>
                      </a:r>
                      <a:r>
                        <a:rPr kumimoji="0" lang="ru-RU" sz="2000" b="1" kern="1200" dirty="0" smtClean="0">
                          <a:latin typeface="Times New Roman" pitchFamily="18" charset="0"/>
                          <a:cs typeface="Times New Roman" pitchFamily="18" charset="0"/>
                        </a:rPr>
                        <a:t> Разрабатывать мероприятия по охране редких растений.</a:t>
                      </a:r>
                      <a:endParaRPr lang="ru-RU" sz="2000" b="1" dirty="0">
                        <a:solidFill>
                          <a:schemeClr val="bg1"/>
                        </a:solidFill>
                        <a:latin typeface="Times New Roman" pitchFamily="18" charset="0"/>
                        <a:cs typeface="Times New Roman" pitchFamily="18" charset="0"/>
                      </a:endParaRPr>
                    </a:p>
                  </a:txBody>
                  <a:tcPr/>
                </a:tc>
              </a:tr>
              <a:tr h="1165176">
                <a:tc>
                  <a:txBody>
                    <a:bodyPr/>
                    <a:lstStyle/>
                    <a:p>
                      <a:r>
                        <a:rPr lang="ru-RU" sz="2000" b="1" dirty="0" smtClean="0">
                          <a:solidFill>
                            <a:schemeClr val="accent1">
                              <a:lumMod val="75000"/>
                            </a:schemeClr>
                          </a:solidFill>
                          <a:latin typeface="Times New Roman" pitchFamily="18" charset="0"/>
                          <a:cs typeface="Times New Roman" pitchFamily="18" charset="0"/>
                        </a:rPr>
                        <a:t>7А.</a:t>
                      </a:r>
                      <a:r>
                        <a:rPr kumimoji="0" lang="ru-RU" sz="2000" b="1" kern="1200" dirty="0" smtClean="0">
                          <a:solidFill>
                            <a:schemeClr val="accent1">
                              <a:lumMod val="75000"/>
                            </a:schemeClr>
                          </a:solidFill>
                          <a:latin typeface="Times New Roman" pitchFamily="18" charset="0"/>
                          <a:cs typeface="Times New Roman" pitchFamily="18" charset="0"/>
                        </a:rPr>
                        <a:t> Ремонтировать оргтехнику: компьютеры, телефоны.</a:t>
                      </a:r>
                    </a:p>
                    <a:p>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7Б.</a:t>
                      </a:r>
                      <a:r>
                        <a:rPr kumimoji="0" lang="ru-RU" sz="2000" b="1" kern="1200" dirty="0" smtClean="0">
                          <a:solidFill>
                            <a:schemeClr val="accent1">
                              <a:lumMod val="75000"/>
                            </a:schemeClr>
                          </a:solidFill>
                          <a:latin typeface="Times New Roman" pitchFamily="18" charset="0"/>
                          <a:cs typeface="Times New Roman" pitchFamily="18" charset="0"/>
                        </a:rPr>
                        <a:t> Исправлять смысловые и</a:t>
                      </a:r>
                    </a:p>
                    <a:p>
                      <a:r>
                        <a:rPr kumimoji="0" lang="ru-RU" sz="2000" b="1" kern="1200" dirty="0" smtClean="0">
                          <a:solidFill>
                            <a:schemeClr val="accent1">
                              <a:lumMod val="75000"/>
                            </a:schemeClr>
                          </a:solidFill>
                          <a:latin typeface="Times New Roman" pitchFamily="18" charset="0"/>
                          <a:cs typeface="Times New Roman" pitchFamily="18" charset="0"/>
                        </a:rPr>
                        <a:t>стилистические ошибки в</a:t>
                      </a:r>
                    </a:p>
                    <a:p>
                      <a:r>
                        <a:rPr kumimoji="0" lang="ru-RU" sz="2000" b="1" kern="1200" dirty="0" smtClean="0">
                          <a:solidFill>
                            <a:schemeClr val="accent1">
                              <a:lumMod val="75000"/>
                            </a:schemeClr>
                          </a:solidFill>
                          <a:latin typeface="Times New Roman" pitchFamily="18" charset="0"/>
                          <a:cs typeface="Times New Roman" pitchFamily="18" charset="0"/>
                        </a:rPr>
                        <a:t>подготавливаемых для печати текстах.</a:t>
                      </a:r>
                      <a:endParaRPr lang="ru-RU" sz="2000" b="1" dirty="0">
                        <a:solidFill>
                          <a:schemeClr val="accent1">
                            <a:lumMod val="75000"/>
                          </a:schemeClr>
                        </a:solidFill>
                        <a:latin typeface="Times New Roman" pitchFamily="18" charset="0"/>
                        <a:cs typeface="Times New Roman" pitchFamily="18" charset="0"/>
                      </a:endParaRPr>
                    </a:p>
                  </a:txBody>
                  <a:tcPr/>
                </a:tc>
              </a:tr>
              <a:tr h="954420">
                <a:tc>
                  <a:txBody>
                    <a:bodyPr/>
                    <a:lstStyle/>
                    <a:p>
                      <a:r>
                        <a:rPr lang="ru-RU" sz="2000" b="1" dirty="0" smtClean="0">
                          <a:solidFill>
                            <a:schemeClr val="accent1">
                              <a:lumMod val="75000"/>
                            </a:schemeClr>
                          </a:solidFill>
                          <a:latin typeface="Times New Roman" pitchFamily="18" charset="0"/>
                          <a:cs typeface="Times New Roman" pitchFamily="18" charset="0"/>
                        </a:rPr>
                        <a:t>8А.</a:t>
                      </a:r>
                      <a:r>
                        <a:rPr kumimoji="0" lang="ru-RU" sz="2000" b="1" kern="1200" dirty="0" smtClean="0">
                          <a:solidFill>
                            <a:schemeClr val="accent1">
                              <a:lumMod val="75000"/>
                            </a:schemeClr>
                          </a:solidFill>
                          <a:latin typeface="Times New Roman" pitchFamily="18" charset="0"/>
                          <a:cs typeface="Times New Roman" pitchFamily="18" charset="0"/>
                        </a:rPr>
                        <a:t> Заниматься флористикой,</a:t>
                      </a:r>
                    </a:p>
                    <a:p>
                      <a:r>
                        <a:rPr kumimoji="0" lang="ru-RU" sz="2000" b="1" kern="1200" dirty="0" smtClean="0">
                          <a:solidFill>
                            <a:schemeClr val="accent1">
                              <a:lumMod val="75000"/>
                            </a:schemeClr>
                          </a:solidFill>
                          <a:latin typeface="Times New Roman" pitchFamily="18" charset="0"/>
                          <a:cs typeface="Times New Roman" pitchFamily="18" charset="0"/>
                        </a:rPr>
                        <a:t>оформлять    помещения</a:t>
                      </a:r>
                    </a:p>
                    <a:p>
                      <a:r>
                        <a:rPr kumimoji="0" lang="ru-RU" sz="2000" b="1" kern="1200" dirty="0" smtClean="0">
                          <a:solidFill>
                            <a:schemeClr val="accent1">
                              <a:lumMod val="75000"/>
                            </a:schemeClr>
                          </a:solidFill>
                          <a:latin typeface="Times New Roman" pitchFamily="18" charset="0"/>
                          <a:cs typeface="Times New Roman" pitchFamily="18" charset="0"/>
                        </a:rPr>
                        <a:t>цветами.</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8Б.</a:t>
                      </a:r>
                      <a:r>
                        <a:rPr kumimoji="0" lang="ru-RU" sz="2000" b="1" kern="1200" dirty="0" smtClean="0">
                          <a:solidFill>
                            <a:schemeClr val="accent1">
                              <a:lumMod val="75000"/>
                            </a:schemeClr>
                          </a:solidFill>
                          <a:latin typeface="Times New Roman" pitchFamily="18" charset="0"/>
                          <a:cs typeface="Times New Roman" pitchFamily="18" charset="0"/>
                        </a:rPr>
                        <a:t> Анализировать состояние</a:t>
                      </a:r>
                    </a:p>
                    <a:p>
                      <a:r>
                        <a:rPr kumimoji="0" lang="ru-RU" sz="2000" b="1" kern="1200" dirty="0" smtClean="0">
                          <a:solidFill>
                            <a:schemeClr val="accent1">
                              <a:lumMod val="75000"/>
                            </a:schemeClr>
                          </a:solidFill>
                          <a:latin typeface="Times New Roman" pitchFamily="18" charset="0"/>
                          <a:cs typeface="Times New Roman" pitchFamily="18" charset="0"/>
                        </a:rPr>
                        <a:t>растений и животных в условиях загрязненной среды.</a:t>
                      </a:r>
                      <a:endParaRPr lang="ru-RU" sz="2000" b="1" dirty="0">
                        <a:solidFill>
                          <a:schemeClr val="accent1">
                            <a:lumMod val="75000"/>
                          </a:schemeClr>
                        </a:solidFill>
                        <a:latin typeface="Times New Roman" pitchFamily="18" charset="0"/>
                        <a:cs typeface="Times New Roman" pitchFamily="18" charset="0"/>
                      </a:endParaRPr>
                    </a:p>
                  </a:txBody>
                  <a:tcPr/>
                </a:tc>
              </a:tr>
              <a:tr h="857256">
                <a:tc>
                  <a:txBody>
                    <a:bodyPr/>
                    <a:lstStyle/>
                    <a:p>
                      <a:r>
                        <a:rPr lang="ru-RU" sz="2000" b="1" dirty="0" smtClean="0">
                          <a:solidFill>
                            <a:schemeClr val="accent1">
                              <a:lumMod val="75000"/>
                            </a:schemeClr>
                          </a:solidFill>
                          <a:latin typeface="Times New Roman" pitchFamily="18" charset="0"/>
                          <a:cs typeface="Times New Roman" pitchFamily="18" charset="0"/>
                        </a:rPr>
                        <a:t>9А.</a:t>
                      </a:r>
                      <a:r>
                        <a:rPr kumimoji="0" lang="ru-RU" sz="2000" b="1" kern="1200" dirty="0" smtClean="0">
                          <a:solidFill>
                            <a:schemeClr val="accent1">
                              <a:lumMod val="75000"/>
                            </a:schemeClr>
                          </a:solidFill>
                          <a:latin typeface="Times New Roman" pitchFamily="18" charset="0"/>
                          <a:cs typeface="Times New Roman" pitchFamily="18" charset="0"/>
                        </a:rPr>
                        <a:t> Управлять автомобилем,</a:t>
                      </a:r>
                    </a:p>
                    <a:p>
                      <a:r>
                        <a:rPr kumimoji="0" lang="ru-RU" sz="2000" b="1" kern="1200" dirty="0" smtClean="0">
                          <a:solidFill>
                            <a:schemeClr val="accent1">
                              <a:lumMod val="75000"/>
                            </a:schemeClr>
                          </a:solidFill>
                          <a:latin typeface="Times New Roman" pitchFamily="18" charset="0"/>
                          <a:cs typeface="Times New Roman" pitchFamily="18" charset="0"/>
                        </a:rPr>
                        <a:t>автобусом, трейлером, локомотивом поезда.</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9Б.</a:t>
                      </a:r>
                      <a:r>
                        <a:rPr kumimoji="0" lang="ru-RU" sz="2000" b="1" kern="1200" dirty="0" smtClean="0">
                          <a:solidFill>
                            <a:schemeClr val="accent1">
                              <a:lumMod val="75000"/>
                            </a:schemeClr>
                          </a:solidFill>
                          <a:latin typeface="Times New Roman" pitchFamily="18" charset="0"/>
                          <a:cs typeface="Times New Roman" pitchFamily="18" charset="0"/>
                        </a:rPr>
                        <a:t> Микшировать музыку или</a:t>
                      </a:r>
                    </a:p>
                    <a:p>
                      <a:r>
                        <a:rPr kumimoji="0" lang="ru-RU" sz="2000" b="1" kern="1200" dirty="0" smtClean="0">
                          <a:solidFill>
                            <a:schemeClr val="accent1">
                              <a:lumMod val="75000"/>
                            </a:schemeClr>
                          </a:solidFill>
                          <a:latin typeface="Times New Roman" pitchFamily="18" charset="0"/>
                          <a:cs typeface="Times New Roman" pitchFamily="18" charset="0"/>
                        </a:rPr>
                        <a:t>корректировать      фотоснимки с помощью компьютера.</a:t>
                      </a:r>
                      <a:endParaRPr lang="ru-RU" sz="2000" b="1" dirty="0">
                        <a:solidFill>
                          <a:schemeClr val="accent1">
                            <a:lumMod val="75000"/>
                          </a:schemeClr>
                        </a:solidFill>
                        <a:latin typeface="Times New Roman" pitchFamily="18" charset="0"/>
                        <a:cs typeface="Times New Roman" pitchFamily="18" charset="0"/>
                      </a:endParaRPr>
                    </a:p>
                  </a:txBody>
                  <a:tcPr/>
                </a:tc>
              </a:tr>
              <a:tr h="1153895">
                <a:tc>
                  <a:txBody>
                    <a:bodyPr/>
                    <a:lstStyle/>
                    <a:p>
                      <a:r>
                        <a:rPr lang="ru-RU" sz="2000" b="1" dirty="0" smtClean="0">
                          <a:solidFill>
                            <a:schemeClr val="accent1">
                              <a:lumMod val="75000"/>
                            </a:schemeClr>
                          </a:solidFill>
                          <a:latin typeface="Times New Roman" pitchFamily="18" charset="0"/>
                          <a:cs typeface="Times New Roman" pitchFamily="18" charset="0"/>
                        </a:rPr>
                        <a:t>10А.</a:t>
                      </a:r>
                      <a:r>
                        <a:rPr kumimoji="0" lang="ru-RU" sz="2000" b="1" kern="1200" dirty="0" smtClean="0">
                          <a:solidFill>
                            <a:schemeClr val="accent1">
                              <a:lumMod val="75000"/>
                            </a:schemeClr>
                          </a:solidFill>
                          <a:latin typeface="Times New Roman" pitchFamily="18" charset="0"/>
                          <a:cs typeface="Times New Roman" pitchFamily="18" charset="0"/>
                        </a:rPr>
                        <a:t> Ежедневно  тренировать</a:t>
                      </a:r>
                    </a:p>
                    <a:p>
                      <a:r>
                        <a:rPr kumimoji="0" lang="ru-RU" sz="2000" b="1" kern="1200" dirty="0" smtClean="0">
                          <a:solidFill>
                            <a:schemeClr val="accent1">
                              <a:lumMod val="75000"/>
                            </a:schemeClr>
                          </a:solidFill>
                          <a:latin typeface="Times New Roman" pitchFamily="18" charset="0"/>
                          <a:cs typeface="Times New Roman" pitchFamily="18" charset="0"/>
                        </a:rPr>
                        <a:t>свои атлетические навыки</a:t>
                      </a:r>
                    </a:p>
                    <a:p>
                      <a:r>
                        <a:rPr kumimoji="0" lang="ru-RU" sz="2000" b="1" kern="1200" dirty="0" smtClean="0">
                          <a:solidFill>
                            <a:schemeClr val="accent1">
                              <a:lumMod val="75000"/>
                            </a:schemeClr>
                          </a:solidFill>
                          <a:latin typeface="Times New Roman" pitchFamily="18" charset="0"/>
                          <a:cs typeface="Times New Roman" pitchFamily="18" charset="0"/>
                        </a:rPr>
                        <a:t>в спортивном зале, в бассейне, на стадионе, корте и т.п.</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10Б.</a:t>
                      </a:r>
                      <a:r>
                        <a:rPr kumimoji="0" lang="ru-RU" sz="2000" b="1" kern="1200" dirty="0" smtClean="0">
                          <a:solidFill>
                            <a:schemeClr val="accent1">
                              <a:lumMod val="75000"/>
                            </a:schemeClr>
                          </a:solidFill>
                          <a:latin typeface="Times New Roman" pitchFamily="18" charset="0"/>
                          <a:cs typeface="Times New Roman" pitchFamily="18" charset="0"/>
                        </a:rPr>
                        <a:t> Отлаживать            работу</a:t>
                      </a:r>
                    </a:p>
                    <a:p>
                      <a:r>
                        <a:rPr kumimoji="0" lang="ru-RU" sz="2000" b="1" kern="1200" dirty="0" smtClean="0">
                          <a:solidFill>
                            <a:schemeClr val="accent1">
                              <a:lumMod val="75000"/>
                            </a:schemeClr>
                          </a:solidFill>
                          <a:latin typeface="Times New Roman" pitchFamily="18" charset="0"/>
                          <a:cs typeface="Times New Roman" pitchFamily="18" charset="0"/>
                        </a:rPr>
                        <a:t>спортивного автомобиля и</a:t>
                      </a:r>
                    </a:p>
                    <a:p>
                      <a:r>
                        <a:rPr kumimoji="0" lang="ru-RU" sz="2000" b="1" kern="1200" dirty="0" smtClean="0">
                          <a:solidFill>
                            <a:schemeClr val="accent1">
                              <a:lumMod val="75000"/>
                            </a:schemeClr>
                          </a:solidFill>
                          <a:latin typeface="Times New Roman" pitchFamily="18" charset="0"/>
                          <a:cs typeface="Times New Roman" pitchFamily="18" charset="0"/>
                        </a:rPr>
                        <a:t>заменять   механизмы   в</a:t>
                      </a:r>
                    </a:p>
                    <a:p>
                      <a:r>
                        <a:rPr kumimoji="0" lang="ru-RU" sz="2000" b="1" kern="1200" dirty="0" smtClean="0">
                          <a:solidFill>
                            <a:schemeClr val="accent1">
                              <a:lumMod val="75000"/>
                            </a:schemeClr>
                          </a:solidFill>
                          <a:latin typeface="Times New Roman" pitchFamily="18" charset="0"/>
                          <a:cs typeface="Times New Roman" pitchFamily="18" charset="0"/>
                        </a:rPr>
                        <a:t>случае неисправности.</a:t>
                      </a:r>
                      <a:endParaRPr lang="ru-RU" sz="2000" b="1"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89"/>
          <a:ext cx="8329642" cy="5943600"/>
        </p:xfrm>
        <a:graphic>
          <a:graphicData uri="http://schemas.openxmlformats.org/drawingml/2006/table">
            <a:tbl>
              <a:tblPr firstRow="1" bandRow="1">
                <a:tableStyleId>{21E4AEA4-8DFA-4A89-87EB-49C32662AFE0}</a:tableStyleId>
              </a:tblPr>
              <a:tblGrid>
                <a:gridCol w="4164821"/>
                <a:gridCol w="4164821"/>
              </a:tblGrid>
              <a:tr h="1142985">
                <a:tc>
                  <a:txBody>
                    <a:bodyPr/>
                    <a:lstStyle/>
                    <a:p>
                      <a:r>
                        <a:rPr lang="ru-RU" sz="2000" b="1" dirty="0" smtClean="0">
                          <a:latin typeface="Times New Roman" pitchFamily="18" charset="0"/>
                          <a:cs typeface="Times New Roman" pitchFamily="18" charset="0"/>
                        </a:rPr>
                        <a:t>11А.</a:t>
                      </a:r>
                      <a:r>
                        <a:rPr kumimoji="0" lang="ru-RU" sz="2000" b="1" kern="1200" dirty="0" smtClean="0">
                          <a:latin typeface="Times New Roman" pitchFamily="18" charset="0"/>
                          <a:cs typeface="Times New Roman" pitchFamily="18" charset="0"/>
                        </a:rPr>
                        <a:t> Давать людям консультации по туристическим маршрутам других городов и стран.</a:t>
                      </a:r>
                    </a:p>
                    <a:p>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11Б.</a:t>
                      </a:r>
                      <a:r>
                        <a:rPr kumimoji="0" lang="ru-RU" sz="2000" b="1" kern="1200" dirty="0" smtClean="0">
                          <a:latin typeface="Times New Roman" pitchFamily="18" charset="0"/>
                          <a:cs typeface="Times New Roman" pitchFamily="18" charset="0"/>
                        </a:rPr>
                        <a:t> Оформлять витрины универмагов;       заниматься</a:t>
                      </a:r>
                    </a:p>
                    <a:p>
                      <a:r>
                        <a:rPr kumimoji="0" lang="ru-RU" sz="2000" b="1" kern="1200" dirty="0" smtClean="0">
                          <a:latin typeface="Times New Roman" pitchFamily="18" charset="0"/>
                          <a:cs typeface="Times New Roman" pitchFamily="18" charset="0"/>
                        </a:rPr>
                        <a:t>оформлением концертов и шоу.</a:t>
                      </a:r>
                      <a:endParaRPr lang="ru-RU" sz="2000" b="1" dirty="0">
                        <a:latin typeface="Times New Roman" pitchFamily="18" charset="0"/>
                        <a:cs typeface="Times New Roman" pitchFamily="18" charset="0"/>
                      </a:endParaRPr>
                    </a:p>
                  </a:txBody>
                  <a:tcPr/>
                </a:tc>
              </a:tr>
              <a:tr h="963687">
                <a:tc>
                  <a:txBody>
                    <a:bodyPr/>
                    <a:lstStyle/>
                    <a:p>
                      <a:r>
                        <a:rPr lang="ru-RU" sz="2000" b="1" dirty="0" smtClean="0">
                          <a:solidFill>
                            <a:schemeClr val="accent1">
                              <a:lumMod val="75000"/>
                            </a:schemeClr>
                          </a:solidFill>
                          <a:latin typeface="Times New Roman" pitchFamily="18" charset="0"/>
                          <a:cs typeface="Times New Roman" pitchFamily="18" charset="0"/>
                        </a:rPr>
                        <a:t>12А.</a:t>
                      </a:r>
                      <a:r>
                        <a:rPr kumimoji="0" lang="ru-RU" sz="2000" b="1" kern="1200" dirty="0" smtClean="0">
                          <a:solidFill>
                            <a:schemeClr val="accent1">
                              <a:lumMod val="75000"/>
                            </a:schemeClr>
                          </a:solidFill>
                          <a:latin typeface="Times New Roman" pitchFamily="18" charset="0"/>
                          <a:cs typeface="Times New Roman" pitchFamily="18" charset="0"/>
                        </a:rPr>
                        <a:t> Разводить декоративных</a:t>
                      </a:r>
                    </a:p>
                    <a:p>
                      <a:r>
                        <a:rPr kumimoji="0" lang="ru-RU" sz="2000" b="1" kern="1200" dirty="0" smtClean="0">
                          <a:solidFill>
                            <a:schemeClr val="accent1">
                              <a:lumMod val="75000"/>
                            </a:schemeClr>
                          </a:solidFill>
                          <a:latin typeface="Times New Roman" pitchFamily="18" charset="0"/>
                          <a:cs typeface="Times New Roman" pitchFamily="18" charset="0"/>
                        </a:rPr>
                        <a:t>рыб и ухаживать за аквариумами в офисах.</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12Б.</a:t>
                      </a:r>
                      <a:r>
                        <a:rPr kumimoji="0" lang="ru-RU" sz="2000" b="1" kern="1200" dirty="0" smtClean="0">
                          <a:solidFill>
                            <a:schemeClr val="accent1">
                              <a:lumMod val="75000"/>
                            </a:schemeClr>
                          </a:solidFill>
                          <a:latin typeface="Times New Roman" pitchFamily="18" charset="0"/>
                          <a:cs typeface="Times New Roman" pitchFamily="18" charset="0"/>
                        </a:rPr>
                        <a:t> Оказывать людям медицинскую помощь.</a:t>
                      </a:r>
                    </a:p>
                    <a:p>
                      <a:endParaRPr lang="ru-RU" sz="2000" b="1" dirty="0">
                        <a:solidFill>
                          <a:schemeClr val="accent1">
                            <a:lumMod val="75000"/>
                          </a:schemeClr>
                        </a:solidFill>
                        <a:latin typeface="Times New Roman" pitchFamily="18" charset="0"/>
                        <a:cs typeface="Times New Roman" pitchFamily="18" charset="0"/>
                      </a:endParaRPr>
                    </a:p>
                  </a:txBody>
                  <a:tcPr/>
                </a:tc>
              </a:tr>
              <a:tr h="1153720">
                <a:tc>
                  <a:txBody>
                    <a:bodyPr/>
                    <a:lstStyle/>
                    <a:p>
                      <a:pPr algn="l"/>
                      <a:r>
                        <a:rPr lang="ru-RU" sz="2000" b="1" dirty="0" smtClean="0">
                          <a:solidFill>
                            <a:schemeClr val="accent1">
                              <a:lumMod val="75000"/>
                            </a:schemeClr>
                          </a:solidFill>
                          <a:latin typeface="Times New Roman" pitchFamily="18" charset="0"/>
                          <a:cs typeface="Times New Roman" pitchFamily="18" charset="0"/>
                        </a:rPr>
                        <a:t>13А.</a:t>
                      </a:r>
                      <a:r>
                        <a:rPr kumimoji="0" lang="ru-RU" sz="2000" b="1" kern="1200" dirty="0" smtClean="0">
                          <a:solidFill>
                            <a:schemeClr val="accent1">
                              <a:lumMod val="75000"/>
                            </a:schemeClr>
                          </a:solidFill>
                          <a:latin typeface="Times New Roman" pitchFamily="18" charset="0"/>
                          <a:cs typeface="Times New Roman" pitchFamily="18" charset="0"/>
                        </a:rPr>
                        <a:t> Упорядочивать документы фирмы и подготавливать новые (договора, счета, ведомости, доверенности и т. п.)</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13Б.</a:t>
                      </a:r>
                      <a:r>
                        <a:rPr kumimoji="0" lang="ru-RU" sz="2000" b="1" kern="1200" dirty="0" smtClean="0">
                          <a:solidFill>
                            <a:schemeClr val="accent1">
                              <a:lumMod val="75000"/>
                            </a:schemeClr>
                          </a:solidFill>
                          <a:latin typeface="Times New Roman" pitchFamily="18" charset="0"/>
                          <a:cs typeface="Times New Roman" pitchFamily="18" charset="0"/>
                        </a:rPr>
                        <a:t> Вырабатывать     навыки</a:t>
                      </a:r>
                    </a:p>
                    <a:p>
                      <a:r>
                        <a:rPr kumimoji="0" lang="ru-RU" sz="2000" b="1" kern="1200" dirty="0" smtClean="0">
                          <a:solidFill>
                            <a:schemeClr val="accent1">
                              <a:lumMod val="75000"/>
                            </a:schemeClr>
                          </a:solidFill>
                          <a:latin typeface="Times New Roman" pitchFamily="18" charset="0"/>
                          <a:cs typeface="Times New Roman" pitchFamily="18" charset="0"/>
                        </a:rPr>
                        <a:t>красивой походки и пластичных движений для профессионального выступления на подиуме.</a:t>
                      </a:r>
                      <a:endParaRPr kumimoji="0" lang="ru-RU" sz="2000" b="1" kern="1200" dirty="0">
                        <a:solidFill>
                          <a:schemeClr val="accent1">
                            <a:lumMod val="75000"/>
                          </a:schemeClr>
                        </a:solidFill>
                        <a:latin typeface="Times New Roman" pitchFamily="18" charset="0"/>
                        <a:ea typeface="+mn-ea"/>
                        <a:cs typeface="Times New Roman" pitchFamily="18" charset="0"/>
                      </a:endParaRPr>
                    </a:p>
                  </a:txBody>
                  <a:tcPr/>
                </a:tc>
              </a:tr>
              <a:tr h="773655">
                <a:tc>
                  <a:txBody>
                    <a:bodyPr/>
                    <a:lstStyle/>
                    <a:p>
                      <a:r>
                        <a:rPr lang="ru-RU" sz="2000" b="1" dirty="0" smtClean="0">
                          <a:solidFill>
                            <a:schemeClr val="accent1">
                              <a:lumMod val="75000"/>
                            </a:schemeClr>
                          </a:solidFill>
                          <a:latin typeface="Times New Roman" pitchFamily="18" charset="0"/>
                          <a:cs typeface="Times New Roman" pitchFamily="18" charset="0"/>
                        </a:rPr>
                        <a:t>14А.</a:t>
                      </a:r>
                      <a:r>
                        <a:rPr kumimoji="0" lang="ru-RU" sz="2000" b="1" kern="1200" dirty="0" smtClean="0">
                          <a:solidFill>
                            <a:schemeClr val="accent1">
                              <a:lumMod val="75000"/>
                            </a:schemeClr>
                          </a:solidFill>
                          <a:latin typeface="Times New Roman" pitchFamily="18" charset="0"/>
                          <a:cs typeface="Times New Roman" pitchFamily="18" charset="0"/>
                        </a:rPr>
                        <a:t> Изучать генетику, выводить новые сорта растений.</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14Б.</a:t>
                      </a:r>
                      <a:r>
                        <a:rPr kumimoji="0" lang="ru-RU" sz="2000" b="1" kern="1200" dirty="0" smtClean="0">
                          <a:solidFill>
                            <a:schemeClr val="accent1">
                              <a:lumMod val="75000"/>
                            </a:schemeClr>
                          </a:solidFill>
                          <a:latin typeface="Times New Roman" pitchFamily="18" charset="0"/>
                          <a:cs typeface="Times New Roman" pitchFamily="18" charset="0"/>
                        </a:rPr>
                        <a:t> Работать в фондах архивов, находить необходимые документы.</a:t>
                      </a:r>
                      <a:endParaRPr lang="ru-RU" sz="2000" b="1" dirty="0">
                        <a:solidFill>
                          <a:schemeClr val="accent1">
                            <a:lumMod val="75000"/>
                          </a:schemeClr>
                        </a:solidFill>
                        <a:latin typeface="Times New Roman" pitchFamily="18" charset="0"/>
                        <a:cs typeface="Times New Roman" pitchFamily="18" charset="0"/>
                      </a:endParaRPr>
                    </a:p>
                  </a:txBody>
                  <a:tcPr/>
                </a:tc>
              </a:tr>
              <a:tr h="1153720">
                <a:tc>
                  <a:txBody>
                    <a:bodyPr/>
                    <a:lstStyle/>
                    <a:p>
                      <a:r>
                        <a:rPr lang="ru-RU" sz="2000" b="1" dirty="0" smtClean="0">
                          <a:solidFill>
                            <a:schemeClr val="accent1">
                              <a:lumMod val="75000"/>
                            </a:schemeClr>
                          </a:solidFill>
                          <a:latin typeface="Times New Roman" pitchFamily="18" charset="0"/>
                          <a:cs typeface="Times New Roman" pitchFamily="18" charset="0"/>
                        </a:rPr>
                        <a:t>15А.</a:t>
                      </a:r>
                      <a:r>
                        <a:rPr kumimoji="0" lang="ru-RU" sz="2000" b="1" kern="1200" dirty="0" smtClean="0">
                          <a:solidFill>
                            <a:schemeClr val="accent1">
                              <a:lumMod val="75000"/>
                            </a:schemeClr>
                          </a:solidFill>
                          <a:latin typeface="Times New Roman" pitchFamily="18" charset="0"/>
                          <a:cs typeface="Times New Roman" pitchFamily="18" charset="0"/>
                        </a:rPr>
                        <a:t> Сопровождать   людей   в</a:t>
                      </a:r>
                    </a:p>
                    <a:p>
                      <a:r>
                        <a:rPr kumimoji="0" lang="ru-RU" sz="2000" b="1" kern="1200" dirty="0" smtClean="0">
                          <a:solidFill>
                            <a:schemeClr val="accent1">
                              <a:lumMod val="75000"/>
                            </a:schemeClr>
                          </a:solidFill>
                          <a:latin typeface="Times New Roman" pitchFamily="18" charset="0"/>
                          <a:cs typeface="Times New Roman" pitchFamily="18" charset="0"/>
                        </a:rPr>
                        <a:t>сложных туристических по-</a:t>
                      </a:r>
                    </a:p>
                    <a:p>
                      <a:r>
                        <a:rPr kumimoji="0" lang="ru-RU" sz="2000" b="1" kern="1200" dirty="0" smtClean="0">
                          <a:solidFill>
                            <a:schemeClr val="accent1">
                              <a:lumMod val="75000"/>
                            </a:schemeClr>
                          </a:solidFill>
                          <a:latin typeface="Times New Roman" pitchFamily="18" charset="0"/>
                          <a:cs typeface="Times New Roman" pitchFamily="18" charset="0"/>
                        </a:rPr>
                        <a:t>ходах в роли инструктора.</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15Б.</a:t>
                      </a:r>
                      <a:r>
                        <a:rPr kumimoji="0" lang="ru-RU" sz="2000" b="1" kern="1200" dirty="0" smtClean="0">
                          <a:solidFill>
                            <a:schemeClr val="accent1">
                              <a:lumMod val="75000"/>
                            </a:schemeClr>
                          </a:solidFill>
                          <a:latin typeface="Times New Roman" pitchFamily="18" charset="0"/>
                          <a:cs typeface="Times New Roman" pitchFamily="18" charset="0"/>
                        </a:rPr>
                        <a:t> Придумывать и отрабатывать сложные акробатические трюки, спортивные номера.</a:t>
                      </a:r>
                      <a:endParaRPr lang="ru-RU" sz="2000" b="1"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285750"/>
          <a:ext cx="8258204" cy="6113154"/>
        </p:xfrm>
        <a:graphic>
          <a:graphicData uri="http://schemas.openxmlformats.org/drawingml/2006/table">
            <a:tbl>
              <a:tblPr firstRow="1" bandRow="1">
                <a:tableStyleId>{21E4AEA4-8DFA-4A89-87EB-49C32662AFE0}</a:tableStyleId>
              </a:tblPr>
              <a:tblGrid>
                <a:gridCol w="4129102"/>
                <a:gridCol w="4129102"/>
              </a:tblGrid>
              <a:tr h="1000110">
                <a:tc>
                  <a:txBody>
                    <a:bodyPr/>
                    <a:lstStyle/>
                    <a:p>
                      <a:r>
                        <a:rPr lang="ru-RU" sz="2000" b="1" dirty="0" smtClean="0">
                          <a:latin typeface="Times New Roman" pitchFamily="18" charset="0"/>
                          <a:cs typeface="Times New Roman" pitchFamily="18" charset="0"/>
                        </a:rPr>
                        <a:t>16А.</a:t>
                      </a:r>
                      <a:r>
                        <a:rPr kumimoji="0" lang="ru-RU" sz="2000" b="1" kern="1200" dirty="0" smtClean="0">
                          <a:latin typeface="Times New Roman" pitchFamily="18" charset="0"/>
                          <a:cs typeface="Times New Roman" pitchFamily="18" charset="0"/>
                        </a:rPr>
                        <a:t> Лечить кошек, собак, лошадей и пр.</a:t>
                      </a:r>
                    </a:p>
                    <a:p>
                      <a:endParaRPr lang="ru-RU" sz="2000" b="1" dirty="0">
                        <a:latin typeface="Times New Roman" pitchFamily="18" charset="0"/>
                        <a:cs typeface="Times New Roman" pitchFamily="18" charset="0"/>
                      </a:endParaRPr>
                    </a:p>
                  </a:txBody>
                  <a:tcPr/>
                </a:tc>
                <a:tc>
                  <a:txBody>
                    <a:bodyPr/>
                    <a:lstStyle/>
                    <a:p>
                      <a:r>
                        <a:rPr lang="ru-RU" sz="2000" b="1" dirty="0" smtClean="0">
                          <a:latin typeface="Times New Roman" pitchFamily="18" charset="0"/>
                          <a:cs typeface="Times New Roman" pitchFamily="18" charset="0"/>
                        </a:rPr>
                        <a:t>16Б.</a:t>
                      </a:r>
                      <a:r>
                        <a:rPr kumimoji="0" lang="ru-RU" sz="2000" b="1" kern="1200" dirty="0" smtClean="0">
                          <a:latin typeface="Times New Roman" pitchFamily="18" charset="0"/>
                          <a:cs typeface="Times New Roman" pitchFamily="18" charset="0"/>
                        </a:rPr>
                        <a:t> Осуществлять сборку компьютеров.</a:t>
                      </a:r>
                      <a:endParaRPr lang="ru-RU" sz="2000" b="1" dirty="0">
                        <a:latin typeface="Times New Roman" pitchFamily="18" charset="0"/>
                        <a:cs typeface="Times New Roman" pitchFamily="18" charset="0"/>
                      </a:endParaRPr>
                    </a:p>
                  </a:txBody>
                  <a:tcPr/>
                </a:tc>
              </a:tr>
              <a:tr h="1243017">
                <a:tc>
                  <a:txBody>
                    <a:bodyPr/>
                    <a:lstStyle/>
                    <a:p>
                      <a:r>
                        <a:rPr lang="ru-RU" sz="2000" b="1" dirty="0" smtClean="0">
                          <a:solidFill>
                            <a:schemeClr val="accent1">
                              <a:lumMod val="75000"/>
                            </a:schemeClr>
                          </a:solidFill>
                          <a:latin typeface="Times New Roman" pitchFamily="18" charset="0"/>
                          <a:cs typeface="Times New Roman" pitchFamily="18" charset="0"/>
                        </a:rPr>
                        <a:t>17А.</a:t>
                      </a:r>
                      <a:r>
                        <a:rPr kumimoji="0" lang="ru-RU" sz="2000" b="1" kern="1200" dirty="0" smtClean="0">
                          <a:solidFill>
                            <a:schemeClr val="accent1">
                              <a:lumMod val="75000"/>
                            </a:schemeClr>
                          </a:solidFill>
                          <a:latin typeface="Times New Roman" pitchFamily="18" charset="0"/>
                          <a:cs typeface="Times New Roman" pitchFamily="18" charset="0"/>
                        </a:rPr>
                        <a:t> Искать   нужных   людей,</a:t>
                      </a:r>
                    </a:p>
                    <a:p>
                      <a:r>
                        <a:rPr kumimoji="0" lang="ru-RU" sz="2000" b="1" kern="1200" dirty="0" smtClean="0">
                          <a:solidFill>
                            <a:schemeClr val="accent1">
                              <a:lumMod val="75000"/>
                            </a:schemeClr>
                          </a:solidFill>
                          <a:latin typeface="Times New Roman" pitchFamily="18" charset="0"/>
                          <a:cs typeface="Times New Roman" pitchFamily="18" charset="0"/>
                        </a:rPr>
                        <a:t>проводить подбор персонала в различные фирмы.</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17Б.</a:t>
                      </a:r>
                      <a:r>
                        <a:rPr kumimoji="0" lang="ru-RU" sz="2000" b="1" kern="1200" dirty="0" smtClean="0">
                          <a:solidFill>
                            <a:schemeClr val="accent1">
                              <a:lumMod val="75000"/>
                            </a:schemeClr>
                          </a:solidFill>
                          <a:latin typeface="Times New Roman" pitchFamily="18" charset="0"/>
                          <a:cs typeface="Times New Roman" pitchFamily="18" charset="0"/>
                        </a:rPr>
                        <a:t> Проводить   финансовый</a:t>
                      </a:r>
                    </a:p>
                    <a:p>
                      <a:r>
                        <a:rPr kumimoji="0" lang="ru-RU" sz="2000" b="1" kern="1200" dirty="0" smtClean="0">
                          <a:solidFill>
                            <a:schemeClr val="accent1">
                              <a:lumMod val="75000"/>
                            </a:schemeClr>
                          </a:solidFill>
                          <a:latin typeface="Times New Roman" pitchFamily="18" charset="0"/>
                          <a:cs typeface="Times New Roman" pitchFamily="18" charset="0"/>
                        </a:rPr>
                        <a:t>анализ рынка ценных бумаг.</a:t>
                      </a:r>
                    </a:p>
                    <a:p>
                      <a:endParaRPr lang="ru-RU" sz="2000" b="1" dirty="0">
                        <a:solidFill>
                          <a:schemeClr val="accent1">
                            <a:lumMod val="75000"/>
                          </a:schemeClr>
                        </a:solidFill>
                        <a:latin typeface="Times New Roman" pitchFamily="18" charset="0"/>
                        <a:cs typeface="Times New Roman" pitchFamily="18" charset="0"/>
                      </a:endParaRPr>
                    </a:p>
                  </a:txBody>
                  <a:tcPr/>
                </a:tc>
              </a:tr>
              <a:tr h="1243017">
                <a:tc>
                  <a:txBody>
                    <a:bodyPr/>
                    <a:lstStyle/>
                    <a:p>
                      <a:r>
                        <a:rPr lang="ru-RU" sz="2000" b="1" dirty="0" smtClean="0">
                          <a:solidFill>
                            <a:schemeClr val="accent1">
                              <a:lumMod val="75000"/>
                            </a:schemeClr>
                          </a:solidFill>
                          <a:latin typeface="Times New Roman" pitchFamily="18" charset="0"/>
                          <a:cs typeface="Times New Roman" pitchFamily="18" charset="0"/>
                        </a:rPr>
                        <a:t>18А.</a:t>
                      </a:r>
                      <a:r>
                        <a:rPr kumimoji="0" lang="ru-RU" sz="2000" b="1" kern="1200" dirty="0" smtClean="0">
                          <a:solidFill>
                            <a:schemeClr val="accent1">
                              <a:lumMod val="75000"/>
                            </a:schemeClr>
                          </a:solidFill>
                          <a:latin typeface="Times New Roman" pitchFamily="18" charset="0"/>
                          <a:cs typeface="Times New Roman" pitchFamily="18" charset="0"/>
                        </a:rPr>
                        <a:t> Играть на сцене, сниматься в кино, ставить трюки.</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18Б.</a:t>
                      </a:r>
                      <a:r>
                        <a:rPr kumimoji="0" lang="ru-RU" sz="2000" b="1" kern="1200" dirty="0" smtClean="0">
                          <a:solidFill>
                            <a:schemeClr val="accent1">
                              <a:lumMod val="75000"/>
                            </a:schemeClr>
                          </a:solidFill>
                          <a:latin typeface="Times New Roman" pitchFamily="18" charset="0"/>
                          <a:cs typeface="Times New Roman" pitchFamily="18" charset="0"/>
                        </a:rPr>
                        <a:t> Тренировать и репетировать красивые и точные движения перед спортивным выступлением.</a:t>
                      </a:r>
                      <a:endParaRPr lang="ru-RU" sz="2000" b="1" dirty="0">
                        <a:solidFill>
                          <a:schemeClr val="accent1">
                            <a:lumMod val="75000"/>
                          </a:schemeClr>
                        </a:solidFill>
                        <a:latin typeface="Times New Roman" pitchFamily="18" charset="0"/>
                        <a:cs typeface="Times New Roman" pitchFamily="18" charset="0"/>
                      </a:endParaRPr>
                    </a:p>
                  </a:txBody>
                  <a:tcPr/>
                </a:tc>
              </a:tr>
              <a:tr h="1243017">
                <a:tc>
                  <a:txBody>
                    <a:bodyPr/>
                    <a:lstStyle/>
                    <a:p>
                      <a:r>
                        <a:rPr lang="ru-RU" sz="2000" b="1" dirty="0" smtClean="0">
                          <a:solidFill>
                            <a:schemeClr val="accent1">
                              <a:lumMod val="75000"/>
                            </a:schemeClr>
                          </a:solidFill>
                          <a:latin typeface="Times New Roman" pitchFamily="18" charset="0"/>
                          <a:cs typeface="Times New Roman" pitchFamily="18" charset="0"/>
                        </a:rPr>
                        <a:t>19А.</a:t>
                      </a:r>
                      <a:r>
                        <a:rPr kumimoji="0" lang="ru-RU" sz="2000" b="1" kern="1200" dirty="0" smtClean="0">
                          <a:solidFill>
                            <a:schemeClr val="accent1">
                              <a:lumMod val="75000"/>
                            </a:schemeClr>
                          </a:solidFill>
                          <a:latin typeface="Times New Roman" pitchFamily="18" charset="0"/>
                          <a:cs typeface="Times New Roman" pitchFamily="18" charset="0"/>
                        </a:rPr>
                        <a:t> Налаживать работу медицинского лазера, ультразвуковой аппаратуры.</a:t>
                      </a:r>
                    </a:p>
                    <a:p>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19Б.</a:t>
                      </a:r>
                      <a:r>
                        <a:rPr kumimoji="0" lang="ru-RU" sz="2000" b="1" kern="1200" dirty="0" smtClean="0">
                          <a:solidFill>
                            <a:schemeClr val="accent1">
                              <a:lumMod val="75000"/>
                            </a:schemeClr>
                          </a:solidFill>
                          <a:latin typeface="Times New Roman" pitchFamily="18" charset="0"/>
                          <a:cs typeface="Times New Roman" pitchFamily="18" charset="0"/>
                        </a:rPr>
                        <a:t> Преподавать различные</a:t>
                      </a:r>
                    </a:p>
                    <a:p>
                      <a:r>
                        <a:rPr kumimoji="0" lang="ru-RU" sz="2000" b="1" kern="1200" dirty="0" smtClean="0">
                          <a:solidFill>
                            <a:schemeClr val="accent1">
                              <a:lumMod val="75000"/>
                            </a:schemeClr>
                          </a:solidFill>
                          <a:latin typeface="Times New Roman" pitchFamily="18" charset="0"/>
                          <a:cs typeface="Times New Roman" pitchFamily="18" charset="0"/>
                        </a:rPr>
                        <a:t>предметы в школе, техникуме, институте и т. д.</a:t>
                      </a:r>
                      <a:endParaRPr lang="ru-RU" sz="2000" b="1" dirty="0">
                        <a:solidFill>
                          <a:schemeClr val="accent1">
                            <a:lumMod val="75000"/>
                          </a:schemeClr>
                        </a:solidFill>
                        <a:latin typeface="Times New Roman" pitchFamily="18" charset="0"/>
                        <a:cs typeface="Times New Roman" pitchFamily="18" charset="0"/>
                      </a:endParaRPr>
                    </a:p>
                  </a:txBody>
                  <a:tcPr/>
                </a:tc>
              </a:tr>
              <a:tr h="1243017">
                <a:tc>
                  <a:txBody>
                    <a:bodyPr/>
                    <a:lstStyle/>
                    <a:p>
                      <a:r>
                        <a:rPr lang="ru-RU" sz="2000" b="1" dirty="0" smtClean="0">
                          <a:solidFill>
                            <a:schemeClr val="accent1">
                              <a:lumMod val="75000"/>
                            </a:schemeClr>
                          </a:solidFill>
                          <a:latin typeface="Times New Roman" pitchFamily="18" charset="0"/>
                          <a:cs typeface="Times New Roman" pitchFamily="18" charset="0"/>
                        </a:rPr>
                        <a:t>20А.</a:t>
                      </a:r>
                      <a:r>
                        <a:rPr kumimoji="0" lang="ru-RU" sz="2000" b="1" kern="1200" dirty="0" smtClean="0">
                          <a:solidFill>
                            <a:schemeClr val="accent1">
                              <a:lumMod val="75000"/>
                            </a:schemeClr>
                          </a:solidFill>
                          <a:latin typeface="Times New Roman" pitchFamily="18" charset="0"/>
                          <a:cs typeface="Times New Roman" pitchFamily="18" charset="0"/>
                        </a:rPr>
                        <a:t> Рассчитывать экономный</a:t>
                      </a:r>
                    </a:p>
                    <a:p>
                      <a:r>
                        <a:rPr kumimoji="0" lang="ru-RU" sz="2000" b="1" kern="1200" dirty="0" smtClean="0">
                          <a:solidFill>
                            <a:schemeClr val="accent1">
                              <a:lumMod val="75000"/>
                            </a:schemeClr>
                          </a:solidFill>
                          <a:latin typeface="Times New Roman" pitchFamily="18" charset="0"/>
                          <a:cs typeface="Times New Roman" pitchFamily="18" charset="0"/>
                        </a:rPr>
                        <a:t>путь транспортировки товара до потребителя.</a:t>
                      </a:r>
                      <a:endParaRPr lang="ru-RU" sz="2000" b="1" dirty="0">
                        <a:solidFill>
                          <a:schemeClr val="accent1">
                            <a:lumMod val="75000"/>
                          </a:schemeClr>
                        </a:solidFill>
                        <a:latin typeface="Times New Roman" pitchFamily="18" charset="0"/>
                        <a:cs typeface="Times New Roman" pitchFamily="18" charset="0"/>
                      </a:endParaRPr>
                    </a:p>
                  </a:txBody>
                  <a:tcPr/>
                </a:tc>
                <a:tc>
                  <a:txBody>
                    <a:bodyPr/>
                    <a:lstStyle/>
                    <a:p>
                      <a:r>
                        <a:rPr lang="ru-RU" sz="2000" b="1" dirty="0" smtClean="0">
                          <a:solidFill>
                            <a:schemeClr val="accent1">
                              <a:lumMod val="75000"/>
                            </a:schemeClr>
                          </a:solidFill>
                          <a:latin typeface="Times New Roman" pitchFamily="18" charset="0"/>
                          <a:cs typeface="Times New Roman" pitchFamily="18" charset="0"/>
                        </a:rPr>
                        <a:t>20Б.</a:t>
                      </a:r>
                      <a:r>
                        <a:rPr kumimoji="0" lang="ru-RU" sz="2000" b="1" kern="1200" dirty="0" smtClean="0">
                          <a:solidFill>
                            <a:schemeClr val="accent1">
                              <a:lumMod val="75000"/>
                            </a:schemeClr>
                          </a:solidFill>
                          <a:latin typeface="Times New Roman" pitchFamily="18" charset="0"/>
                          <a:cs typeface="Times New Roman" pitchFamily="18" charset="0"/>
                        </a:rPr>
                        <a:t> Оформлять иллюстрациями сайты, книги, журналы.</a:t>
                      </a:r>
                      <a:endParaRPr lang="ru-RU" sz="2000" b="1" dirty="0">
                        <a:solidFill>
                          <a:schemeClr val="accent1">
                            <a:lumMod val="75000"/>
                          </a:schemeClr>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nodeType="clickEffect">
                                  <p:stCondLst>
                                    <p:cond delay="0"/>
                                  </p:stCondLst>
                                  <p:childTnLst>
                                    <p:animEffect transition="out" filter="checkerboard(across)">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635</TotalTime>
  <Words>1808</Words>
  <Application>Microsoft PowerPoint</Application>
  <PresentationFormat>Экран (4:3)</PresentationFormat>
  <Paragraphs>211</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Поток</vt:lpstr>
      <vt:lpstr>ТЫ  И  ПРОФЕССИЯ</vt:lpstr>
      <vt:lpstr>Слайд 2</vt:lpstr>
      <vt:lpstr>СКЛОННОСТИ  В ВЫБОРЕ  ПРОФЕССИИ</vt:lpstr>
      <vt:lpstr>ДИФФЕРЕНЦИАЛЬНО-ДИАГНОСТИЧЕКИЙ  ОПРОСНИК</vt:lpstr>
      <vt:lpstr>      ИНСТРУКЦИЯ</vt:lpstr>
      <vt:lpstr>ОПРОСНИК ДДО</vt:lpstr>
      <vt:lpstr>Слайд 7</vt:lpstr>
      <vt:lpstr>Слайд 8</vt:lpstr>
      <vt:lpstr>Слайд 9</vt:lpstr>
      <vt:lpstr>Слайд 10</vt:lpstr>
      <vt:lpstr>Слайд 11</vt:lpstr>
      <vt:lpstr>ОБРАБОТКА  РЕЗУЛЬТАТОВ</vt:lpstr>
      <vt:lpstr>           КЛЮЧ</vt:lpstr>
      <vt:lpstr>АНАЛИЗ РЕЗУЛЬТАТОВ</vt:lpstr>
      <vt:lpstr>  АНАЛИЗ РЕЗУЛЬТАТОВ</vt:lpstr>
      <vt:lpstr>ИНТЕРПРИТАЦИЯ РЕЗУЛЬТАТОВ</vt:lpstr>
      <vt:lpstr>ИНТЕРПРИТАЦИЯ РЕЗУЛЬТАТОВ</vt:lpstr>
      <vt:lpstr>ИНТЕРПРИТАЦИЯ РЕЗУЛЬТАТОВ</vt:lpstr>
      <vt:lpstr>ИНТЕРПРИТАЦИЯ РЕЗУЛЬТАТОВ</vt:lpstr>
      <vt:lpstr>ИНТЕРПРИТАЦИЯ РЕЗУЛЬТАТОВ</vt:lpstr>
      <vt:lpstr>ИНТЕРПРИТАЦИЯ РЕЗУЛЬТАТОВ</vt:lpstr>
      <vt:lpstr>ВЫВОДЫ:</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«Изучение высших водных растений, занесённых в Красную книгу РФ, на территории озёр Фрязинская старица, Дубняцкое, Подраменское, Рогановская заводь.»</dc:title>
  <dc:creator>User</dc:creator>
  <cp:lastModifiedBy>Lanser Client</cp:lastModifiedBy>
  <cp:revision>56</cp:revision>
  <dcterms:created xsi:type="dcterms:W3CDTF">2007-10-17T16:09:35Z</dcterms:created>
  <dcterms:modified xsi:type="dcterms:W3CDTF">2008-02-04T06:16:35Z</dcterms:modified>
</cp:coreProperties>
</file>