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57" r:id="rId4"/>
    <p:sldId id="278" r:id="rId5"/>
    <p:sldId id="258" r:id="rId6"/>
    <p:sldId id="259" r:id="rId7"/>
    <p:sldId id="279" r:id="rId8"/>
    <p:sldId id="260" r:id="rId9"/>
    <p:sldId id="261" r:id="rId10"/>
    <p:sldId id="262" r:id="rId11"/>
    <p:sldId id="280" r:id="rId12"/>
    <p:sldId id="263" r:id="rId13"/>
    <p:sldId id="264" r:id="rId14"/>
    <p:sldId id="281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4AA-481E-4FA2-A28D-2757794AABEA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BC53-8377-4873-9CC5-4FBA28BB8A7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4AA-481E-4FA2-A28D-2757794AABEA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BC53-8377-4873-9CC5-4FBA28BB8A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4AA-481E-4FA2-A28D-2757794AABEA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BC53-8377-4873-9CC5-4FBA28BB8A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4AA-481E-4FA2-A28D-2757794AABEA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BC53-8377-4873-9CC5-4FBA28BB8A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4AA-481E-4FA2-A28D-2757794AABEA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1ACBC53-8377-4873-9CC5-4FBA28BB8A7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4AA-481E-4FA2-A28D-2757794AABEA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BC53-8377-4873-9CC5-4FBA28BB8A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4AA-481E-4FA2-A28D-2757794AABEA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BC53-8377-4873-9CC5-4FBA28BB8A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4AA-481E-4FA2-A28D-2757794AABEA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BC53-8377-4873-9CC5-4FBA28BB8A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4AA-481E-4FA2-A28D-2757794AABEA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BC53-8377-4873-9CC5-4FBA28BB8A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4AA-481E-4FA2-A28D-2757794AABEA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BC53-8377-4873-9CC5-4FBA28BB8A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4AA-481E-4FA2-A28D-2757794AABEA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BC53-8377-4873-9CC5-4FBA28BB8A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2D64AA-481E-4FA2-A28D-2757794AABEA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ACBC53-8377-4873-9CC5-4FBA28BB8A7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АУТОАГРЕССИЯ И ЕЕ 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социальный педагог МОУ СОШ№12 </a:t>
            </a:r>
            <a:r>
              <a:rPr lang="ru-RU" dirty="0"/>
              <a:t>К</a:t>
            </a:r>
            <a:r>
              <a:rPr lang="ru-RU" dirty="0" smtClean="0"/>
              <a:t>оваленко Марина Георгиевна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476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Психологический смысл суицида: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Психологический смысл суицида чаще всего заключается в </a:t>
            </a:r>
            <a:r>
              <a:rPr lang="ru-RU" sz="4000" dirty="0" err="1"/>
              <a:t>отреагировании</a:t>
            </a:r>
            <a:r>
              <a:rPr lang="ru-RU" sz="4000" dirty="0"/>
              <a:t>, снятии аффективного напряжения, ухода, выключения из тяжелой жизненной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2922810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Марина\Pictures\2011-11-13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76672"/>
            <a:ext cx="3888432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477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. Для истинных суицидов характерны: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	наличие </a:t>
            </a:r>
            <a:r>
              <a:rPr lang="ru-RU" dirty="0" err="1"/>
              <a:t>пресуицидального</a:t>
            </a:r>
            <a:r>
              <a:rPr lang="ru-RU" dirty="0"/>
              <a:t> периода;</a:t>
            </a:r>
          </a:p>
          <a:p>
            <a:r>
              <a:rPr lang="ru-RU" dirty="0"/>
              <a:t>-	продолжительность конфликтной ситуации;</a:t>
            </a:r>
          </a:p>
          <a:p>
            <a:r>
              <a:rPr lang="ru-RU" dirty="0"/>
              <a:t>-	психологический дискомфорт;</a:t>
            </a:r>
          </a:p>
          <a:p>
            <a:r>
              <a:rPr lang="ru-RU" dirty="0"/>
              <a:t>-	незащищенность, психологическое одиночество;</a:t>
            </a:r>
          </a:p>
          <a:p>
            <a:r>
              <a:rPr lang="ru-RU" dirty="0"/>
              <a:t>-	нарушение психологии жизненной среды;</a:t>
            </a:r>
          </a:p>
          <a:p>
            <a:r>
              <a:rPr lang="ru-RU" dirty="0"/>
              <a:t>-	ощущение субъективной невыносимости существования в сложившихся условиях;</a:t>
            </a:r>
          </a:p>
          <a:p>
            <a:r>
              <a:rPr lang="ru-RU" dirty="0"/>
              <a:t>-	отсутствие желания жить.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235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rmAutofit/>
          </a:bodyPr>
          <a:lstStyle/>
          <a:p>
            <a:r>
              <a:rPr lang="ru-RU" dirty="0"/>
              <a:t>В суицидальных ситуациях люди нередко испытывают облегчение в последующий период. Они могут по-новому взглянуть на психотравмирующую ситуацию. Тем не менее такие попытки могут закончиться трагически в силу необратимости смерти.</a:t>
            </a:r>
          </a:p>
          <a:p>
            <a:r>
              <a:rPr lang="ru-RU" dirty="0"/>
              <a:t>В истинном суициде психотравмирующая ситуация носит тяжелый и затяжной характер. Человек осуществляет многочисленные бесплодные попытки справиться с ситуацией основной смысл его последнего действия - уход, отказ от борьбы, </a:t>
            </a:r>
            <a:r>
              <a:rPr lang="ru-RU" dirty="0" err="1"/>
              <a:t>псевдоразрешений</a:t>
            </a:r>
            <a:r>
              <a:rPr lang="ru-RU" dirty="0"/>
              <a:t> проблемы.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992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Марина\Pictures\2011-11-13\images 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908720"/>
            <a:ext cx="3456384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987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Основной задачей школьного психолога является профилактика суицидального поведения, которая может осуществляться в следующих направлениях: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/>
          <a:lstStyle/>
          <a:p>
            <a:r>
              <a:rPr lang="ru-RU" dirty="0"/>
              <a:t>-	снятие психологического напряжения в психотравмирующих ситуациях;</a:t>
            </a:r>
          </a:p>
          <a:p>
            <a:r>
              <a:rPr lang="ru-RU" dirty="0"/>
              <a:t>-	уменьшение эмоциональной зависимости и ригидности;</a:t>
            </a:r>
          </a:p>
          <a:p>
            <a:r>
              <a:rPr lang="ru-RU" dirty="0"/>
              <a:t>-	формирование компенсаторных механизмов поведения;</a:t>
            </a:r>
          </a:p>
          <a:p>
            <a:r>
              <a:rPr lang="ru-RU" dirty="0"/>
              <a:t>-	формирование адекватного отношения к жизни и смерти.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125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64"/>
          </a:xfrm>
        </p:spPr>
        <p:txBody>
          <a:bodyPr/>
          <a:lstStyle/>
          <a:p>
            <a:r>
              <a:rPr lang="ru-RU" sz="3600" dirty="0"/>
              <a:t>Известно, что всякая агрессия - внутренняя или внешняя - является признаком кризиса. Психологу необходимо быть информированным о важнейших кризисным ситуациям детей и подростков, уметь выявлять их, оказывать своевременную помощь в разрешении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2362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r>
              <a:rPr lang="ru-RU" sz="4000" dirty="0"/>
              <a:t>Известно, что всякая агрессия - внутренняя или внешняя - является признаком кризиса. Психологу необходимо быть информированным о важнейших кризисным ситуациям детей и подростков, уметь выявлять их, оказывать своевременную помощь в разрешении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2927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/>
          <a:lstStyle/>
          <a:p>
            <a:r>
              <a:rPr lang="ru-RU" sz="3600" dirty="0"/>
              <a:t>В.Г. Балакирев и Л. </a:t>
            </a:r>
            <a:r>
              <a:rPr lang="ru-RU" sz="3600" dirty="0" err="1"/>
              <a:t>Додсон</a:t>
            </a:r>
            <a:r>
              <a:rPr lang="ru-RU" sz="3600" dirty="0"/>
              <a:t> (1996) разработали эффективную методику психологической помощи детям и подросткам в кризисных ситуациях.</a:t>
            </a:r>
          </a:p>
          <a:p>
            <a:r>
              <a:rPr lang="ru-RU" sz="3600" dirty="0"/>
              <a:t>Методика состоит из констатирующей и </a:t>
            </a:r>
            <a:r>
              <a:rPr lang="ru-RU" sz="3600" dirty="0" err="1"/>
              <a:t>психокоррекционной</a:t>
            </a:r>
            <a:r>
              <a:rPr lang="ru-RU" sz="3600" dirty="0"/>
              <a:t> части. Констатирующая часть включает три встречи сессии с группами или классами.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101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Темы сессии: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 </a:t>
            </a:r>
            <a:r>
              <a:rPr lang="ru-RU" sz="4000" dirty="0"/>
              <a:t>"Типы кризисных ситуаций</a:t>
            </a:r>
            <a:r>
              <a:rPr lang="ru-RU" sz="4000" dirty="0" smtClean="0"/>
              <a:t>",</a:t>
            </a:r>
          </a:p>
          <a:p>
            <a:r>
              <a:rPr lang="ru-RU" sz="4000" dirty="0" smtClean="0"/>
              <a:t> </a:t>
            </a:r>
            <a:r>
              <a:rPr lang="ru-RU" sz="4000" dirty="0"/>
              <a:t>"Содержание и выражение переживаний в кризисных </a:t>
            </a:r>
            <a:r>
              <a:rPr lang="ru-RU" sz="4000" dirty="0" smtClean="0"/>
              <a:t>ситуациях» </a:t>
            </a:r>
          </a:p>
          <a:p>
            <a:r>
              <a:rPr lang="ru-RU" sz="4000" dirty="0" smtClean="0"/>
              <a:t> </a:t>
            </a:r>
            <a:r>
              <a:rPr lang="ru-RU" sz="4000" dirty="0"/>
              <a:t>"Способы преодоления кризисных ситуаций</a:t>
            </a:r>
            <a:r>
              <a:rPr lang="ru-RU" dirty="0"/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101084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Марина\Pictures\2011-11-13\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720080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099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Встречи проводятся по одному сценарию: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/>
              <a:t>1.	Групповое обсуждение предложенной психологом темы.</a:t>
            </a:r>
          </a:p>
          <a:p>
            <a:r>
              <a:rPr lang="ru-RU" sz="4000" dirty="0"/>
              <a:t>2.	Выполнение индивидуальных творческих заданий.</a:t>
            </a:r>
          </a:p>
          <a:p>
            <a:r>
              <a:rPr lang="ru-RU" sz="4000" dirty="0"/>
              <a:t>3.	Обмен впечатлениями и обсуждение в группе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535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/>
          </a:bodyPr>
          <a:lstStyle/>
          <a:p>
            <a:r>
              <a:rPr lang="ru-RU" sz="3200" dirty="0"/>
              <a:t>При анализе материала констатирующей части выявлены возрастные различия в типах кризисных ситуаций. У восьмилетних детей они связаны со сверстниками 41%, родителями - 25%, братьями и сестрами - 15%, учителями - 5%. У двенадцатилетних наибольшее количество отрицательных переживаний приходится на отношение с родителями - 30%, темой животных - 30%, учителем - 15%.</a:t>
            </a:r>
          </a:p>
        </p:txBody>
      </p:sp>
    </p:spTree>
    <p:extLst>
      <p:ext uri="{BB962C8B-B14F-4D97-AF65-F5344CB8AC3E}">
        <p14:creationId xmlns:p14="http://schemas.microsoft.com/office/powerpoint/2010/main" val="1101971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Autofit/>
          </a:bodyPr>
          <a:lstStyle/>
          <a:p>
            <a:r>
              <a:rPr lang="ru-RU" sz="3600" dirty="0"/>
              <a:t>Коррекционная работа представляет собой две сессии, построенные в форме "Я-сообщений" с использованием элементов </a:t>
            </a:r>
            <a:r>
              <a:rPr lang="ru-RU" sz="3600" dirty="0" err="1"/>
              <a:t>психосинтеза</a:t>
            </a:r>
            <a:r>
              <a:rPr lang="ru-RU" sz="3600" dirty="0"/>
              <a:t> и </a:t>
            </a:r>
            <a:r>
              <a:rPr lang="ru-RU" sz="3600" dirty="0" err="1"/>
              <a:t>психодрамы</a:t>
            </a:r>
            <a:r>
              <a:rPr lang="ru-RU" sz="3600" dirty="0"/>
              <a:t>. Детям предлагается проигрывание их конфликтных ситуаций, в ходе которого с помощью участников группы "оживляются" их чувства.</a:t>
            </a:r>
          </a:p>
        </p:txBody>
      </p:sp>
    </p:spTree>
    <p:extLst>
      <p:ext uri="{BB962C8B-B14F-4D97-AF65-F5344CB8AC3E}">
        <p14:creationId xmlns:p14="http://schemas.microsoft.com/office/powerpoint/2010/main" val="1838848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виды кризисов, </a:t>
            </a:r>
            <a:r>
              <a:rPr lang="ru-RU" dirty="0" smtClean="0"/>
              <a:t>следующие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	</a:t>
            </a:r>
            <a:r>
              <a:rPr lang="ru-RU" sz="3600" dirty="0"/>
              <a:t>кризисы развития;</a:t>
            </a:r>
          </a:p>
          <a:p>
            <a:r>
              <a:rPr lang="ru-RU" sz="3600" dirty="0"/>
              <a:t>-	кризисы отношений;</a:t>
            </a:r>
          </a:p>
          <a:p>
            <a:r>
              <a:rPr lang="ru-RU" sz="3600" dirty="0"/>
              <a:t>-	кризисы состояния души;</a:t>
            </a:r>
          </a:p>
          <a:p>
            <a:r>
              <a:rPr lang="ru-RU" sz="3600" dirty="0"/>
              <a:t>-	кризисы утрат;</a:t>
            </a:r>
          </a:p>
          <a:p>
            <a:r>
              <a:rPr lang="ru-RU" sz="3600" dirty="0"/>
              <a:t>-	кризисы смысла жизни;</a:t>
            </a:r>
          </a:p>
          <a:p>
            <a:r>
              <a:rPr lang="ru-RU" sz="3600" dirty="0"/>
              <a:t>-	психические кризисы;</a:t>
            </a:r>
          </a:p>
          <a:p>
            <a:r>
              <a:rPr lang="ru-RU" sz="3600" dirty="0"/>
              <a:t>-	морально-этические кризисы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05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Autofit/>
          </a:bodyPr>
          <a:lstStyle/>
          <a:p>
            <a:r>
              <a:rPr lang="ru-RU" sz="3200" dirty="0"/>
              <a:t>Работая с подростками в кризисных ситуациях, психолог может применять различные техники: ментального переживания, внутреннего диалога; Самоосвобождения и другие. В психологической практике в таких случаях используется кризисная интервенция, которая может проводиться в форме кризисной психотерапии, кризисного консультирования и "телефона доверия".</a:t>
            </a:r>
          </a:p>
        </p:txBody>
      </p:sp>
    </p:spTree>
    <p:extLst>
      <p:ext uri="{BB962C8B-B14F-4D97-AF65-F5344CB8AC3E}">
        <p14:creationId xmlns:p14="http://schemas.microsoft.com/office/powerpoint/2010/main" val="2748390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/>
          </a:bodyPr>
          <a:lstStyle/>
          <a:p>
            <a:r>
              <a:rPr lang="ru-RU" sz="4000" dirty="0"/>
              <a:t>При диагностике суицидального поведения подростков можно применять комплекс методик, адаптированных М.В. Горской (1994), опросник "Самооценка психических состояний личности" и "метод неоконченных предложений".</a:t>
            </a:r>
          </a:p>
        </p:txBody>
      </p:sp>
    </p:spTree>
    <p:extLst>
      <p:ext uri="{BB962C8B-B14F-4D97-AF65-F5344CB8AC3E}">
        <p14:creationId xmlns:p14="http://schemas.microsoft.com/office/powerpoint/2010/main" val="28652575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/>
          </a:bodyPr>
          <a:lstStyle/>
          <a:p>
            <a:r>
              <a:rPr lang="ru-RU" sz="4000" dirty="0"/>
              <a:t>Опросник Г. </a:t>
            </a:r>
            <a:r>
              <a:rPr lang="ru-RU" sz="4000" dirty="0" err="1"/>
              <a:t>Айзенка</a:t>
            </a:r>
            <a:r>
              <a:rPr lang="ru-RU" sz="4000" dirty="0"/>
              <a:t> включает описание различных психических состояний, наличие которых у себя испытуемый должен подтвердить или опровергнуть. Опросник дает возможность определить уровень тревожности, фрустрации, агрессии, ригидности.</a:t>
            </a:r>
          </a:p>
        </p:txBody>
      </p:sp>
    </p:spTree>
    <p:extLst>
      <p:ext uri="{BB962C8B-B14F-4D97-AF65-F5344CB8AC3E}">
        <p14:creationId xmlns:p14="http://schemas.microsoft.com/office/powerpoint/2010/main" val="2114507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Autofit/>
          </a:bodyPr>
          <a:lstStyle/>
          <a:p>
            <a:r>
              <a:rPr lang="ru-RU" sz="3200" dirty="0"/>
              <a:t>Одной из разновидностей агрессивного поведения является </a:t>
            </a:r>
            <a:r>
              <a:rPr lang="ru-RU" sz="3200" dirty="0" err="1"/>
              <a:t>аутоагрессия</a:t>
            </a:r>
            <a:r>
              <a:rPr lang="ru-RU" sz="3200" dirty="0"/>
              <a:t>, которая проявляется в демонстративных суицидальных попытках и истинном суициде. А.Н. Абрамов считает, что суицидальное поведение, т.е. весь комплекс мыслей, намерений и действий, которые связаны с суицидом, есть следствие социально-психологической </a:t>
            </a:r>
            <a:r>
              <a:rPr lang="ru-RU" sz="3200" dirty="0" err="1"/>
              <a:t>дезадаптации</a:t>
            </a:r>
            <a:r>
              <a:rPr lang="ru-RU" sz="3200" dirty="0"/>
              <a:t> личности в условиях переживаемого </a:t>
            </a:r>
            <a:r>
              <a:rPr lang="ru-RU" sz="3200" dirty="0" err="1"/>
              <a:t>микросоциального</a:t>
            </a:r>
            <a:r>
              <a:rPr lang="ru-RU" sz="3200" dirty="0"/>
              <a:t> конфликта. </a:t>
            </a:r>
          </a:p>
        </p:txBody>
      </p:sp>
    </p:spTree>
    <p:extLst>
      <p:ext uri="{BB962C8B-B14F-4D97-AF65-F5344CB8AC3E}">
        <p14:creationId xmlns:p14="http://schemas.microsoft.com/office/powerpoint/2010/main" val="803331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на\Pictures\2011-11-13\images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136904" cy="432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586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/>
          </a:bodyPr>
          <a:lstStyle/>
          <a:p>
            <a:r>
              <a:rPr lang="ru-RU" sz="3600" dirty="0"/>
              <a:t>Ситуация конфликта приводит к суицидальным действиям при наличии трех факторов: социокультурных особенностей личности, таких как личностная тревожность, </a:t>
            </a:r>
            <a:r>
              <a:rPr lang="ru-RU" sz="3600" dirty="0" smtClean="0"/>
              <a:t> </a:t>
            </a:r>
            <a:r>
              <a:rPr lang="ru-RU" sz="3600" dirty="0"/>
              <a:t>негативного восприятия окружающего, отсутствия осознанного стремления к жизни; неблагоприятного социального окружения.</a:t>
            </a:r>
          </a:p>
        </p:txBody>
      </p:sp>
    </p:spTree>
    <p:extLst>
      <p:ext uri="{BB962C8B-B14F-4D97-AF65-F5344CB8AC3E}">
        <p14:creationId xmlns:p14="http://schemas.microsoft.com/office/powerpoint/2010/main" val="1919075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Все это усугубляет криминальные явления самого подростково-юношеского возраста, на долю которого приходится большая часть самоубийств несовершеннолетних.</a:t>
            </a:r>
          </a:p>
          <a:p>
            <a:r>
              <a:rPr lang="ru-RU" sz="3200" dirty="0"/>
              <a:t>Под социокультурными особенностями воспитания подразумевается культура страны, ее обычаи, традиции, законы, уровень экономического развития и т.д. Эти и другие условия воздействуют на личность подростка и во многом предопределяют его представления о жизни и смерти.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21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ина\Pictures\2011-11-13\images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7488831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234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Наличие неблагоприятного социального окружения - обычно основная причина, побуждающая подростка к совершению суицидальных поступков.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	Взаимоотношения с родителям, степень понимания своих детей, сопереживания, нормативность отношений.</a:t>
            </a:r>
          </a:p>
          <a:p>
            <a:r>
              <a:rPr lang="ru-RU" dirty="0"/>
              <a:t>2.	Проблемы в школе, связанные с личностью учителя и его социометрическим статусом в классе и личностным отношением к успеваемости и факторам жизненных перспектив.</a:t>
            </a:r>
          </a:p>
          <a:p>
            <a:r>
              <a:rPr lang="ru-RU" dirty="0"/>
              <a:t>3.	Взаимоотношения со сверстниками, друзьями представителями противоположного пола.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779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Мотивы самоубийства: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Среди мотивов, объясняющих попытки самоубийства подростки и эксперты-психологи указывают различные способы влияния на других людей: "дать понять человеку в каком ты отчаянии" - 40% случаев; "заставить пожалеть о плохом отношении" - 30% случаев; "показать, как ты любишь другого" или выяснить, "любят ли тебя" - 25% и, наконец, 18% случаев - это "призыв, крик о помощи".</a:t>
            </a:r>
          </a:p>
        </p:txBody>
      </p:sp>
    </p:spTree>
    <p:extLst>
      <p:ext uri="{BB962C8B-B14F-4D97-AF65-F5344CB8AC3E}">
        <p14:creationId xmlns:p14="http://schemas.microsoft.com/office/powerpoint/2010/main" val="1626907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846</TotalTime>
  <Words>737</Words>
  <Application>Microsoft Office PowerPoint</Application>
  <PresentationFormat>Экран (4:3)</PresentationFormat>
  <Paragraphs>54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Апекс</vt:lpstr>
      <vt:lpstr>АУТОАГРЕССИЯ И ЕЕ ПРОФИЛАКТИКА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Наличие неблагоприятного социального окружения - обычно основная причина, побуждающая подростка к совершению суицидальных поступков.</vt:lpstr>
      <vt:lpstr>Мотивы самоубийства:</vt:lpstr>
      <vt:lpstr>Психологический смысл суицида:</vt:lpstr>
      <vt:lpstr>Презентация PowerPoint</vt:lpstr>
      <vt:lpstr>. Для истинных суицидов характерны:</vt:lpstr>
      <vt:lpstr>Презентация PowerPoint</vt:lpstr>
      <vt:lpstr>Презентация PowerPoint</vt:lpstr>
      <vt:lpstr>Основной задачей школьного психолога является профилактика суицидального поведения, которая может осуществляться в следующих направлениях:</vt:lpstr>
      <vt:lpstr>Презентация PowerPoint</vt:lpstr>
      <vt:lpstr>Презентация PowerPoint</vt:lpstr>
      <vt:lpstr>Презентация PowerPoint</vt:lpstr>
      <vt:lpstr>Темы сессии: </vt:lpstr>
      <vt:lpstr>Встречи проводятся по одному сценарию:</vt:lpstr>
      <vt:lpstr>Презентация PowerPoint</vt:lpstr>
      <vt:lpstr>Презентация PowerPoint</vt:lpstr>
      <vt:lpstr>Основные виды кризисов, следующие: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АУТОАГРЕССИЯ И ЕЕ ПРОФИЛАКТИКА</dc:title>
  <dc:creator>Марина</dc:creator>
  <cp:lastModifiedBy>Марина</cp:lastModifiedBy>
  <cp:revision>9</cp:revision>
  <dcterms:created xsi:type="dcterms:W3CDTF">2011-11-13T16:38:43Z</dcterms:created>
  <dcterms:modified xsi:type="dcterms:W3CDTF">2011-11-14T06:46:18Z</dcterms:modified>
</cp:coreProperties>
</file>