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C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6C8B98-C6C0-4052-B9A8-53C7063BA6F0}" type="datetimeFigureOut">
              <a:rPr lang="ru-RU" smtClean="0"/>
              <a:t>21.02.2009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C9E930-4C51-4DE8-B5C2-56AA664BA4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логических задач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Максименко Евгения Игоревна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2000240"/>
            <a:ext cx="757242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329642" cy="487663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Развивать операционное мышление.</a:t>
            </a:r>
          </a:p>
          <a:p>
            <a:endParaRPr lang="ru-RU" sz="3200" dirty="0" smtClean="0"/>
          </a:p>
          <a:p>
            <a:r>
              <a:rPr lang="ru-RU" sz="3200" dirty="0" smtClean="0"/>
              <a:t>Операционное мышление -это процесс решения практических задач, который приводит к созданию у человека мыслительной модели предполагаемой совокупности действий – плана операций – с реальными объектами и процессами.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pic>
        <p:nvPicPr>
          <p:cNvPr id="5124" name="Picture 4" descr="D:\входящие\Временные файлы Интернета\Content.IE5\1Y7LPUC6\MCj022943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0"/>
            <a:ext cx="1817827" cy="1664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23685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«Мало иметь хороший ум. Главное – хорошо его применять»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                       Рене Декарт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914400" y="4286256"/>
            <a:ext cx="8229600" cy="2368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«Мало иметь хороший компьютер. Главное – умело его применять»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 descr="D:\входящие\Временные файлы Интернета\Content.IE5\1Y7LPUC6\MCj043573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14554"/>
            <a:ext cx="1798625" cy="1947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58246" cy="2928958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 острове коренными жителями являются </a:t>
            </a:r>
            <a:r>
              <a:rPr lang="ru-RU" sz="3200" u="sng" dirty="0" smtClean="0"/>
              <a:t>Лжецы</a:t>
            </a:r>
            <a:r>
              <a:rPr lang="ru-RU" sz="3200" dirty="0" smtClean="0"/>
              <a:t>, которые всегда </a:t>
            </a:r>
            <a:r>
              <a:rPr lang="ru-RU" sz="3200" u="sng" dirty="0" smtClean="0"/>
              <a:t>врут</a:t>
            </a:r>
            <a:r>
              <a:rPr lang="ru-RU" sz="3200" dirty="0" smtClean="0"/>
              <a:t>, и </a:t>
            </a:r>
            <a:r>
              <a:rPr lang="ru-RU" sz="3200" u="sng" dirty="0" smtClean="0"/>
              <a:t>Рыцари,</a:t>
            </a:r>
            <a:r>
              <a:rPr lang="ru-RU" sz="3200" dirty="0" smtClean="0"/>
              <a:t> которые всегда </a:t>
            </a:r>
            <a:r>
              <a:rPr lang="ru-RU" sz="3200" u="sng" dirty="0" smtClean="0"/>
              <a:t>говорят правду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Человек говорит: «Я – лжец!» </a:t>
            </a:r>
            <a:br>
              <a:rPr lang="ru-RU" sz="3200" dirty="0" smtClean="0"/>
            </a:br>
            <a:r>
              <a:rPr lang="ru-RU" sz="3200" u="sng" dirty="0" smtClean="0"/>
              <a:t>Может ли он быть коренным жителем острова?</a:t>
            </a:r>
            <a:endParaRPr lang="ru-RU" sz="3200" u="sng" dirty="0"/>
          </a:p>
        </p:txBody>
      </p:sp>
      <p:pic>
        <p:nvPicPr>
          <p:cNvPr id="1030" name="Picture 6" descr="D:\входящие\Временные файлы Интернета\Content.IE5\KGQGTMIZ\MCj028072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286124"/>
            <a:ext cx="3003129" cy="2928934"/>
          </a:xfrm>
          <a:prstGeom prst="rect">
            <a:avLst/>
          </a:prstGeom>
          <a:noFill/>
        </p:spPr>
      </p:pic>
      <p:sp>
        <p:nvSpPr>
          <p:cNvPr id="14" name="Стрелка вправо 13"/>
          <p:cNvSpPr/>
          <p:nvPr/>
        </p:nvSpPr>
        <p:spPr>
          <a:xfrm rot="20738202">
            <a:off x="2149523" y="4198851"/>
            <a:ext cx="1639157" cy="3176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861798" flipH="1">
            <a:off x="5446864" y="4208770"/>
            <a:ext cx="1474924" cy="328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14282" y="4857760"/>
            <a:ext cx="28135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Рыцарь?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43702" y="4929198"/>
            <a:ext cx="2177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Лжец?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285720" y="4143380"/>
            <a:ext cx="2000264" cy="2357454"/>
            <a:chOff x="285720" y="4143380"/>
            <a:chExt cx="2000264" cy="2357454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 flipH="1">
              <a:off x="178563" y="4464851"/>
              <a:ext cx="2357454" cy="1714512"/>
            </a:xfrm>
            <a:prstGeom prst="line">
              <a:avLst/>
            </a:pr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178563" y="4321975"/>
              <a:ext cx="2214578" cy="2000264"/>
            </a:xfrm>
            <a:prstGeom prst="line">
              <a:avLst/>
            </a:pr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7" name="Группа 26"/>
          <p:cNvGrpSpPr/>
          <p:nvPr/>
        </p:nvGrpSpPr>
        <p:grpSpPr>
          <a:xfrm>
            <a:off x="6572264" y="4214818"/>
            <a:ext cx="2000264" cy="2357454"/>
            <a:chOff x="285720" y="4143380"/>
            <a:chExt cx="2000264" cy="2357454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 rot="16200000" flipH="1">
              <a:off x="178563" y="4464851"/>
              <a:ext cx="2357454" cy="1714512"/>
            </a:xfrm>
            <a:prstGeom prst="line">
              <a:avLst/>
            </a:pr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178563" y="4321975"/>
              <a:ext cx="2214578" cy="2000264"/>
            </a:xfrm>
            <a:prstGeom prst="line">
              <a:avLst/>
            </a:pr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0" name="Прямоугольник 29"/>
          <p:cNvSpPr/>
          <p:nvPr/>
        </p:nvSpPr>
        <p:spPr>
          <a:xfrm>
            <a:off x="1071538" y="1214422"/>
            <a:ext cx="6786610" cy="3416320"/>
          </a:xfrm>
          <a:prstGeom prst="rect">
            <a:avLst/>
          </a:prstGeom>
          <a:gradFill flip="none" rotWithShape="1">
            <a:gsLst>
              <a:gs pos="0">
                <a:srgbClr val="2FC9FF">
                  <a:alpha val="36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Этот человек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является коренным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жителем!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 animBg="1"/>
      <p:bldP spid="15" grpId="0" animBg="1"/>
      <p:bldP spid="16" grpId="0"/>
      <p:bldP spid="17" grpId="0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3368676"/>
          </a:xfrm>
        </p:spPr>
        <p:txBody>
          <a:bodyPr>
            <a:noAutofit/>
          </a:bodyPr>
          <a:lstStyle/>
          <a:p>
            <a:r>
              <a:rPr lang="ru-RU" sz="2800" dirty="0" smtClean="0"/>
              <a:t>Алеша, Боря и Ваня учатся  в одном классе. Один едет домой из школы на автобусе, другой на трамвае, третий – на троллейбусе. Алеша однажды после уроков пошел проводить друга до автобусной остановки. Когда мимо них проходил троллейбус, третий друг крикнул из окна: «Боря, ты забыл в школе дневник!» Кто на чем едет домой? 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571876"/>
          <a:ext cx="8644000" cy="2982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000"/>
                <a:gridCol w="2161000"/>
                <a:gridCol w="2161000"/>
                <a:gridCol w="2161000"/>
              </a:tblGrid>
              <a:tr h="69652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автобус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троллейбус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трамвай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  <a:tr h="696521"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Алеша</a:t>
                      </a:r>
                      <a:endParaRPr lang="ru-RU" sz="3600" dirty="0"/>
                    </a:p>
                  </a:txBody>
                  <a:tcPr/>
                </a:tc>
              </a:tr>
              <a:tr h="696521"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Боря</a:t>
                      </a:r>
                      <a:endParaRPr lang="ru-RU" sz="3600" dirty="0"/>
                    </a:p>
                  </a:txBody>
                  <a:tcPr/>
                </a:tc>
              </a:tr>
              <a:tr h="696521"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Ваня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люс 4"/>
          <p:cNvSpPr/>
          <p:nvPr/>
        </p:nvSpPr>
        <p:spPr>
          <a:xfrm>
            <a:off x="785786" y="5000636"/>
            <a:ext cx="785818" cy="71438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>
            <a:off x="714348" y="4357694"/>
            <a:ext cx="1000132" cy="642942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инус 7"/>
          <p:cNvSpPr/>
          <p:nvPr/>
        </p:nvSpPr>
        <p:spPr>
          <a:xfrm>
            <a:off x="2928926" y="4429132"/>
            <a:ext cx="1000132" cy="642942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2928926" y="5072074"/>
            <a:ext cx="1000132" cy="642942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5000628" y="5072074"/>
            <a:ext cx="1000132" cy="642942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5000628" y="6000768"/>
            <a:ext cx="1000132" cy="642942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инус 11"/>
          <p:cNvSpPr/>
          <p:nvPr/>
        </p:nvSpPr>
        <p:spPr>
          <a:xfrm>
            <a:off x="785786" y="5929330"/>
            <a:ext cx="1000132" cy="642942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люс 12"/>
          <p:cNvSpPr/>
          <p:nvPr/>
        </p:nvSpPr>
        <p:spPr>
          <a:xfrm>
            <a:off x="3000364" y="5857892"/>
            <a:ext cx="785818" cy="71438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люс 13"/>
          <p:cNvSpPr/>
          <p:nvPr/>
        </p:nvSpPr>
        <p:spPr>
          <a:xfrm>
            <a:off x="5072066" y="4286256"/>
            <a:ext cx="785818" cy="71438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1643042" y="1571612"/>
            <a:ext cx="4286280" cy="30003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1643042" y="2714620"/>
            <a:ext cx="4143404" cy="26432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464711" y="3250405"/>
            <a:ext cx="3429024" cy="27860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Все мои подруги выращивают в своих квартирах какие-нибудь растения. Шестеро из них разводят кактусы, а пятеро – фиалки. И только у двоих есть и кактусы и фиалки.</a:t>
            </a:r>
            <a:br>
              <a:rPr lang="ru-RU" sz="3200" dirty="0" smtClean="0"/>
            </a:br>
            <a:r>
              <a:rPr lang="ru-RU" sz="3200" dirty="0" smtClean="0"/>
              <a:t>Угадайте сколько у меня подруг?</a:t>
            </a:r>
            <a:endParaRPr lang="ru-RU" sz="3200" dirty="0"/>
          </a:p>
        </p:txBody>
      </p:sp>
      <p:sp>
        <p:nvSpPr>
          <p:cNvPr id="4" name="Овал 3"/>
          <p:cNvSpPr/>
          <p:nvPr/>
        </p:nvSpPr>
        <p:spPr>
          <a:xfrm>
            <a:off x="928662" y="2714620"/>
            <a:ext cx="4000528" cy="37147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857620" y="2643182"/>
            <a:ext cx="4000496" cy="3786214"/>
          </a:xfrm>
          <a:prstGeom prst="ellipse">
            <a:avLst/>
          </a:prstGeom>
          <a:solidFill>
            <a:srgbClr val="FF000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643182"/>
            <a:ext cx="128175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13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0694" y="2857496"/>
            <a:ext cx="128175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13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44" y="3286124"/>
            <a:ext cx="128175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13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0" name="Picture 2" descr="D:\входящие\Временные файлы Интернета\Content.IE5\KGQGTMIZ\MCj008807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000504"/>
            <a:ext cx="1254341" cy="2428868"/>
          </a:xfrm>
          <a:prstGeom prst="rect">
            <a:avLst/>
          </a:prstGeom>
          <a:noFill/>
        </p:spPr>
      </p:pic>
      <p:pic>
        <p:nvPicPr>
          <p:cNvPr id="2051" name="Picture 3" descr="D:\входящие\Временные файлы Интернета\Content.IE5\1Y7LPUC6\MCj008810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858016" y="3786190"/>
            <a:ext cx="1848413" cy="2299770"/>
          </a:xfrm>
          <a:prstGeom prst="rect">
            <a:avLst/>
          </a:prstGeom>
          <a:noFill/>
        </p:spPr>
      </p:pic>
      <p:cxnSp>
        <p:nvCxnSpPr>
          <p:cNvPr id="12" name="Прямая со стрелкой 11"/>
          <p:cNvCxnSpPr/>
          <p:nvPr/>
        </p:nvCxnSpPr>
        <p:spPr>
          <a:xfrm rot="5400000" flipH="1" flipV="1">
            <a:off x="1678761" y="4679165"/>
            <a:ext cx="1357322" cy="71438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6357950" y="4643446"/>
            <a:ext cx="928694" cy="64294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152632" y="5072074"/>
            <a:ext cx="2133616" cy="795342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>
            <a:off x="4643438" y="5072074"/>
            <a:ext cx="2428892" cy="71438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357290" y="500042"/>
            <a:ext cx="3571929" cy="32942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786182" y="428604"/>
            <a:ext cx="3571900" cy="3357586"/>
          </a:xfrm>
          <a:prstGeom prst="ellipse">
            <a:avLst/>
          </a:prstGeom>
          <a:solidFill>
            <a:srgbClr val="FF000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428605"/>
            <a:ext cx="1144431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13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428605"/>
            <a:ext cx="1144431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13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1071547"/>
            <a:ext cx="1144431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13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9" name="Picture 2" descr="D:\входящие\Временные файлы Интернета\Content.IE5\KGQGTMIZ\MCj008807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000108"/>
            <a:ext cx="1119956" cy="2168649"/>
          </a:xfrm>
          <a:prstGeom prst="rect">
            <a:avLst/>
          </a:prstGeom>
          <a:noFill/>
        </p:spPr>
      </p:pic>
      <p:pic>
        <p:nvPicPr>
          <p:cNvPr id="10" name="Picture 3" descr="D:\входящие\Временные файлы Интернета\Content.IE5\1Y7LPUC6\MCj008810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357950" y="1285860"/>
            <a:ext cx="1650382" cy="2053383"/>
          </a:xfrm>
          <a:prstGeom prst="rect">
            <a:avLst/>
          </a:prstGeom>
          <a:noFill/>
        </p:spPr>
      </p:pic>
      <p:cxnSp>
        <p:nvCxnSpPr>
          <p:cNvPr id="11" name="Прямая со стрелкой 10"/>
          <p:cNvCxnSpPr/>
          <p:nvPr/>
        </p:nvCxnSpPr>
        <p:spPr>
          <a:xfrm flipV="1">
            <a:off x="2571736" y="2214554"/>
            <a:ext cx="642942" cy="367974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V="1">
            <a:off x="6000761" y="2143116"/>
            <a:ext cx="571504" cy="571503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500298" y="2786058"/>
            <a:ext cx="1467042" cy="90039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5072068" y="2786060"/>
            <a:ext cx="1571635" cy="428627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0" y="4071942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(6-2)+(5-2)+2=9</a:t>
            </a:r>
            <a:endParaRPr lang="ru-RU" sz="96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143108" y="5643578"/>
            <a:ext cx="4802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Ответ: 9 подруг</a:t>
            </a:r>
            <a:endParaRPr lang="ru-RU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28934"/>
            <a:ext cx="3143272" cy="331564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714356"/>
            <a:ext cx="6572264" cy="5500726"/>
          </a:xfrm>
        </p:spPr>
        <p:txBody>
          <a:bodyPr>
            <a:noAutofit/>
          </a:bodyPr>
          <a:lstStyle/>
          <a:p>
            <a:r>
              <a:rPr lang="ru-RU" sz="3200" dirty="0" smtClean="0"/>
              <a:t>Встретились три мальчика. Познакомились. Оказалось, что их фамилии Белов, Чернов, Рыжов. </a:t>
            </a:r>
            <a:br>
              <a:rPr lang="ru-RU" sz="3200" dirty="0" smtClean="0"/>
            </a:br>
            <a:r>
              <a:rPr lang="ru-RU" sz="3200" dirty="0" smtClean="0"/>
              <a:t>-Вы только посмотрите, - воскликнул Белов. – У одного из нас волосы белые, у одного черные, и у другого рыжие. Но ни у кого цвет волос не совпадает с тем, на который указывает его фамилия!</a:t>
            </a:r>
            <a:br>
              <a:rPr lang="ru-RU" sz="3200" dirty="0" smtClean="0"/>
            </a:br>
            <a:r>
              <a:rPr lang="ru-RU" sz="3200" dirty="0" smtClean="0"/>
              <a:t>- Ты прав, - ответил ему черноволосый мальчик. Определите, какой цвет волос у каждого.</a:t>
            </a:r>
            <a:endParaRPr lang="ru-RU" sz="3200" dirty="0"/>
          </a:p>
        </p:txBody>
      </p:sp>
      <p:pic>
        <p:nvPicPr>
          <p:cNvPr id="3074" name="Picture 2" descr="D:\входящие\Временные файлы Интернета\Content.IE5\KGQGTMIZ\MCj041149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1928794" cy="2245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214291"/>
          <a:ext cx="8644000" cy="4945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000"/>
                <a:gridCol w="2161000"/>
                <a:gridCol w="2161000"/>
                <a:gridCol w="2161000"/>
              </a:tblGrid>
              <a:tr h="64760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Блондин</a:t>
                      </a:r>
                      <a:endParaRPr lang="ru-RU" sz="28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Черный</a:t>
                      </a:r>
                      <a:endParaRPr lang="ru-RU" sz="28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Рыжий</a:t>
                      </a:r>
                      <a:endParaRPr lang="ru-RU" sz="28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955"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C00000"/>
                          </a:solidFill>
                        </a:rPr>
                        <a:t>-</a:t>
                      </a:r>
                      <a:endParaRPr lang="ru-RU" sz="8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F0"/>
                          </a:solidFill>
                        </a:rPr>
                        <a:t>-</a:t>
                      </a:r>
                      <a:endParaRPr lang="ru-RU" sz="8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+</a:t>
                      </a:r>
                      <a:endParaRPr lang="ru-RU" sz="88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Белов</a:t>
                      </a:r>
                      <a:endParaRPr lang="ru-RU" sz="48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955"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+</a:t>
                      </a:r>
                      <a:endParaRPr lang="ru-RU" sz="88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C00000"/>
                          </a:solidFill>
                        </a:rPr>
                        <a:t>-</a:t>
                      </a:r>
                      <a:endParaRPr lang="ru-RU" sz="8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-</a:t>
                      </a:r>
                      <a:endParaRPr lang="ru-RU" sz="88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Чернов</a:t>
                      </a:r>
                      <a:endParaRPr lang="ru-RU" sz="48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955"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-</a:t>
                      </a:r>
                      <a:endParaRPr lang="ru-RU" sz="88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+</a:t>
                      </a:r>
                      <a:endParaRPr lang="ru-RU" sz="88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C00000"/>
                          </a:solidFill>
                        </a:rPr>
                        <a:t>-</a:t>
                      </a:r>
                      <a:endParaRPr lang="ru-RU" sz="8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Рыжов</a:t>
                      </a:r>
                      <a:endParaRPr lang="ru-RU" sz="48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153</TotalTime>
  <Words>251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 Office</vt:lpstr>
      <vt:lpstr>Открытая</vt:lpstr>
      <vt:lpstr>Эркер</vt:lpstr>
      <vt:lpstr>Решение логических задач</vt:lpstr>
      <vt:lpstr>Цель:</vt:lpstr>
      <vt:lpstr>«Мало иметь хороший ум. Главное – хорошо его применять»                             Рене Декарт </vt:lpstr>
      <vt:lpstr>На острове коренными жителями являются Лжецы, которые всегда врут, и Рыцари, которые всегда говорят правду. Человек говорит: «Я – лжец!»  Может ли он быть коренным жителем острова?</vt:lpstr>
      <vt:lpstr>Алеша, Боря и Ваня учатся  в одном классе. Один едет домой из школы на автобусе, другой на трамвае, третий – на троллейбусе. Алеша однажды после уроков пошел проводить друга до автобусной остановки. Когда мимо них проходил троллейбус, третий друг крикнул из окна: «Боря, ты забыл в школе дневник!» Кто на чем едет домой? </vt:lpstr>
      <vt:lpstr>Все мои подруги выращивают в своих квартирах какие-нибудь растения. Шестеро из них разводят кактусы, а пятеро – фиалки. И только у двоих есть и кактусы и фиалки. Угадайте сколько у меня подруг?</vt:lpstr>
      <vt:lpstr>Слайд 7</vt:lpstr>
      <vt:lpstr>Встретились три мальчика. Познакомились. Оказалось, что их фамилии Белов, Чернов, Рыжов.  -Вы только посмотрите, - воскликнул Белов. – У одного из нас волосы белые, у одного черные, и у другого рыжие. Но ни у кого цвет волос не совпадает с тем, на который указывает его фамилия! - Ты прав, - ответил ему черноволосый мальчик. Определите, какой цвет волос у каждого.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логических задач</dc:title>
  <dc:creator>1</dc:creator>
  <cp:lastModifiedBy>1</cp:lastModifiedBy>
  <cp:revision>18</cp:revision>
  <dcterms:created xsi:type="dcterms:W3CDTF">2009-02-20T22:06:37Z</dcterms:created>
  <dcterms:modified xsi:type="dcterms:W3CDTF">2009-02-21T00:40:29Z</dcterms:modified>
</cp:coreProperties>
</file>