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diagrams/layout1.xml" ContentType="application/vnd.openxmlformats-officedocument.drawingml.diagramLayout+xml"/>
  <Override PartName="/ppt/diagrams/data2.xml" ContentType="application/vnd.openxmlformats-officedocument.drawingml.diagramData+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slideMasters/slideMaster7.xml" ContentType="application/vnd.openxmlformats-officedocument.presentationml.slideMaster+xml"/>
  <Override PartName="/ppt/diagrams/data3.xml" ContentType="application/vnd.openxmlformats-officedocument.drawingml.diagramData+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Masters/slideMaster6.xml" ContentType="application/vnd.openxmlformats-officedocument.presentationml.slideMaster+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 id="2147483654" r:id="rId6"/>
    <p:sldMasterId id="2147483655" r:id="rId7"/>
    <p:sldMasterId id="2147483656" r:id="rId8"/>
  </p:sldMasterIdLst>
  <p:sldIdLst>
    <p:sldId id="256" r:id="rId9"/>
    <p:sldId id="257" r:id="rId10"/>
    <p:sldId id="258" r:id="rId11"/>
    <p:sldId id="259" r:id="rId12"/>
    <p:sldId id="260" r:id="rId13"/>
    <p:sldId id="261" r:id="rId14"/>
    <p:sldId id="262" r:id="rId15"/>
    <p:sldId id="263" r:id="rId16"/>
    <p:sldId id="264" r:id="rId17"/>
    <p:sldId id="265" r:id="rId18"/>
    <p:sldId id="267" r:id="rId19"/>
    <p:sldId id="268" r:id="rId20"/>
    <p:sldId id="269" r:id="rId21"/>
    <p:sldId id="270" r:id="rId22"/>
    <p:sldId id="271" r:id="rId23"/>
    <p:sldId id="272" r:id="rId24"/>
    <p:sldId id="273" r:id="rId25"/>
    <p:sldId id="274" r:id="rId26"/>
    <p:sldId id="278" r:id="rId27"/>
    <p:sldId id="279" r:id="rId28"/>
    <p:sldId id="280" r:id="rId29"/>
    <p:sldId id="281"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FFFF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diagrams/_rels/data3.xml.rels><?xml version="1.0" encoding="UTF-8" standalone="yes"?>
<Relationships xmlns="http://schemas.openxmlformats.org/package/2006/relationships"><Relationship Id="rId1" Type="http://schemas.openxmlformats.org/officeDocument/2006/relationships/image" Target="../media/image10.jpeg"/></Relationships>
</file>

<file path=ppt/diagrams/_rels/data4.xml.rels><?xml version="1.0" encoding="UTF-8" standalone="yes"?>
<Relationships xmlns="http://schemas.openxmlformats.org/package/2006/relationships"><Relationship Id="rId1" Type="http://schemas.openxmlformats.org/officeDocument/2006/relationships/image" Target="../media/image1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0.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878A4-B149-4E98-B380-E456CA8942F8}"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lang="ru-RU"/>
        </a:p>
      </dgm:t>
    </dgm:pt>
    <dgm:pt modelId="{61B258AD-8C2C-4C88-B91D-C1800B7CAF23}">
      <dgm:prSet/>
      <dgm:spPr>
        <a:solidFill>
          <a:srgbClr val="CCFF66"/>
        </a:solidFill>
      </dgm:spPr>
      <dgm:t>
        <a:bodyPr/>
        <a:lstStyle/>
        <a:p>
          <a:pPr rtl="0"/>
          <a:r>
            <a:rPr lang="ru-RU" b="1" dirty="0" smtClean="0"/>
            <a:t>Цель данной программы </a:t>
          </a:r>
          <a:endParaRPr lang="ru-RU" dirty="0"/>
        </a:p>
      </dgm:t>
    </dgm:pt>
    <dgm:pt modelId="{F70E16B9-1502-49E2-8CFD-0031DDA80949}" type="parTrans" cxnId="{BF4BDB6C-B128-44EE-ACC2-61A90DC1439E}">
      <dgm:prSet/>
      <dgm:spPr/>
      <dgm:t>
        <a:bodyPr/>
        <a:lstStyle/>
        <a:p>
          <a:endParaRPr lang="ru-RU"/>
        </a:p>
      </dgm:t>
    </dgm:pt>
    <dgm:pt modelId="{411AC887-94B6-4D5A-86CB-54E138DDF19F}" type="sibTrans" cxnId="{BF4BDB6C-B128-44EE-ACC2-61A90DC1439E}">
      <dgm:prSet/>
      <dgm:spPr/>
      <dgm:t>
        <a:bodyPr/>
        <a:lstStyle/>
        <a:p>
          <a:endParaRPr lang="ru-RU"/>
        </a:p>
      </dgm:t>
    </dgm:pt>
    <dgm:pt modelId="{9B8B0F8B-4ED6-413A-B81F-77816FC37AE3}" type="pres">
      <dgm:prSet presAssocID="{8ED878A4-B149-4E98-B380-E456CA8942F8}" presName="cycle" presStyleCnt="0">
        <dgm:presLayoutVars>
          <dgm:dir/>
          <dgm:resizeHandles val="exact"/>
        </dgm:presLayoutVars>
      </dgm:prSet>
      <dgm:spPr/>
      <dgm:t>
        <a:bodyPr/>
        <a:lstStyle/>
        <a:p>
          <a:endParaRPr lang="ru-RU"/>
        </a:p>
      </dgm:t>
    </dgm:pt>
    <dgm:pt modelId="{1EF06701-0D20-465D-8313-A86D13070CFE}" type="pres">
      <dgm:prSet presAssocID="{61B258AD-8C2C-4C88-B91D-C1800B7CAF23}" presName="node" presStyleLbl="node1" presStyleIdx="0" presStyleCnt="1" custScaleX="719314">
        <dgm:presLayoutVars>
          <dgm:bulletEnabled val="1"/>
        </dgm:presLayoutVars>
      </dgm:prSet>
      <dgm:spPr/>
      <dgm:t>
        <a:bodyPr/>
        <a:lstStyle/>
        <a:p>
          <a:endParaRPr lang="ru-RU"/>
        </a:p>
      </dgm:t>
    </dgm:pt>
  </dgm:ptLst>
  <dgm:cxnLst>
    <dgm:cxn modelId="{0019BE34-FFCF-49E1-BB31-9CC80C35B16B}" type="presOf" srcId="{8ED878A4-B149-4E98-B380-E456CA8942F8}" destId="{9B8B0F8B-4ED6-413A-B81F-77816FC37AE3}" srcOrd="0" destOrd="0" presId="urn:microsoft.com/office/officeart/2005/8/layout/cycle2"/>
    <dgm:cxn modelId="{BF4BDB6C-B128-44EE-ACC2-61A90DC1439E}" srcId="{8ED878A4-B149-4E98-B380-E456CA8942F8}" destId="{61B258AD-8C2C-4C88-B91D-C1800B7CAF23}" srcOrd="0" destOrd="0" parTransId="{F70E16B9-1502-49E2-8CFD-0031DDA80949}" sibTransId="{411AC887-94B6-4D5A-86CB-54E138DDF19F}"/>
    <dgm:cxn modelId="{72333428-7271-4C55-A4C9-A5CFB09374B2}" type="presOf" srcId="{61B258AD-8C2C-4C88-B91D-C1800B7CAF23}" destId="{1EF06701-0D20-465D-8313-A86D13070CFE}" srcOrd="0" destOrd="0" presId="urn:microsoft.com/office/officeart/2005/8/layout/cycle2"/>
    <dgm:cxn modelId="{3AD92DC3-3408-422E-93AC-172F47AD19A3}" type="presParOf" srcId="{9B8B0F8B-4ED6-413A-B81F-77816FC37AE3}" destId="{1EF06701-0D20-465D-8313-A86D13070CFE}"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AC8CB7-D99B-4933-906C-8DA0A9BB0654}" type="doc">
      <dgm:prSet loTypeId="urn:microsoft.com/office/officeart/2005/8/layout/radial1" loCatId="relationship" qsTypeId="urn:microsoft.com/office/officeart/2005/8/quickstyle/simple3" qsCatId="simple" csTypeId="urn:microsoft.com/office/officeart/2005/8/colors/accent1_2" csCatId="accent1" phldr="1"/>
      <dgm:spPr/>
      <dgm:t>
        <a:bodyPr/>
        <a:lstStyle/>
        <a:p>
          <a:endParaRPr lang="ru-RU"/>
        </a:p>
      </dgm:t>
    </dgm:pt>
    <dgm:pt modelId="{4851070E-4B46-4BDD-A843-FCFC19779152}">
      <dgm:prSet/>
      <dgm:spPr>
        <a:solidFill>
          <a:srgbClr val="CCFF66"/>
        </a:solidFill>
      </dgm:spPr>
      <dgm:t>
        <a:bodyPr/>
        <a:lstStyle/>
        <a:p>
          <a:pPr rtl="0"/>
          <a:r>
            <a:rPr lang="ru-RU" dirty="0" smtClean="0">
              <a:latin typeface="Gabriola" pitchFamily="82" charset="0"/>
            </a:rPr>
            <a:t>Формирование художественно-творческих способностей через обеспечение эмоционально – образного восприятия действительности, развитие эстетических чувств и представлений, образного мышления и воображения.</a:t>
          </a:r>
          <a:endParaRPr lang="ru-RU" dirty="0">
            <a:latin typeface="Gabriola" pitchFamily="82" charset="0"/>
          </a:endParaRPr>
        </a:p>
      </dgm:t>
    </dgm:pt>
    <dgm:pt modelId="{50E82EB9-0FFE-4D01-B8BA-CBBA52BA382C}" type="parTrans" cxnId="{910F6341-96E7-427F-9E6B-0402592C1BAE}">
      <dgm:prSet/>
      <dgm:spPr/>
      <dgm:t>
        <a:bodyPr/>
        <a:lstStyle/>
        <a:p>
          <a:endParaRPr lang="ru-RU"/>
        </a:p>
      </dgm:t>
    </dgm:pt>
    <dgm:pt modelId="{1112C889-F3A5-4CA8-803D-7B2E2FC307BD}" type="sibTrans" cxnId="{910F6341-96E7-427F-9E6B-0402592C1BAE}">
      <dgm:prSet/>
      <dgm:spPr/>
      <dgm:t>
        <a:bodyPr/>
        <a:lstStyle/>
        <a:p>
          <a:endParaRPr lang="ru-RU"/>
        </a:p>
      </dgm:t>
    </dgm:pt>
    <dgm:pt modelId="{9C81B451-1EDC-41CA-8A37-44362AC90D70}" type="pres">
      <dgm:prSet presAssocID="{1CAC8CB7-D99B-4933-906C-8DA0A9BB0654}" presName="cycle" presStyleCnt="0">
        <dgm:presLayoutVars>
          <dgm:chMax val="1"/>
          <dgm:dir/>
          <dgm:animLvl val="ctr"/>
          <dgm:resizeHandles val="exact"/>
        </dgm:presLayoutVars>
      </dgm:prSet>
      <dgm:spPr/>
      <dgm:t>
        <a:bodyPr/>
        <a:lstStyle/>
        <a:p>
          <a:endParaRPr lang="ru-RU"/>
        </a:p>
      </dgm:t>
    </dgm:pt>
    <dgm:pt modelId="{A653BA07-E85E-4171-85CF-8EBB0DB1C179}" type="pres">
      <dgm:prSet presAssocID="{4851070E-4B46-4BDD-A843-FCFC19779152}" presName="centerShape" presStyleLbl="node0" presStyleIdx="0" presStyleCnt="1" custScaleX="162328" custLinFactNeighborX="-333" custLinFactNeighborY="-139"/>
      <dgm:spPr/>
      <dgm:t>
        <a:bodyPr/>
        <a:lstStyle/>
        <a:p>
          <a:endParaRPr lang="ru-RU"/>
        </a:p>
      </dgm:t>
    </dgm:pt>
  </dgm:ptLst>
  <dgm:cxnLst>
    <dgm:cxn modelId="{AE007EF9-FFE1-4473-ACB3-7EFFF311F750}" type="presOf" srcId="{4851070E-4B46-4BDD-A843-FCFC19779152}" destId="{A653BA07-E85E-4171-85CF-8EBB0DB1C179}" srcOrd="0" destOrd="0" presId="urn:microsoft.com/office/officeart/2005/8/layout/radial1"/>
    <dgm:cxn modelId="{E4673E8D-53D8-4BC5-A9A6-488CB0C5204C}" type="presOf" srcId="{1CAC8CB7-D99B-4933-906C-8DA0A9BB0654}" destId="{9C81B451-1EDC-41CA-8A37-44362AC90D70}" srcOrd="0" destOrd="0" presId="urn:microsoft.com/office/officeart/2005/8/layout/radial1"/>
    <dgm:cxn modelId="{910F6341-96E7-427F-9E6B-0402592C1BAE}" srcId="{1CAC8CB7-D99B-4933-906C-8DA0A9BB0654}" destId="{4851070E-4B46-4BDD-A843-FCFC19779152}" srcOrd="0" destOrd="0" parTransId="{50E82EB9-0FFE-4D01-B8BA-CBBA52BA382C}" sibTransId="{1112C889-F3A5-4CA8-803D-7B2E2FC307BD}"/>
    <dgm:cxn modelId="{31256CDF-58C9-41E8-9B25-0EBE63B07479}" type="presParOf" srcId="{9C81B451-1EDC-41CA-8A37-44362AC90D70}" destId="{A653BA07-E85E-4171-85CF-8EBB0DB1C179}" srcOrd="0" destOrd="0" presId="urn:microsoft.com/office/officeart/2005/8/layout/radial1"/>
  </dgm:cxnLst>
  <dgm:bg>
    <a:solidFill>
      <a:schemeClr val="bg1">
        <a:lumMod val="20000"/>
        <a:lumOff val="80000"/>
      </a:schemeClr>
    </a:solidFill>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A1E2C5-D7C4-49B1-B044-C31E0255C8E2}" type="doc">
      <dgm:prSet loTypeId="urn:microsoft.com/office/officeart/2005/8/layout/hChevron3" loCatId="process" qsTypeId="urn:microsoft.com/office/officeart/2005/8/quickstyle/simple3" qsCatId="simple" csTypeId="urn:microsoft.com/office/officeart/2005/8/colors/accent1_2" csCatId="accent1" phldr="1"/>
      <dgm:spPr/>
      <dgm:t>
        <a:bodyPr/>
        <a:lstStyle/>
        <a:p>
          <a:endParaRPr lang="ru-RU"/>
        </a:p>
      </dgm:t>
    </dgm:pt>
    <dgm:pt modelId="{2FF62977-AA21-4D44-8B5A-C6F63CC5437E}">
      <dgm:prSet custT="1"/>
      <dgm:spPr>
        <a:blipFill rotWithShape="0">
          <a:blip xmlns:r="http://schemas.openxmlformats.org/officeDocument/2006/relationships" r:embed="rId1"/>
          <a:tile tx="0" ty="0" sx="100000" sy="100000" flip="none" algn="tl"/>
        </a:blipFill>
      </dgm:spPr>
      <dgm:t>
        <a:bodyPr/>
        <a:lstStyle/>
        <a:p>
          <a:pPr rtl="0"/>
          <a:r>
            <a:rPr lang="ru-RU" sz="4000" b="0" smtClean="0">
              <a:latin typeface="Gulim" pitchFamily="34" charset="-127"/>
              <a:ea typeface="Gulim" pitchFamily="34" charset="-127"/>
            </a:rPr>
            <a:t>Задачи</a:t>
          </a:r>
          <a:r>
            <a:rPr lang="ru-RU" sz="3000" b="1" smtClean="0">
              <a:latin typeface="Calibri Light" pitchFamily="34" charset="0"/>
            </a:rPr>
            <a:t>: </a:t>
          </a:r>
          <a:r>
            <a:rPr lang="ru-RU" sz="3000" smtClean="0"/>
            <a:t/>
          </a:r>
          <a:br>
            <a:rPr lang="ru-RU" sz="3000" smtClean="0"/>
          </a:br>
          <a:endParaRPr lang="ru-RU" sz="3000" dirty="0"/>
        </a:p>
      </dgm:t>
    </dgm:pt>
    <dgm:pt modelId="{413CF293-7DD3-4BDC-8D26-AD1EF4570CB8}" type="parTrans" cxnId="{80E2E5B2-091F-4BE6-866B-70C0A84C51BA}">
      <dgm:prSet/>
      <dgm:spPr/>
      <dgm:t>
        <a:bodyPr/>
        <a:lstStyle/>
        <a:p>
          <a:endParaRPr lang="ru-RU"/>
        </a:p>
      </dgm:t>
    </dgm:pt>
    <dgm:pt modelId="{66CF907F-109B-4662-B69B-22C0BB36EF38}" type="sibTrans" cxnId="{80E2E5B2-091F-4BE6-866B-70C0A84C51BA}">
      <dgm:prSet/>
      <dgm:spPr/>
      <dgm:t>
        <a:bodyPr/>
        <a:lstStyle/>
        <a:p>
          <a:endParaRPr lang="ru-RU"/>
        </a:p>
      </dgm:t>
    </dgm:pt>
    <dgm:pt modelId="{F2F3BAFA-A545-4E32-A32D-3529FEDE0088}" type="pres">
      <dgm:prSet presAssocID="{DEA1E2C5-D7C4-49B1-B044-C31E0255C8E2}" presName="Name0" presStyleCnt="0">
        <dgm:presLayoutVars>
          <dgm:dir/>
          <dgm:resizeHandles val="exact"/>
        </dgm:presLayoutVars>
      </dgm:prSet>
      <dgm:spPr/>
      <dgm:t>
        <a:bodyPr/>
        <a:lstStyle/>
        <a:p>
          <a:endParaRPr lang="ru-RU"/>
        </a:p>
      </dgm:t>
    </dgm:pt>
    <dgm:pt modelId="{0D50F0B9-CECE-4976-AD52-E1933C9D7B43}" type="pres">
      <dgm:prSet presAssocID="{2FF62977-AA21-4D44-8B5A-C6F63CC5437E}" presName="parTxOnly" presStyleLbl="node1" presStyleIdx="0" presStyleCnt="1">
        <dgm:presLayoutVars>
          <dgm:bulletEnabled val="1"/>
        </dgm:presLayoutVars>
      </dgm:prSet>
      <dgm:spPr/>
      <dgm:t>
        <a:bodyPr/>
        <a:lstStyle/>
        <a:p>
          <a:endParaRPr lang="ru-RU"/>
        </a:p>
      </dgm:t>
    </dgm:pt>
  </dgm:ptLst>
  <dgm:cxnLst>
    <dgm:cxn modelId="{80E2E5B2-091F-4BE6-866B-70C0A84C51BA}" srcId="{DEA1E2C5-D7C4-49B1-B044-C31E0255C8E2}" destId="{2FF62977-AA21-4D44-8B5A-C6F63CC5437E}" srcOrd="0" destOrd="0" parTransId="{413CF293-7DD3-4BDC-8D26-AD1EF4570CB8}" sibTransId="{66CF907F-109B-4662-B69B-22C0BB36EF38}"/>
    <dgm:cxn modelId="{7A354E2D-567A-4F9D-B183-5803E4130016}" type="presOf" srcId="{DEA1E2C5-D7C4-49B1-B044-C31E0255C8E2}" destId="{F2F3BAFA-A545-4E32-A32D-3529FEDE0088}" srcOrd="0" destOrd="0" presId="urn:microsoft.com/office/officeart/2005/8/layout/hChevron3"/>
    <dgm:cxn modelId="{88CCDF42-BF81-4F2B-BFA7-DE54B47DCC76}" type="presOf" srcId="{2FF62977-AA21-4D44-8B5A-C6F63CC5437E}" destId="{0D50F0B9-CECE-4976-AD52-E1933C9D7B43}" srcOrd="0" destOrd="0" presId="urn:microsoft.com/office/officeart/2005/8/layout/hChevron3"/>
    <dgm:cxn modelId="{37988819-E9B6-49E5-8FF8-0908A3AD4FB0}" type="presParOf" srcId="{F2F3BAFA-A545-4E32-A32D-3529FEDE0088}" destId="{0D50F0B9-CECE-4976-AD52-E1933C9D7B43}" srcOrd="0" destOrd="0" presId="urn:microsoft.com/office/officeart/2005/8/layout/hChevron3"/>
  </dgm:cxnLst>
  <dgm:bg>
    <a:solidFill>
      <a:srgbClr val="FFFF00"/>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B9A4C0-392E-4D19-91A2-DD2285A5C1D1}" type="doc">
      <dgm:prSet loTypeId="urn:microsoft.com/office/officeart/2005/8/layout/process4" loCatId="list" qsTypeId="urn:microsoft.com/office/officeart/2005/8/quickstyle/simple3" qsCatId="simple" csTypeId="urn:microsoft.com/office/officeart/2005/8/colors/accent1_2" csCatId="accent1" phldr="1"/>
      <dgm:spPr/>
      <dgm:t>
        <a:bodyPr/>
        <a:lstStyle/>
        <a:p>
          <a:endParaRPr lang="ru-RU"/>
        </a:p>
      </dgm:t>
    </dgm:pt>
    <dgm:pt modelId="{40DE1B4B-A924-4B9E-A164-510D02066CA0}">
      <dgm:prSet/>
      <dgm:spPr>
        <a:blipFill rotWithShape="0">
          <a:blip xmlns:r="http://schemas.openxmlformats.org/officeDocument/2006/relationships" r:embed="rId1"/>
          <a:tile tx="0" ty="0" sx="100000" sy="100000" flip="none" algn="tl"/>
        </a:blipFill>
      </dgm:spPr>
      <dgm:t>
        <a:bodyPr/>
        <a:lstStyle/>
        <a:p>
          <a:pPr rtl="0"/>
          <a:r>
            <a:rPr lang="ru-RU" dirty="0" smtClean="0"/>
            <a:t>Освоение техническими и специальными знаниями при изготовлении изделий крючком; </a:t>
          </a:r>
          <a:endParaRPr lang="ru-RU" dirty="0"/>
        </a:p>
      </dgm:t>
    </dgm:pt>
    <dgm:pt modelId="{263A94C3-D58A-458E-93F0-E410FA1DB0C4}" type="parTrans" cxnId="{D9FC228F-EBB7-4D1A-B211-61A3CA022FDC}">
      <dgm:prSet/>
      <dgm:spPr/>
      <dgm:t>
        <a:bodyPr/>
        <a:lstStyle/>
        <a:p>
          <a:endParaRPr lang="ru-RU"/>
        </a:p>
      </dgm:t>
    </dgm:pt>
    <dgm:pt modelId="{F3FBD348-97FC-4F7E-B33A-E0F69D7D5C79}" type="sibTrans" cxnId="{D9FC228F-EBB7-4D1A-B211-61A3CA022FDC}">
      <dgm:prSet/>
      <dgm:spPr/>
      <dgm:t>
        <a:bodyPr/>
        <a:lstStyle/>
        <a:p>
          <a:endParaRPr lang="ru-RU"/>
        </a:p>
      </dgm:t>
    </dgm:pt>
    <dgm:pt modelId="{C0635364-C328-4533-B64A-E0D23952565D}">
      <dgm:prSet/>
      <dgm:spPr>
        <a:blipFill rotWithShape="0">
          <a:blip xmlns:r="http://schemas.openxmlformats.org/officeDocument/2006/relationships" r:embed="rId1"/>
          <a:tile tx="0" ty="0" sx="100000" sy="100000" flip="none" algn="tl"/>
        </a:blipFill>
      </dgm:spPr>
      <dgm:t>
        <a:bodyPr/>
        <a:lstStyle/>
        <a:p>
          <a:pPr rtl="0"/>
          <a:r>
            <a:rPr lang="ru-RU" dirty="0" smtClean="0"/>
            <a:t>Овладение техникой вязания крючком филейного вязания, ажурного вязания, тамбурного вязания, ирландского и </a:t>
          </a:r>
          <a:r>
            <a:rPr lang="ru-RU" dirty="0" err="1" smtClean="0"/>
            <a:t>брюггского</a:t>
          </a:r>
          <a:r>
            <a:rPr lang="ru-RU" dirty="0" smtClean="0"/>
            <a:t> кружева,  обще трудовыми и специальными умениями, необходимыми для проектной деятельности, навыкам безопасности труда. </a:t>
          </a:r>
          <a:endParaRPr lang="ru-RU" dirty="0"/>
        </a:p>
      </dgm:t>
    </dgm:pt>
    <dgm:pt modelId="{42E39D09-1A70-4C94-B6F7-7BC18C08F3B1}" type="parTrans" cxnId="{5C8439C1-3A95-4A3E-AADA-D28BA438B987}">
      <dgm:prSet/>
      <dgm:spPr/>
      <dgm:t>
        <a:bodyPr/>
        <a:lstStyle/>
        <a:p>
          <a:endParaRPr lang="ru-RU"/>
        </a:p>
      </dgm:t>
    </dgm:pt>
    <dgm:pt modelId="{EC6A46DD-F0AB-486B-A955-721EF469C8B4}" type="sibTrans" cxnId="{5C8439C1-3A95-4A3E-AADA-D28BA438B987}">
      <dgm:prSet/>
      <dgm:spPr/>
      <dgm:t>
        <a:bodyPr/>
        <a:lstStyle/>
        <a:p>
          <a:endParaRPr lang="ru-RU"/>
        </a:p>
      </dgm:t>
    </dgm:pt>
    <dgm:pt modelId="{82AB193C-7469-463D-B3F3-EE04E32ECD8C}">
      <dgm:prSet/>
      <dgm:spPr>
        <a:blipFill rotWithShape="0">
          <a:blip xmlns:r="http://schemas.openxmlformats.org/officeDocument/2006/relationships" r:embed="rId1"/>
          <a:tile tx="0" ty="0" sx="100000" sy="100000" flip="none" algn="tl"/>
        </a:blipFill>
      </dgm:spPr>
      <dgm:t>
        <a:bodyPr/>
        <a:lstStyle/>
        <a:p>
          <a:pPr rtl="0"/>
          <a:r>
            <a:rPr lang="ru-RU" dirty="0" smtClean="0"/>
            <a:t>Развивать познавательный интерес, интеллектуальные, творческие способности. </a:t>
          </a:r>
          <a:endParaRPr lang="ru-RU" dirty="0"/>
        </a:p>
      </dgm:t>
    </dgm:pt>
    <dgm:pt modelId="{53541285-378D-4BD6-A251-A3E711A31C0D}" type="parTrans" cxnId="{EB157BFE-95EA-42E8-B7A1-DD335AF6F7E5}">
      <dgm:prSet/>
      <dgm:spPr/>
      <dgm:t>
        <a:bodyPr/>
        <a:lstStyle/>
        <a:p>
          <a:endParaRPr lang="ru-RU"/>
        </a:p>
      </dgm:t>
    </dgm:pt>
    <dgm:pt modelId="{9F99D214-ED66-4F7D-8E87-10A92E73BDC3}" type="sibTrans" cxnId="{EB157BFE-95EA-42E8-B7A1-DD335AF6F7E5}">
      <dgm:prSet/>
      <dgm:spPr/>
      <dgm:t>
        <a:bodyPr/>
        <a:lstStyle/>
        <a:p>
          <a:endParaRPr lang="ru-RU"/>
        </a:p>
      </dgm:t>
    </dgm:pt>
    <dgm:pt modelId="{EB8FA1A6-F7CE-4B32-BCEC-9D79C0A080EB}">
      <dgm:prSet/>
      <dgm:spPr>
        <a:blipFill rotWithShape="0">
          <a:blip xmlns:r="http://schemas.openxmlformats.org/officeDocument/2006/relationships" r:embed="rId1"/>
          <a:tile tx="0" ty="0" sx="100000" sy="100000" flip="none" algn="tl"/>
        </a:blipFill>
      </dgm:spPr>
      <dgm:t>
        <a:bodyPr/>
        <a:lstStyle/>
        <a:p>
          <a:pPr rtl="0"/>
          <a:r>
            <a:rPr lang="ru-RU" dirty="0" smtClean="0"/>
            <a:t>Воспитывать трудолюбие, терпение, целеустремленность, предприимчивость.</a:t>
          </a:r>
          <a:endParaRPr lang="ru-RU" dirty="0"/>
        </a:p>
      </dgm:t>
    </dgm:pt>
    <dgm:pt modelId="{7C4966AA-8D54-4838-B092-4D1E155A60CF}" type="parTrans" cxnId="{7AC67941-7793-4350-B9B7-192ABBCB34F0}">
      <dgm:prSet/>
      <dgm:spPr/>
      <dgm:t>
        <a:bodyPr/>
        <a:lstStyle/>
        <a:p>
          <a:endParaRPr lang="ru-RU"/>
        </a:p>
      </dgm:t>
    </dgm:pt>
    <dgm:pt modelId="{D43702B7-4BB6-4072-B09E-F73DF04FA9CC}" type="sibTrans" cxnId="{7AC67941-7793-4350-B9B7-192ABBCB34F0}">
      <dgm:prSet/>
      <dgm:spPr/>
      <dgm:t>
        <a:bodyPr/>
        <a:lstStyle/>
        <a:p>
          <a:endParaRPr lang="ru-RU"/>
        </a:p>
      </dgm:t>
    </dgm:pt>
    <dgm:pt modelId="{BBB2963A-F9E7-4035-8A3E-490AF39CE515}" type="pres">
      <dgm:prSet presAssocID="{1BB9A4C0-392E-4D19-91A2-DD2285A5C1D1}" presName="Name0" presStyleCnt="0">
        <dgm:presLayoutVars>
          <dgm:dir/>
          <dgm:animLvl val="lvl"/>
          <dgm:resizeHandles val="exact"/>
        </dgm:presLayoutVars>
      </dgm:prSet>
      <dgm:spPr/>
      <dgm:t>
        <a:bodyPr/>
        <a:lstStyle/>
        <a:p>
          <a:endParaRPr lang="ru-RU"/>
        </a:p>
      </dgm:t>
    </dgm:pt>
    <dgm:pt modelId="{C07F55CF-D90E-436B-A56B-FC8056315BDD}" type="pres">
      <dgm:prSet presAssocID="{EB8FA1A6-F7CE-4B32-BCEC-9D79C0A080EB}" presName="boxAndChildren" presStyleCnt="0"/>
      <dgm:spPr/>
    </dgm:pt>
    <dgm:pt modelId="{535A843A-A70D-4489-8526-2F43E9E9774F}" type="pres">
      <dgm:prSet presAssocID="{EB8FA1A6-F7CE-4B32-BCEC-9D79C0A080EB}" presName="parentTextBox" presStyleLbl="node1" presStyleIdx="0" presStyleCnt="4"/>
      <dgm:spPr/>
      <dgm:t>
        <a:bodyPr/>
        <a:lstStyle/>
        <a:p>
          <a:endParaRPr lang="ru-RU"/>
        </a:p>
      </dgm:t>
    </dgm:pt>
    <dgm:pt modelId="{7E3E56C6-7324-48ED-BFBE-B126BD650947}" type="pres">
      <dgm:prSet presAssocID="{9F99D214-ED66-4F7D-8E87-10A92E73BDC3}" presName="sp" presStyleCnt="0"/>
      <dgm:spPr/>
    </dgm:pt>
    <dgm:pt modelId="{03B98845-8BB4-4182-B4FB-7382C74C9801}" type="pres">
      <dgm:prSet presAssocID="{82AB193C-7469-463D-B3F3-EE04E32ECD8C}" presName="arrowAndChildren" presStyleCnt="0"/>
      <dgm:spPr/>
    </dgm:pt>
    <dgm:pt modelId="{525ECB9C-3017-4520-9E76-D66206E5E649}" type="pres">
      <dgm:prSet presAssocID="{82AB193C-7469-463D-B3F3-EE04E32ECD8C}" presName="parentTextArrow" presStyleLbl="node1" presStyleIdx="1" presStyleCnt="4"/>
      <dgm:spPr/>
      <dgm:t>
        <a:bodyPr/>
        <a:lstStyle/>
        <a:p>
          <a:endParaRPr lang="ru-RU"/>
        </a:p>
      </dgm:t>
    </dgm:pt>
    <dgm:pt modelId="{3D684851-C002-47E3-B80B-AE013F9B34B5}" type="pres">
      <dgm:prSet presAssocID="{EC6A46DD-F0AB-486B-A955-721EF469C8B4}" presName="sp" presStyleCnt="0"/>
      <dgm:spPr/>
    </dgm:pt>
    <dgm:pt modelId="{B818CFE3-920F-470D-808C-F36C4966D1D2}" type="pres">
      <dgm:prSet presAssocID="{C0635364-C328-4533-B64A-E0D23952565D}" presName="arrowAndChildren" presStyleCnt="0"/>
      <dgm:spPr/>
    </dgm:pt>
    <dgm:pt modelId="{44A5EE7A-FE63-4A8E-9110-A039DAFCF018}" type="pres">
      <dgm:prSet presAssocID="{C0635364-C328-4533-B64A-E0D23952565D}" presName="parentTextArrow" presStyleLbl="node1" presStyleIdx="2" presStyleCnt="4"/>
      <dgm:spPr/>
      <dgm:t>
        <a:bodyPr/>
        <a:lstStyle/>
        <a:p>
          <a:endParaRPr lang="ru-RU"/>
        </a:p>
      </dgm:t>
    </dgm:pt>
    <dgm:pt modelId="{428633C7-5BAB-4D18-953B-DA65AC835E24}" type="pres">
      <dgm:prSet presAssocID="{F3FBD348-97FC-4F7E-B33A-E0F69D7D5C79}" presName="sp" presStyleCnt="0"/>
      <dgm:spPr/>
    </dgm:pt>
    <dgm:pt modelId="{34321192-2106-4FC8-86C4-0C4C6094D08A}" type="pres">
      <dgm:prSet presAssocID="{40DE1B4B-A924-4B9E-A164-510D02066CA0}" presName="arrowAndChildren" presStyleCnt="0"/>
      <dgm:spPr/>
    </dgm:pt>
    <dgm:pt modelId="{35F2FFBF-672B-4457-840A-1AB8D734D4ED}" type="pres">
      <dgm:prSet presAssocID="{40DE1B4B-A924-4B9E-A164-510D02066CA0}" presName="parentTextArrow" presStyleLbl="node1" presStyleIdx="3" presStyleCnt="4"/>
      <dgm:spPr/>
      <dgm:t>
        <a:bodyPr/>
        <a:lstStyle/>
        <a:p>
          <a:endParaRPr lang="ru-RU"/>
        </a:p>
      </dgm:t>
    </dgm:pt>
  </dgm:ptLst>
  <dgm:cxnLst>
    <dgm:cxn modelId="{D9FC228F-EBB7-4D1A-B211-61A3CA022FDC}" srcId="{1BB9A4C0-392E-4D19-91A2-DD2285A5C1D1}" destId="{40DE1B4B-A924-4B9E-A164-510D02066CA0}" srcOrd="0" destOrd="0" parTransId="{263A94C3-D58A-458E-93F0-E410FA1DB0C4}" sibTransId="{F3FBD348-97FC-4F7E-B33A-E0F69D7D5C79}"/>
    <dgm:cxn modelId="{608E4D2A-8F87-4C82-9B19-0DA6E02B6475}" type="presOf" srcId="{82AB193C-7469-463D-B3F3-EE04E32ECD8C}" destId="{525ECB9C-3017-4520-9E76-D66206E5E649}" srcOrd="0" destOrd="0" presId="urn:microsoft.com/office/officeart/2005/8/layout/process4"/>
    <dgm:cxn modelId="{EB157BFE-95EA-42E8-B7A1-DD335AF6F7E5}" srcId="{1BB9A4C0-392E-4D19-91A2-DD2285A5C1D1}" destId="{82AB193C-7469-463D-B3F3-EE04E32ECD8C}" srcOrd="2" destOrd="0" parTransId="{53541285-378D-4BD6-A251-A3E711A31C0D}" sibTransId="{9F99D214-ED66-4F7D-8E87-10A92E73BDC3}"/>
    <dgm:cxn modelId="{42D4C2C3-DF05-48AC-A575-1BDC27D84DED}" type="presOf" srcId="{40DE1B4B-A924-4B9E-A164-510D02066CA0}" destId="{35F2FFBF-672B-4457-840A-1AB8D734D4ED}" srcOrd="0" destOrd="0" presId="urn:microsoft.com/office/officeart/2005/8/layout/process4"/>
    <dgm:cxn modelId="{7AC67941-7793-4350-B9B7-192ABBCB34F0}" srcId="{1BB9A4C0-392E-4D19-91A2-DD2285A5C1D1}" destId="{EB8FA1A6-F7CE-4B32-BCEC-9D79C0A080EB}" srcOrd="3" destOrd="0" parTransId="{7C4966AA-8D54-4838-B092-4D1E155A60CF}" sibTransId="{D43702B7-4BB6-4072-B09E-F73DF04FA9CC}"/>
    <dgm:cxn modelId="{5C8439C1-3A95-4A3E-AADA-D28BA438B987}" srcId="{1BB9A4C0-392E-4D19-91A2-DD2285A5C1D1}" destId="{C0635364-C328-4533-B64A-E0D23952565D}" srcOrd="1" destOrd="0" parTransId="{42E39D09-1A70-4C94-B6F7-7BC18C08F3B1}" sibTransId="{EC6A46DD-F0AB-486B-A955-721EF469C8B4}"/>
    <dgm:cxn modelId="{81E911FF-9504-4F6A-B827-10F103074E28}" type="presOf" srcId="{EB8FA1A6-F7CE-4B32-BCEC-9D79C0A080EB}" destId="{535A843A-A70D-4489-8526-2F43E9E9774F}" srcOrd="0" destOrd="0" presId="urn:microsoft.com/office/officeart/2005/8/layout/process4"/>
    <dgm:cxn modelId="{FA6260AE-7C4A-4A92-8635-FAFBD3367EC3}" type="presOf" srcId="{1BB9A4C0-392E-4D19-91A2-DD2285A5C1D1}" destId="{BBB2963A-F9E7-4035-8A3E-490AF39CE515}" srcOrd="0" destOrd="0" presId="urn:microsoft.com/office/officeart/2005/8/layout/process4"/>
    <dgm:cxn modelId="{8343A9B5-1D6B-4FE0-BDC9-353920A48E95}" type="presOf" srcId="{C0635364-C328-4533-B64A-E0D23952565D}" destId="{44A5EE7A-FE63-4A8E-9110-A039DAFCF018}" srcOrd="0" destOrd="0" presId="urn:microsoft.com/office/officeart/2005/8/layout/process4"/>
    <dgm:cxn modelId="{72CD8537-591F-4121-A86F-D78843C31DC6}" type="presParOf" srcId="{BBB2963A-F9E7-4035-8A3E-490AF39CE515}" destId="{C07F55CF-D90E-436B-A56B-FC8056315BDD}" srcOrd="0" destOrd="0" presId="urn:microsoft.com/office/officeart/2005/8/layout/process4"/>
    <dgm:cxn modelId="{ACD34BA1-2DAD-4D86-9B20-21C499A3D8DD}" type="presParOf" srcId="{C07F55CF-D90E-436B-A56B-FC8056315BDD}" destId="{535A843A-A70D-4489-8526-2F43E9E9774F}" srcOrd="0" destOrd="0" presId="urn:microsoft.com/office/officeart/2005/8/layout/process4"/>
    <dgm:cxn modelId="{B18978EC-F385-477E-A090-BEBA9F897F02}" type="presParOf" srcId="{BBB2963A-F9E7-4035-8A3E-490AF39CE515}" destId="{7E3E56C6-7324-48ED-BFBE-B126BD650947}" srcOrd="1" destOrd="0" presId="urn:microsoft.com/office/officeart/2005/8/layout/process4"/>
    <dgm:cxn modelId="{A0A6114B-EAF7-4A20-949C-276E28C40D43}" type="presParOf" srcId="{BBB2963A-F9E7-4035-8A3E-490AF39CE515}" destId="{03B98845-8BB4-4182-B4FB-7382C74C9801}" srcOrd="2" destOrd="0" presId="urn:microsoft.com/office/officeart/2005/8/layout/process4"/>
    <dgm:cxn modelId="{DCF15F96-3338-4EE1-8BE4-C7D4FC072A40}" type="presParOf" srcId="{03B98845-8BB4-4182-B4FB-7382C74C9801}" destId="{525ECB9C-3017-4520-9E76-D66206E5E649}" srcOrd="0" destOrd="0" presId="urn:microsoft.com/office/officeart/2005/8/layout/process4"/>
    <dgm:cxn modelId="{CD4EFF8E-B7C8-4B28-B6D8-04BE98464BBB}" type="presParOf" srcId="{BBB2963A-F9E7-4035-8A3E-490AF39CE515}" destId="{3D684851-C002-47E3-B80B-AE013F9B34B5}" srcOrd="3" destOrd="0" presId="urn:microsoft.com/office/officeart/2005/8/layout/process4"/>
    <dgm:cxn modelId="{B18053D4-57CC-4709-87C4-94CF53911A82}" type="presParOf" srcId="{BBB2963A-F9E7-4035-8A3E-490AF39CE515}" destId="{B818CFE3-920F-470D-808C-F36C4966D1D2}" srcOrd="4" destOrd="0" presId="urn:microsoft.com/office/officeart/2005/8/layout/process4"/>
    <dgm:cxn modelId="{EF593555-E679-4153-845A-BA35E2303928}" type="presParOf" srcId="{B818CFE3-920F-470D-808C-F36C4966D1D2}" destId="{44A5EE7A-FE63-4A8E-9110-A039DAFCF018}" srcOrd="0" destOrd="0" presId="urn:microsoft.com/office/officeart/2005/8/layout/process4"/>
    <dgm:cxn modelId="{FE0F2FE6-CF11-46B1-85F0-1C22709AC9A1}" type="presParOf" srcId="{BBB2963A-F9E7-4035-8A3E-490AF39CE515}" destId="{428633C7-5BAB-4D18-953B-DA65AC835E24}" srcOrd="5" destOrd="0" presId="urn:microsoft.com/office/officeart/2005/8/layout/process4"/>
    <dgm:cxn modelId="{84798012-1119-472D-8795-1C7D543D548B}" type="presParOf" srcId="{BBB2963A-F9E7-4035-8A3E-490AF39CE515}" destId="{34321192-2106-4FC8-86C4-0C4C6094D08A}" srcOrd="6" destOrd="0" presId="urn:microsoft.com/office/officeart/2005/8/layout/process4"/>
    <dgm:cxn modelId="{303D49BC-E3C1-4BDE-A85B-A47EE29C823F}" type="presParOf" srcId="{34321192-2106-4FC8-86C4-0C4C6094D08A}" destId="{35F2FFBF-672B-4457-840A-1AB8D734D4ED}" srcOrd="0" destOrd="0" presId="urn:microsoft.com/office/officeart/2005/8/layout/process4"/>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F06701-0D20-465D-8313-A86D13070CFE}">
      <dsp:nvSpPr>
        <dsp:cNvPr id="0" name=""/>
        <dsp:cNvSpPr/>
      </dsp:nvSpPr>
      <dsp:spPr>
        <a:xfrm>
          <a:off x="801607" y="452"/>
          <a:ext cx="6626384" cy="921208"/>
        </a:xfrm>
        <a:prstGeom prst="ellipse">
          <a:avLst/>
        </a:prstGeom>
        <a:solidFill>
          <a:srgbClr val="CCFF66"/>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830" tIns="36830" rIns="36830" bIns="36830" numCol="1" spcCol="1270" anchor="ctr" anchorCtr="0">
          <a:noAutofit/>
        </a:bodyPr>
        <a:lstStyle/>
        <a:p>
          <a:pPr lvl="0" algn="ctr" defTabSz="1289050" rtl="0">
            <a:lnSpc>
              <a:spcPct val="90000"/>
            </a:lnSpc>
            <a:spcBef>
              <a:spcPct val="0"/>
            </a:spcBef>
            <a:spcAft>
              <a:spcPct val="35000"/>
            </a:spcAft>
          </a:pPr>
          <a:r>
            <a:rPr lang="ru-RU" sz="2900" b="1" kern="1200" dirty="0" smtClean="0"/>
            <a:t>Цель данной программы </a:t>
          </a:r>
          <a:endParaRPr lang="ru-RU" sz="2900" kern="1200" dirty="0"/>
        </a:p>
      </dsp:txBody>
      <dsp:txXfrm>
        <a:off x="801607" y="452"/>
        <a:ext cx="6626384" cy="92120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53BA07-E85E-4171-85CF-8EBB0DB1C179}">
      <dsp:nvSpPr>
        <dsp:cNvPr id="0" name=""/>
        <dsp:cNvSpPr/>
      </dsp:nvSpPr>
      <dsp:spPr>
        <a:xfrm>
          <a:off x="357856" y="0"/>
          <a:ext cx="7344810" cy="4524672"/>
        </a:xfrm>
        <a:prstGeom prst="ellipse">
          <a:avLst/>
        </a:prstGeom>
        <a:solidFill>
          <a:srgbClr val="CCFF66"/>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45" tIns="17145" rIns="17145" bIns="17145" numCol="1" spcCol="1270" anchor="ctr" anchorCtr="0">
          <a:noAutofit/>
        </a:bodyPr>
        <a:lstStyle/>
        <a:p>
          <a:pPr lvl="0" algn="ctr" defTabSz="1200150" rtl="0">
            <a:lnSpc>
              <a:spcPct val="90000"/>
            </a:lnSpc>
            <a:spcBef>
              <a:spcPct val="0"/>
            </a:spcBef>
            <a:spcAft>
              <a:spcPct val="35000"/>
            </a:spcAft>
          </a:pPr>
          <a:r>
            <a:rPr lang="ru-RU" sz="2700" kern="1200" dirty="0" smtClean="0">
              <a:latin typeface="Gabriola" pitchFamily="82" charset="0"/>
            </a:rPr>
            <a:t>Формирование художественно-творческих способностей через обеспечение эмоционально – образного восприятия действительности, развитие эстетических чувств и представлений, образного мышления и воображения.</a:t>
          </a:r>
          <a:endParaRPr lang="ru-RU" sz="2700" kern="1200" dirty="0">
            <a:latin typeface="Gabriola" pitchFamily="82" charset="0"/>
          </a:endParaRPr>
        </a:p>
      </dsp:txBody>
      <dsp:txXfrm>
        <a:off x="357856" y="0"/>
        <a:ext cx="7344810" cy="45246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50F0B9-CECE-4976-AD52-E1933C9D7B43}">
      <dsp:nvSpPr>
        <dsp:cNvPr id="0" name=""/>
        <dsp:cNvSpPr/>
      </dsp:nvSpPr>
      <dsp:spPr>
        <a:xfrm>
          <a:off x="3445" y="0"/>
          <a:ext cx="7049892" cy="1008112"/>
        </a:xfrm>
        <a:prstGeom prst="homePlate">
          <a:avLst/>
        </a:prstGeom>
        <a:blipFill rotWithShape="0">
          <a:blip xmlns:r="http://schemas.openxmlformats.org/officeDocument/2006/relationships" r:embed="rId1"/>
          <a:tile tx="0" ty="0" sx="100000" sy="100000" flip="none" algn="tl"/>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3360" tIns="106680" rIns="53340" bIns="106680" numCol="1" spcCol="1270" anchor="ctr" anchorCtr="0">
          <a:noAutofit/>
        </a:bodyPr>
        <a:lstStyle/>
        <a:p>
          <a:pPr lvl="0" algn="ctr" defTabSz="1778000" rtl="0">
            <a:lnSpc>
              <a:spcPct val="90000"/>
            </a:lnSpc>
            <a:spcBef>
              <a:spcPct val="0"/>
            </a:spcBef>
            <a:spcAft>
              <a:spcPct val="35000"/>
            </a:spcAft>
          </a:pPr>
          <a:r>
            <a:rPr lang="ru-RU" sz="4000" b="0" kern="1200" smtClean="0">
              <a:latin typeface="Gulim" pitchFamily="34" charset="-127"/>
              <a:ea typeface="Gulim" pitchFamily="34" charset="-127"/>
            </a:rPr>
            <a:t>Задачи</a:t>
          </a:r>
          <a:r>
            <a:rPr lang="ru-RU" sz="3000" b="1" kern="1200" smtClean="0">
              <a:latin typeface="Calibri Light" pitchFamily="34" charset="0"/>
            </a:rPr>
            <a:t>: </a:t>
          </a:r>
          <a:r>
            <a:rPr lang="ru-RU" sz="3000" kern="1200" smtClean="0"/>
            <a:t/>
          </a:r>
          <a:br>
            <a:rPr lang="ru-RU" sz="3000" kern="1200" smtClean="0"/>
          </a:br>
          <a:endParaRPr lang="ru-RU" sz="3000" kern="1200" dirty="0"/>
        </a:p>
      </dsp:txBody>
      <dsp:txXfrm>
        <a:off x="3445" y="0"/>
        <a:ext cx="7049892" cy="100811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5A843A-A70D-4489-8526-2F43E9E9774F}">
      <dsp:nvSpPr>
        <dsp:cNvPr id="0" name=""/>
        <dsp:cNvSpPr/>
      </dsp:nvSpPr>
      <dsp:spPr>
        <a:xfrm>
          <a:off x="0" y="3921560"/>
          <a:ext cx="8229600" cy="857941"/>
        </a:xfrm>
        <a:prstGeom prst="rect">
          <a:avLst/>
        </a:prstGeom>
        <a:blipFill rotWithShape="0">
          <a:blip xmlns:r="http://schemas.openxmlformats.org/officeDocument/2006/relationships" r:embed="rId1"/>
          <a:tile tx="0" ty="0" sx="100000" sy="100000" flip="none" algn="tl"/>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ru-RU" sz="1500" kern="1200" dirty="0" smtClean="0"/>
            <a:t>Воспитывать трудолюбие, терпение, целеустремленность, предприимчивость.</a:t>
          </a:r>
          <a:endParaRPr lang="ru-RU" sz="1500" kern="1200" dirty="0"/>
        </a:p>
      </dsp:txBody>
      <dsp:txXfrm>
        <a:off x="0" y="3921560"/>
        <a:ext cx="8229600" cy="857941"/>
      </dsp:txXfrm>
    </dsp:sp>
    <dsp:sp modelId="{525ECB9C-3017-4520-9E76-D66206E5E649}">
      <dsp:nvSpPr>
        <dsp:cNvPr id="0" name=""/>
        <dsp:cNvSpPr/>
      </dsp:nvSpPr>
      <dsp:spPr>
        <a:xfrm rot="10800000">
          <a:off x="0" y="2614915"/>
          <a:ext cx="8229600" cy="1319514"/>
        </a:xfrm>
        <a:prstGeom prst="upArrowCallout">
          <a:avLst/>
        </a:prstGeom>
        <a:blipFill rotWithShape="0">
          <a:blip xmlns:r="http://schemas.openxmlformats.org/officeDocument/2006/relationships" r:embed="rId1"/>
          <a:tile tx="0" ty="0" sx="100000" sy="100000" flip="none" algn="tl"/>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ru-RU" sz="1500" kern="1200" dirty="0" smtClean="0"/>
            <a:t>Развивать познавательный интерес, интеллектуальные, творческие способности. </a:t>
          </a:r>
          <a:endParaRPr lang="ru-RU" sz="1500" kern="1200" dirty="0"/>
        </a:p>
      </dsp:txBody>
      <dsp:txXfrm rot="10800000">
        <a:off x="0" y="2614915"/>
        <a:ext cx="8229600" cy="1319514"/>
      </dsp:txXfrm>
    </dsp:sp>
    <dsp:sp modelId="{44A5EE7A-FE63-4A8E-9110-A039DAFCF018}">
      <dsp:nvSpPr>
        <dsp:cNvPr id="0" name=""/>
        <dsp:cNvSpPr/>
      </dsp:nvSpPr>
      <dsp:spPr>
        <a:xfrm rot="10800000">
          <a:off x="0" y="1308270"/>
          <a:ext cx="8229600" cy="1319514"/>
        </a:xfrm>
        <a:prstGeom prst="upArrowCallout">
          <a:avLst/>
        </a:prstGeom>
        <a:blipFill rotWithShape="0">
          <a:blip xmlns:r="http://schemas.openxmlformats.org/officeDocument/2006/relationships" r:embed="rId1"/>
          <a:tile tx="0" ty="0" sx="100000" sy="100000" flip="none" algn="tl"/>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ru-RU" sz="1500" kern="1200" dirty="0" smtClean="0"/>
            <a:t>Овладение техникой вязания крючком филейного вязания, ажурного вязания, тамбурного вязания, ирландского и </a:t>
          </a:r>
          <a:r>
            <a:rPr lang="ru-RU" sz="1500" kern="1200" dirty="0" err="1" smtClean="0"/>
            <a:t>брюггского</a:t>
          </a:r>
          <a:r>
            <a:rPr lang="ru-RU" sz="1500" kern="1200" dirty="0" smtClean="0"/>
            <a:t> кружева,  обще трудовыми и специальными умениями, необходимыми для проектной деятельности, навыкам безопасности труда. </a:t>
          </a:r>
          <a:endParaRPr lang="ru-RU" sz="1500" kern="1200" dirty="0"/>
        </a:p>
      </dsp:txBody>
      <dsp:txXfrm rot="10800000">
        <a:off x="0" y="1308270"/>
        <a:ext cx="8229600" cy="1319514"/>
      </dsp:txXfrm>
    </dsp:sp>
    <dsp:sp modelId="{35F2FFBF-672B-4457-840A-1AB8D734D4ED}">
      <dsp:nvSpPr>
        <dsp:cNvPr id="0" name=""/>
        <dsp:cNvSpPr/>
      </dsp:nvSpPr>
      <dsp:spPr>
        <a:xfrm rot="10800000">
          <a:off x="0" y="1625"/>
          <a:ext cx="8229600" cy="1319514"/>
        </a:xfrm>
        <a:prstGeom prst="upArrowCallout">
          <a:avLst/>
        </a:prstGeom>
        <a:blipFill rotWithShape="0">
          <a:blip xmlns:r="http://schemas.openxmlformats.org/officeDocument/2006/relationships" r:embed="rId1"/>
          <a:tile tx="0" ty="0" sx="100000" sy="100000" flip="none" algn="tl"/>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ru-RU" sz="1500" kern="1200" dirty="0" smtClean="0"/>
            <a:t>Освоение техническими и специальными знаниями при изготовлении изделий крючком; </a:t>
          </a:r>
          <a:endParaRPr lang="ru-RU" sz="1500" kern="1200" dirty="0"/>
        </a:p>
      </dsp:txBody>
      <dsp:txXfrm rot="10800000">
        <a:off x="0" y="1625"/>
        <a:ext cx="8229600" cy="131951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390C8B83-AF3A-4022-B7C5-22321F34222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38B8A52A-461B-4772-BA06-B72608E19DC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F39DCDEC-A19E-4F9E-8CBD-32A85A2FB8B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25ED9834-E58D-4C4A-9D06-10B3D2F15CE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04CA188-BE6E-4BB7-9EFB-2FDE40924200}"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F1DCDA8A-088D-4DF6-947E-82509CE971AD}"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2667000"/>
            <a:ext cx="38100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667000"/>
            <a:ext cx="38100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82E63989-74BF-4783-ACAE-A721C272F2B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CFC794C5-6365-474A-BADF-B9C97AB12353}"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14209829-E7C5-4548-B7EA-013D6F7652D9}"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552A3136-3F53-4618-972B-70B97E720450}"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A78005E3-C914-44AC-8D22-114744BB9C1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3FD8856-0249-4A81-AE78-04406329612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3FF52003-5FFC-4AB2-83AF-BD6D466AF8D2}"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94CCB679-4D0F-4CA1-8E6E-010740F811B1}"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95400"/>
            <a:ext cx="2057400" cy="48307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95400"/>
            <a:ext cx="6019800" cy="4830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FBC11780-FA4E-4821-94C0-524D591805E1}"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FD1846D9-5D85-47C7-AB12-8A9DFF8E1460}"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24AA733-C9E9-4797-AD15-E7CCC2022433}"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03FEFB55-1AFD-461E-AEC4-EA580EB86370}"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3184CB0F-66EB-4546-B47A-6B2E1E70554C}"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4B169C05-A99F-460F-BD07-459380B9C8D2}"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5959297E-EABC-48A7-9FA7-08A20AC80243}"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505A6A94-2578-4953-B61B-481283FB482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43F49F43-1F12-4947-8CB7-D19ABC1336A4}"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48D55CD1-36DB-4D02-B7AB-DD2D4B00A030}"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FA4DEF02-56CD-41F6-8EC2-FCFFFEE888EE}"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EFE8240F-9C12-4A0C-91B9-A8C08F1B7AFB}"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C90B59FD-8FE0-47F6-A52D-99056ACC557B}"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D2E00BB6-75E4-4777-AC3B-BF8FFBD41F1E}"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DA47D07-099B-4C36-AE3B-D0B8524BDC9A}"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60C06A1C-D4D6-428A-8EA7-764C3C5D92A1}"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59BD33BD-F37C-4DD1-BE8C-601789B1B94A}"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6ADF221A-9DB7-419E-A5F2-11C4FB7C67D0}"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075DEF01-38DE-42DF-ABF2-3C897A0D2AF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AB30FC3-7679-4C54-BCFA-9D80B4FAD02C}"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276D23D4-2113-4108-AA63-144C7A0A7964}"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21CAE11B-F711-46E8-9F81-C6B66828DAEC}"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E9C2969F-B6A8-4C77-9753-FCF05C28ECF9}"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A5038B2A-8A02-4EFE-B158-51FC2F95E6B9}"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6FB55A2F-BC3F-4253-89A1-96BC0FE89BDB}"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7779F4EE-F956-4D79-AB7C-077001E10761}" type="slidenum">
              <a:rPr lang="en-US"/>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85B4CA49-CE22-4C1A-81E5-D21DBBD95F30}" type="slidenum">
              <a:rPr lang="en-US"/>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6FB36D84-E250-4602-B920-5E866E94DC97}" type="slidenum">
              <a:rPr lang="en-US"/>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2667000"/>
            <a:ext cx="38100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667000"/>
            <a:ext cx="38100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92066876-ED6E-424F-B395-0C545ACD3CDD}" type="slidenum">
              <a:rPr lang="en-US"/>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9B013F6C-2591-4511-B547-37E3FE6C80E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B00CA5C7-1EB0-4B73-833F-4431BCFFC75E}"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87A16257-AE93-445A-A256-8E62C3806909}" type="slidenum">
              <a:rPr lang="en-US"/>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4B00D52D-1696-4E20-89B3-82A36680B161}" type="slidenum">
              <a:rPr lang="en-US"/>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C34C223A-2760-4C9A-982D-477331998981}" type="slidenum">
              <a:rPr lang="en-US"/>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6768315B-D86E-4EC1-A6D0-ED174F8A2FFB}" type="slidenum">
              <a:rPr lang="en-US"/>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993BF164-299F-4442-8546-26CBA93E6EDF}" type="slidenum">
              <a:rPr lang="en-US"/>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95400"/>
            <a:ext cx="2057400" cy="48307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95400"/>
            <a:ext cx="6019800" cy="4830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93C190D-CDC3-4A32-87D2-C796CE869603}" type="slidenum">
              <a:rPr lang="en-US"/>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603FE00B-33FD-49CF-AE55-F7EF1963F135}" type="slidenum">
              <a:rPr lang="en-US"/>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6A091323-68DB-4780-83AC-D0D38366CDE8}" type="slidenum">
              <a:rPr lang="en-US"/>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89AACF5D-11C4-4B38-A9C7-1748DB3EABD0}" type="slidenum">
              <a:rPr lang="en-US"/>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40BA5B1A-25D8-43D7-9DBB-C7F2E832D29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37B17CC0-BDF0-4149-81DC-88F429C10785}" type="slidenum">
              <a:rPr lang="en-US"/>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2C987412-E4C2-478A-AF6E-5D56153EF798}" type="slidenum">
              <a:rPr lang="en-US"/>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06C5375F-DB76-4364-A798-26B4D0DC3774}" type="slidenum">
              <a:rPr lang="en-US"/>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F9A32A30-D064-44FC-8771-342FDA75BCFF}" type="slidenum">
              <a:rPr lang="en-US"/>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EFF6EB76-BD1D-4407-9A55-CBBE9E0BFDEF}" type="slidenum">
              <a:rPr lang="en-US"/>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A5E19B15-1792-4E9E-B072-FC43858A8308}" type="slidenum">
              <a:rPr lang="en-US"/>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D87DDF96-359F-4905-ADBC-062245F45DD1}" type="slidenum">
              <a:rPr lang="en-US"/>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72CA5E1F-2A0C-4F7F-AE1F-3D55E53F356B}" type="slidenum">
              <a:rPr lang="en-US"/>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AD04E546-6712-4180-ABC6-DB98B8EE72A6}" type="slidenum">
              <a:rPr lang="en-US"/>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8DEB1E9C-BB99-4C49-8E73-B39E6EEAAB55}" type="slidenum">
              <a:rPr lang="en-US"/>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A56823D0-659C-4B00-ACD0-949DB8A8A1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638F16C4-8BDD-44D3-9F31-3E116B1DF5A7}" type="slidenum">
              <a:rPr lang="en-US"/>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723F2372-5827-4530-9210-35F530DF095D}" type="slidenum">
              <a:rPr lang="en-US"/>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08B933D6-1721-4814-AD2D-716610FFEA1D}" type="slidenum">
              <a:rPr lang="en-US"/>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68868CAB-3DA8-4358-89EC-124BDD1BDCD4}" type="slidenum">
              <a:rPr lang="en-US"/>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E1FC9B1D-699E-44D2-ACE8-7B41EF4B69AE}" type="slidenum">
              <a:rPr lang="en-US"/>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AE4F6BDC-9EF3-4B6B-9ED5-74B9910D4B0B}" type="slidenum">
              <a:rPr lang="en-US"/>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2E0CC7E7-0B87-4450-8550-1881B1B0FE3E}" type="slidenum">
              <a:rPr lang="en-US"/>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427C0DA7-B057-4EEF-A803-A9B8CC40041A}" type="slidenum">
              <a:rPr lang="en-US"/>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6EA19136-88E6-4BEA-AB79-93F48C25C818}" type="slidenum">
              <a:rPr lang="en-US"/>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2B4F182F-59FE-490B-B34D-AA1FBCAB1C75}" type="slidenum">
              <a:rPr lang="en-US"/>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364CFEA5-3B21-4870-AAFC-1457A198530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96AADA71-8E4B-4759-9F3B-09DF485C0550}" type="slidenum">
              <a:rPr lang="en-US"/>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163D747C-4968-40FF-B829-C810F5CE2BAF}" type="slidenum">
              <a:rPr lang="en-US"/>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2667000"/>
            <a:ext cx="38100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667000"/>
            <a:ext cx="3810000" cy="3459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DEDCDDA2-2437-4FE3-A169-30A930CE05A4}" type="slidenum">
              <a:rPr lang="en-US"/>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9DA1B165-87A4-4A8F-BD45-66FA56B24C5C}" type="slidenum">
              <a:rPr lang="en-US"/>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CB95537D-CDA9-46D2-8A3D-789CFEAEBD8F}" type="slidenum">
              <a:rPr lang="en-US"/>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15B51EF4-9A3D-4D34-AD8B-A14419939081}" type="slidenum">
              <a:rPr lang="en-US"/>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4FDE2AC1-2EE8-4CE8-B1FF-5B2009EE141E}" type="slidenum">
              <a:rPr lang="en-US"/>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7D5774C7-10C2-4413-B0CD-5EB9A4210879}" type="slidenum">
              <a:rPr lang="en-US"/>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85718132-DAFB-4D92-9252-135D3A36EC8E}" type="slidenum">
              <a:rPr lang="en-US"/>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95400"/>
            <a:ext cx="2057400" cy="48307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95400"/>
            <a:ext cx="6019800" cy="4830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4BD72380-D5C4-45B5-8186-81B01F157E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6E29C13-80B7-448F-ADE9-4FB8C993B35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5.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7.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8.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DE9556E-D42B-417D-925C-DD71B2B9211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1295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685800" y="2667000"/>
            <a:ext cx="7772400" cy="3459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A70493A-1C75-41F6-BFA8-78AB8B617C7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48465DC-8B51-4E9A-BD9B-50CFD3A9EC7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32FE0D5-7B77-41E2-972C-5EBA7268C03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1295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685800" y="2667000"/>
            <a:ext cx="7772400" cy="3459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68C44E6-612B-4F42-B467-F7ECA8FDAA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6E5F870-598A-44D9-A3FF-7BBDC7098B4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4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1BAD973-E7E0-44F1-B8B6-8EEA420F8BB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1295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685800" y="2667000"/>
            <a:ext cx="7772400" cy="3459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7520CB-F77A-414E-93FC-825B1C301A4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8.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68.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ctrTitle"/>
          </p:nvPr>
        </p:nvSpPr>
        <p:spPr>
          <a:xfrm>
            <a:off x="685800" y="357167"/>
            <a:ext cx="7772400" cy="785817"/>
          </a:xfrm>
        </p:spPr>
        <p:txBody>
          <a:bodyPr>
            <a:normAutofit fontScale="90000"/>
          </a:bodyPr>
          <a:lstStyle/>
          <a:p>
            <a:r>
              <a:rPr lang="ru-RU" sz="1200" b="1" dirty="0">
                <a:solidFill>
                  <a:srgbClr val="FFFF00"/>
                </a:solidFill>
                <a:cs typeface="FreesiaUPC" pitchFamily="34" charset="-34"/>
              </a:rPr>
              <a:t>Министерство общего и профессионального образования       </a:t>
            </a:r>
            <a:br>
              <a:rPr lang="ru-RU" sz="1200" b="1" dirty="0">
                <a:solidFill>
                  <a:srgbClr val="FFFF00"/>
                </a:solidFill>
                <a:cs typeface="FreesiaUPC" pitchFamily="34" charset="-34"/>
              </a:rPr>
            </a:br>
            <a:r>
              <a:rPr lang="ru-RU" sz="1200" b="1" dirty="0">
                <a:solidFill>
                  <a:srgbClr val="FFFF00"/>
                </a:solidFill>
                <a:cs typeface="FreesiaUPC" pitchFamily="34" charset="-34"/>
              </a:rPr>
              <a:t> Государственное казенное образовательное учреждение Ростовской области</a:t>
            </a:r>
            <a:br>
              <a:rPr lang="ru-RU" sz="1200" b="1" dirty="0">
                <a:solidFill>
                  <a:srgbClr val="FFFF00"/>
                </a:solidFill>
                <a:cs typeface="FreesiaUPC" pitchFamily="34" charset="-34"/>
              </a:rPr>
            </a:br>
            <a:r>
              <a:rPr lang="ru-RU" sz="1200" b="1" dirty="0">
                <a:solidFill>
                  <a:srgbClr val="FFFF00"/>
                </a:solidFill>
                <a:cs typeface="FreesiaUPC" pitchFamily="34" charset="-34"/>
              </a:rPr>
              <a:t>   специальное (коррекционное) образовательное учреждение</a:t>
            </a:r>
            <a:br>
              <a:rPr lang="ru-RU" sz="1200" b="1" dirty="0">
                <a:solidFill>
                  <a:srgbClr val="FFFF00"/>
                </a:solidFill>
                <a:cs typeface="FreesiaUPC" pitchFamily="34" charset="-34"/>
              </a:rPr>
            </a:br>
            <a:r>
              <a:rPr lang="ru-RU" sz="1200" b="1" dirty="0">
                <a:solidFill>
                  <a:srgbClr val="FFFF00"/>
                </a:solidFill>
                <a:cs typeface="FreesiaUPC" pitchFamily="34" charset="-34"/>
              </a:rPr>
              <a:t>        для обучающихся, воспитанников с ограниченными возможностями здоровья</a:t>
            </a:r>
            <a:br>
              <a:rPr lang="ru-RU" sz="1200" b="1" dirty="0">
                <a:solidFill>
                  <a:srgbClr val="FFFF00"/>
                </a:solidFill>
                <a:cs typeface="FreesiaUPC" pitchFamily="34" charset="-34"/>
              </a:rPr>
            </a:br>
            <a:r>
              <a:rPr lang="ru-RU" sz="1200" b="1" dirty="0">
                <a:solidFill>
                  <a:srgbClr val="FFFF00"/>
                </a:solidFill>
                <a:cs typeface="FreesiaUPC" pitchFamily="34" charset="-34"/>
              </a:rPr>
              <a:t>       специальная (коррекционная) общеобразовательная школа-интернат </a:t>
            </a:r>
            <a:r>
              <a:rPr lang="en-US" sz="1200" b="1" dirty="0">
                <a:solidFill>
                  <a:srgbClr val="FFFF00"/>
                </a:solidFill>
                <a:latin typeface="FreesiaUPC" pitchFamily="34" charset="-34"/>
                <a:cs typeface="FreesiaUPC" pitchFamily="34" charset="-34"/>
              </a:rPr>
              <a:t>VIII</a:t>
            </a:r>
            <a:r>
              <a:rPr lang="ru-RU" sz="1200" b="1" dirty="0">
                <a:solidFill>
                  <a:srgbClr val="FFFF00"/>
                </a:solidFill>
                <a:cs typeface="FreesiaUPC" pitchFamily="34" charset="-34"/>
              </a:rPr>
              <a:t> вида г. Новошахтинска</a:t>
            </a:r>
            <a:endParaRPr lang="ru-RU" sz="1200" dirty="0">
              <a:solidFill>
                <a:srgbClr val="FFFF00"/>
              </a:solidFill>
              <a:cs typeface="FreesiaUPC" pitchFamily="34" charset="-34"/>
            </a:endParaRPr>
          </a:p>
        </p:txBody>
      </p:sp>
      <p:sp>
        <p:nvSpPr>
          <p:cNvPr id="11" name="Подзаголовок 10"/>
          <p:cNvSpPr>
            <a:spLocks noGrp="1"/>
          </p:cNvSpPr>
          <p:nvPr>
            <p:ph type="subTitle" idx="1"/>
          </p:nvPr>
        </p:nvSpPr>
        <p:spPr>
          <a:xfrm>
            <a:off x="1371600" y="1857364"/>
            <a:ext cx="6400800" cy="1571636"/>
          </a:xfrm>
        </p:spPr>
        <p:style>
          <a:lnRef idx="0">
            <a:scrgbClr r="0" g="0" b="0"/>
          </a:lnRef>
          <a:fillRef idx="1001">
            <a:schemeClr val="lt1"/>
          </a:fillRef>
          <a:effectRef idx="0">
            <a:scrgbClr r="0" g="0" b="0"/>
          </a:effectRef>
          <a:fontRef idx="major"/>
        </p:style>
        <p:txBody>
          <a:bodyPr/>
          <a:lstStyle/>
          <a:p>
            <a:r>
              <a:rPr lang="ru-RU" b="1" i="1" dirty="0">
                <a:solidFill>
                  <a:schemeClr val="tx1">
                    <a:lumMod val="95000"/>
                    <a:lumOff val="5000"/>
                  </a:schemeClr>
                </a:solidFill>
                <a:latin typeface="+mn-lt"/>
                <a:ea typeface="+mn-ea"/>
                <a:cs typeface="+mn-cs"/>
              </a:rPr>
              <a:t>Рукодельница </a:t>
            </a:r>
            <a:endParaRPr lang="ru-RU" i="1" dirty="0">
              <a:solidFill>
                <a:schemeClr val="tx1">
                  <a:lumMod val="95000"/>
                  <a:lumOff val="5000"/>
                </a:schemeClr>
              </a:solidFill>
              <a:latin typeface="+mn-lt"/>
              <a:ea typeface="+mn-ea"/>
              <a:cs typeface="+mn-cs"/>
            </a:endParaRPr>
          </a:p>
          <a:p>
            <a:r>
              <a:rPr lang="ru-RU" i="1" dirty="0">
                <a:solidFill>
                  <a:schemeClr val="tx1">
                    <a:lumMod val="95000"/>
                    <a:lumOff val="5000"/>
                  </a:schemeClr>
                </a:solidFill>
                <a:latin typeface="+mn-lt"/>
                <a:ea typeface="+mn-ea"/>
                <a:cs typeface="+mn-cs"/>
              </a:rPr>
              <a:t>Программа вязания крючком</a:t>
            </a:r>
          </a:p>
          <a:p>
            <a:endParaRPr lang="ru-RU" dirty="0"/>
          </a:p>
        </p:txBody>
      </p:sp>
      <p:sp>
        <p:nvSpPr>
          <p:cNvPr id="12" name="Блок-схема: решение 11"/>
          <p:cNvSpPr/>
          <p:nvPr/>
        </p:nvSpPr>
        <p:spPr>
          <a:xfrm>
            <a:off x="3491880" y="3643314"/>
            <a:ext cx="5328592" cy="2071702"/>
          </a:xfrm>
          <a:prstGeom prst="flowChartDecision">
            <a:avLst/>
          </a:prstGeom>
          <a:gradFill>
            <a:gsLst>
              <a:gs pos="0">
                <a:srgbClr val="CCCCFF"/>
              </a:gs>
              <a:gs pos="17999">
                <a:srgbClr val="99CCFF"/>
              </a:gs>
              <a:gs pos="36000">
                <a:srgbClr val="9966FF"/>
              </a:gs>
              <a:gs pos="61000">
                <a:srgbClr val="CC99FF"/>
              </a:gs>
              <a:gs pos="82001">
                <a:srgbClr val="99CCFF"/>
              </a:gs>
              <a:gs pos="100000">
                <a:srgbClr val="CCCCF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Составила </a:t>
            </a:r>
            <a:r>
              <a:rPr lang="ru-RU"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Воротникова</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Татьяна   Александровна</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170" name="Picture 2" descr="C:\работа\Новая папкасхемы вязания крючком\stat8211.jpg"/>
          <p:cNvPicPr>
            <a:picLocks noChangeAspect="1" noChangeArrowheads="1"/>
          </p:cNvPicPr>
          <p:nvPr/>
        </p:nvPicPr>
        <p:blipFill>
          <a:blip r:embed="rId2" cstate="print"/>
          <a:srcRect/>
          <a:stretch>
            <a:fillRect/>
          </a:stretch>
        </p:blipFill>
        <p:spPr bwMode="auto">
          <a:xfrm>
            <a:off x="467544" y="3500438"/>
            <a:ext cx="2768700" cy="30549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476250"/>
            <a:ext cx="8219256" cy="6049094"/>
          </a:xfrm>
        </p:spPr>
        <p:txBody>
          <a:bodyPr/>
          <a:lstStyle/>
          <a:p>
            <a:pPr>
              <a:buNone/>
            </a:pPr>
            <a:r>
              <a:rPr lang="ru-RU" sz="2000" dirty="0" smtClean="0">
                <a:solidFill>
                  <a:schemeClr val="tx1"/>
                </a:solidFill>
                <a:latin typeface="Segoe UI" pitchFamily="34" charset="0"/>
                <a:ea typeface="Segoe UI" pitchFamily="34" charset="0"/>
                <a:cs typeface="Segoe UI" pitchFamily="34" charset="0"/>
              </a:rPr>
              <a:t>         </a:t>
            </a:r>
            <a:r>
              <a:rPr lang="ru-RU" sz="1800" dirty="0" smtClean="0">
                <a:solidFill>
                  <a:schemeClr val="tx1"/>
                </a:solidFill>
                <a:latin typeface="Segoe UI" pitchFamily="34" charset="0"/>
                <a:ea typeface="Segoe UI" pitchFamily="34" charset="0"/>
                <a:cs typeface="Segoe UI" pitchFamily="34" charset="0"/>
              </a:rPr>
              <a:t>  Целесообразно  </a:t>
            </a:r>
            <a:r>
              <a:rPr lang="ru-RU" sz="1800" dirty="0">
                <a:solidFill>
                  <a:schemeClr val="tx1"/>
                </a:solidFill>
                <a:latin typeface="Segoe UI" pitchFamily="34" charset="0"/>
                <a:ea typeface="Segoe UI" pitchFamily="34" charset="0"/>
                <a:cs typeface="Segoe UI" pitchFamily="34" charset="0"/>
              </a:rPr>
              <a:t>начинать учить детей работе с крючком с 3- 4- ого класса. Так как  на более ранних этапах развития детей с ограниченными возможностями здоровья 1-2 класс воспитанники не могут самостоятельно выполнять простейшие приемы работы с данным инструментом из – за рассеянности внимания,  неразвитости мелкой моторики , недолговременной памяти и других причин связанных с индивидуальными особенностями развития ребенка на данном возрастном этапе. По мнению педагогов и психологов  в 1-2 классе следует уделять внимание именно развитию внимания, памяти, мелкой моторики и строить работу кружков и ЧДТ с использованием таких материалов как пластилин, глина, соленое тесто, обучать приемам складывания и вырезания бумаги с помощью ножниц, работать  по образцу и с помощью шаблона</a:t>
            </a:r>
            <a:r>
              <a:rPr lang="ru-RU" sz="1800" dirty="0" smtClean="0">
                <a:solidFill>
                  <a:schemeClr val="tx1"/>
                </a:solidFill>
                <a:latin typeface="Segoe UI" pitchFamily="34" charset="0"/>
                <a:ea typeface="Segoe UI" pitchFamily="34" charset="0"/>
                <a:cs typeface="Segoe UI" pitchFamily="34" charset="0"/>
              </a:rPr>
              <a:t>.</a:t>
            </a:r>
          </a:p>
          <a:p>
            <a:pPr>
              <a:buNone/>
            </a:pPr>
            <a:r>
              <a:rPr lang="ru-RU" sz="1800" dirty="0" smtClean="0">
                <a:latin typeface="Segoe UI" pitchFamily="34" charset="0"/>
                <a:ea typeface="Segoe UI" pitchFamily="34" charset="0"/>
                <a:cs typeface="Segoe UI" pitchFamily="34" charset="0"/>
              </a:rPr>
              <a:t>            В связи с возрастными особенностями детей от года в год необходимо усложнять программу кружка, по данной направленности начиная от самого легкого (воздушная петля и цепочка) и заканчивая сложными (филейное вязание, вязание картин, кружева и одежды для себя). Поэтому нами было выбрано </a:t>
            </a:r>
            <a:r>
              <a:rPr lang="en-US" sz="1800" dirty="0" smtClean="0">
                <a:latin typeface="Segoe UI" pitchFamily="34" charset="0"/>
                <a:ea typeface="Segoe UI" pitchFamily="34" charset="0"/>
                <a:cs typeface="Segoe UI" pitchFamily="34" charset="0"/>
              </a:rPr>
              <a:t>III</a:t>
            </a:r>
            <a:r>
              <a:rPr lang="ru-RU" sz="1800" dirty="0" smtClean="0">
                <a:latin typeface="Segoe UI" pitchFamily="34" charset="0"/>
                <a:ea typeface="Segoe UI" pitchFamily="34" charset="0"/>
                <a:cs typeface="Segoe UI" pitchFamily="34" charset="0"/>
              </a:rPr>
              <a:t> этапа обучения детей  работе с крючком и созданию неповторимых шедевров искусства.</a:t>
            </a:r>
            <a:endParaRPr lang="ru-RU" sz="1800" dirty="0" smtClean="0">
              <a:solidFill>
                <a:schemeClr val="tx1"/>
              </a:solidFill>
              <a:latin typeface="Segoe UI" pitchFamily="34" charset="0"/>
              <a:ea typeface="Segoe UI" pitchFamily="34" charset="0"/>
              <a:cs typeface="Segoe UI" pitchFamily="34" charset="0"/>
            </a:endParaRPr>
          </a:p>
          <a:p>
            <a:pPr>
              <a:buNone/>
            </a:pPr>
            <a:endParaRPr lang="ru-RU" sz="2000" dirty="0">
              <a:solidFill>
                <a:schemeClr val="tx1"/>
              </a:solidFill>
              <a:latin typeface="+mn-lt"/>
              <a:ea typeface="+mn-ea"/>
              <a:cs typeface="+mn-cs"/>
            </a:endParaRP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smtClean="0">
                <a:latin typeface="Gulim" pitchFamily="34" charset="-127"/>
                <a:ea typeface="Gulim" pitchFamily="34" charset="-127"/>
              </a:rPr>
              <a:t>1 этап: </a:t>
            </a:r>
            <a:r>
              <a:rPr lang="ru-RU" dirty="0" smtClean="0">
                <a:solidFill>
                  <a:schemeClr val="tx2"/>
                </a:solidFill>
                <a:latin typeface="Gulim" pitchFamily="34" charset="-127"/>
                <a:ea typeface="Gulim" pitchFamily="34" charset="-127"/>
              </a:rPr>
              <a:t>3-4 </a:t>
            </a:r>
            <a:r>
              <a:rPr lang="ru-RU" dirty="0">
                <a:solidFill>
                  <a:schemeClr val="tx2"/>
                </a:solidFill>
                <a:latin typeface="Gulim" pitchFamily="34" charset="-127"/>
                <a:ea typeface="Gulim" pitchFamily="34" charset="-127"/>
              </a:rPr>
              <a:t>класс</a:t>
            </a:r>
            <a:r>
              <a:rPr lang="ru-RU" dirty="0">
                <a:solidFill>
                  <a:schemeClr val="tx2"/>
                </a:solidFill>
                <a:latin typeface="+mj-lt"/>
                <a:ea typeface="+mj-ea"/>
                <a:cs typeface="+mj-cs"/>
              </a:rPr>
              <a:t>. </a:t>
            </a:r>
            <a:endParaRPr lang="ru-RU" dirty="0"/>
          </a:p>
        </p:txBody>
      </p:sp>
      <p:sp>
        <p:nvSpPr>
          <p:cNvPr id="6" name="Содержимое 5"/>
          <p:cNvSpPr>
            <a:spLocks noGrp="1"/>
          </p:cNvSpPr>
          <p:nvPr>
            <p:ph idx="1"/>
          </p:nvPr>
        </p:nvSpPr>
        <p:spPr/>
        <p:txBody>
          <a:bodyPr/>
          <a:lstStyle/>
          <a:p>
            <a:pPr>
              <a:buNone/>
            </a:pPr>
            <a:r>
              <a:rPr lang="ru-RU" dirty="0" smtClean="0">
                <a:solidFill>
                  <a:schemeClr val="tx1"/>
                </a:solidFill>
                <a:latin typeface="Gulim" pitchFamily="34" charset="-127"/>
                <a:ea typeface="Gulim" pitchFamily="34" charset="-127"/>
              </a:rPr>
              <a:t>         Основной </a:t>
            </a:r>
            <a:r>
              <a:rPr lang="ru-RU" dirty="0">
                <a:solidFill>
                  <a:schemeClr val="tx1"/>
                </a:solidFill>
                <a:latin typeface="Gulim" pitchFamily="34" charset="-127"/>
                <a:ea typeface="Gulim" pitchFamily="34" charset="-127"/>
              </a:rPr>
              <a:t>целью его является – нравственно-эстетическое воспитание детей при обучении основам вязания крючком</a:t>
            </a:r>
            <a:r>
              <a:rPr lang="ru-RU" dirty="0" smtClean="0">
                <a:solidFill>
                  <a:schemeClr val="tx1"/>
                </a:solidFill>
                <a:latin typeface="Gulim" pitchFamily="34" charset="-127"/>
                <a:ea typeface="Gulim" pitchFamily="34" charset="-127"/>
              </a:rPr>
              <a:t>.</a:t>
            </a:r>
          </a:p>
          <a:p>
            <a:pPr>
              <a:buNone/>
            </a:pPr>
            <a:endParaRPr lang="ru-RU" dirty="0"/>
          </a:p>
        </p:txBody>
      </p:sp>
      <p:pic>
        <p:nvPicPr>
          <p:cNvPr id="8194" name="Picture 2"/>
          <p:cNvPicPr>
            <a:picLocks noChangeAspect="1" noChangeArrowheads="1"/>
          </p:cNvPicPr>
          <p:nvPr/>
        </p:nvPicPr>
        <p:blipFill>
          <a:blip r:embed="rId2" cstate="print"/>
          <a:srcRect/>
          <a:stretch>
            <a:fillRect/>
          </a:stretch>
        </p:blipFill>
        <p:spPr bwMode="auto">
          <a:xfrm rot="20431857">
            <a:off x="5446751" y="3395543"/>
            <a:ext cx="2857500" cy="2714625"/>
          </a:xfrm>
          <a:prstGeom prst="rect">
            <a:avLst/>
          </a:prstGeom>
          <a:ln>
            <a:noFill/>
          </a:ln>
          <a:effectLst>
            <a:softEdge rad="112500"/>
          </a:effectLst>
        </p:spPr>
      </p:pic>
      <p:pic>
        <p:nvPicPr>
          <p:cNvPr id="8196" name="Picture 4"/>
          <p:cNvPicPr>
            <a:picLocks noChangeAspect="1" noChangeArrowheads="1"/>
          </p:cNvPicPr>
          <p:nvPr/>
        </p:nvPicPr>
        <p:blipFill>
          <a:blip r:embed="rId3" cstate="print">
            <a:lum/>
          </a:blip>
          <a:srcRect/>
          <a:stretch>
            <a:fillRect/>
          </a:stretch>
        </p:blipFill>
        <p:spPr bwMode="auto">
          <a:xfrm rot="19359273">
            <a:off x="1800160" y="4123372"/>
            <a:ext cx="2041287" cy="2030711"/>
          </a:xfrm>
          <a:prstGeom prst="rect">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Gulim" pitchFamily="34" charset="-127"/>
                <a:ea typeface="Gulim" pitchFamily="34" charset="-127"/>
              </a:rPr>
              <a:t>З</a:t>
            </a:r>
            <a:r>
              <a:rPr lang="ru-RU" dirty="0" smtClean="0">
                <a:solidFill>
                  <a:schemeClr val="tx2"/>
                </a:solidFill>
                <a:latin typeface="Gulim" pitchFamily="34" charset="-127"/>
                <a:ea typeface="Gulim" pitchFamily="34" charset="-127"/>
              </a:rPr>
              <a:t>адачи</a:t>
            </a:r>
            <a:endParaRPr lang="ru-RU" dirty="0">
              <a:latin typeface="Gulim" pitchFamily="34" charset="-127"/>
              <a:ea typeface="Gulim" pitchFamily="34" charset="-127"/>
            </a:endParaRPr>
          </a:p>
        </p:txBody>
      </p:sp>
      <p:sp>
        <p:nvSpPr>
          <p:cNvPr id="3" name="Содержимое 2"/>
          <p:cNvSpPr>
            <a:spLocks noGrp="1"/>
          </p:cNvSpPr>
          <p:nvPr>
            <p:ph idx="1"/>
          </p:nvPr>
        </p:nvSpPr>
        <p:spPr/>
        <p:txBody>
          <a:bodyPr/>
          <a:lstStyle/>
          <a:p>
            <a:pPr>
              <a:buNone/>
            </a:pPr>
            <a:r>
              <a:rPr lang="ru-RU" dirty="0">
                <a:solidFill>
                  <a:schemeClr val="tx1"/>
                </a:solidFill>
                <a:latin typeface="Arno Pro Subhead" pitchFamily="18" charset="0"/>
                <a:ea typeface="Gulim" pitchFamily="34" charset="-127"/>
              </a:rPr>
              <a:t>Образовательные:</a:t>
            </a:r>
            <a:br>
              <a:rPr lang="ru-RU" dirty="0">
                <a:solidFill>
                  <a:schemeClr val="tx1"/>
                </a:solidFill>
                <a:latin typeface="Arno Pro Subhead" pitchFamily="18" charset="0"/>
                <a:ea typeface="Gulim" pitchFamily="34" charset="-127"/>
              </a:rPr>
            </a:br>
            <a:r>
              <a:rPr lang="ru-RU" dirty="0">
                <a:solidFill>
                  <a:schemeClr val="tx1"/>
                </a:solidFill>
                <a:latin typeface="Arno Pro Subhead" pitchFamily="18" charset="0"/>
                <a:ea typeface="Gulim" pitchFamily="34" charset="-127"/>
              </a:rPr>
              <a:t>•        Обучить правильному положению рук при вязании, пользованию инструментами;</a:t>
            </a:r>
            <a:br>
              <a:rPr lang="ru-RU" dirty="0">
                <a:solidFill>
                  <a:schemeClr val="tx1"/>
                </a:solidFill>
                <a:latin typeface="Arno Pro Subhead" pitchFamily="18" charset="0"/>
                <a:ea typeface="Gulim" pitchFamily="34" charset="-127"/>
              </a:rPr>
            </a:br>
            <a:r>
              <a:rPr lang="ru-RU" dirty="0">
                <a:solidFill>
                  <a:schemeClr val="tx1"/>
                </a:solidFill>
                <a:latin typeface="Arno Pro Subhead" pitchFamily="18" charset="0"/>
                <a:ea typeface="Gulim" pitchFamily="34" charset="-127"/>
              </a:rPr>
              <a:t>•        Познакомить с основами цветоведения и материаловедения;</a:t>
            </a:r>
            <a:br>
              <a:rPr lang="ru-RU" dirty="0">
                <a:solidFill>
                  <a:schemeClr val="tx1"/>
                </a:solidFill>
                <a:latin typeface="Arno Pro Subhead" pitchFamily="18" charset="0"/>
                <a:ea typeface="Gulim" pitchFamily="34" charset="-127"/>
              </a:rPr>
            </a:br>
            <a:r>
              <a:rPr lang="ru-RU" dirty="0">
                <a:solidFill>
                  <a:schemeClr val="tx1"/>
                </a:solidFill>
                <a:latin typeface="Arno Pro Subhead" pitchFamily="18" charset="0"/>
                <a:ea typeface="Gulim" pitchFamily="34" charset="-127"/>
              </a:rPr>
              <a:t>•        Научить чётко и правильно выполнять основные приёмы вязания;</a:t>
            </a:r>
            <a:endParaRPr lang="ru-RU" dirty="0">
              <a:latin typeface="Arno Pro Subhead" pitchFamily="18" charset="0"/>
              <a:ea typeface="Gulim" pitchFamily="34" charset="-127"/>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Gulim" pitchFamily="34" charset="-127"/>
                <a:ea typeface="Gulim" pitchFamily="34" charset="-127"/>
              </a:rPr>
              <a:t>З</a:t>
            </a:r>
            <a:r>
              <a:rPr lang="ru-RU" dirty="0" smtClean="0">
                <a:solidFill>
                  <a:schemeClr val="tx2"/>
                </a:solidFill>
                <a:latin typeface="Gulim" pitchFamily="34" charset="-127"/>
                <a:ea typeface="Gulim" pitchFamily="34" charset="-127"/>
              </a:rPr>
              <a:t>адачи</a:t>
            </a:r>
            <a:endParaRPr lang="ru-RU" dirty="0">
              <a:latin typeface="Gulim" pitchFamily="34" charset="-127"/>
              <a:ea typeface="Gulim" pitchFamily="34" charset="-127"/>
            </a:endParaRPr>
          </a:p>
        </p:txBody>
      </p:sp>
      <p:sp>
        <p:nvSpPr>
          <p:cNvPr id="3" name="Содержимое 2"/>
          <p:cNvSpPr>
            <a:spLocks noGrp="1"/>
          </p:cNvSpPr>
          <p:nvPr>
            <p:ph idx="1"/>
          </p:nvPr>
        </p:nvSpPr>
        <p:spPr/>
        <p:txBody>
          <a:bodyPr/>
          <a:lstStyle/>
          <a:p>
            <a:pPr>
              <a:buNone/>
            </a:pPr>
            <a:r>
              <a:rPr lang="ru-RU" sz="2800" dirty="0">
                <a:solidFill>
                  <a:schemeClr val="tx1"/>
                </a:solidFill>
                <a:latin typeface="Gulim" pitchFamily="34" charset="-127"/>
                <a:ea typeface="Gulim" pitchFamily="34" charset="-127"/>
              </a:rPr>
              <a:t>Воспитательные</a:t>
            </a:r>
            <a:r>
              <a:rPr lang="ru-RU" sz="2800" dirty="0" smtClean="0">
                <a:solidFill>
                  <a:schemeClr val="tx1"/>
                </a:solidFill>
                <a:latin typeface="Gulim" pitchFamily="34" charset="-127"/>
                <a:ea typeface="Gulim" pitchFamily="34" charset="-127"/>
              </a:rPr>
              <a:t>:</a:t>
            </a:r>
          </a:p>
          <a:p>
            <a:r>
              <a:rPr lang="ru-RU" sz="2400" dirty="0" smtClean="0">
                <a:solidFill>
                  <a:schemeClr val="tx1"/>
                </a:solidFill>
                <a:latin typeface="Gulim" pitchFamily="34" charset="-127"/>
                <a:ea typeface="Gulim" pitchFamily="34" charset="-127"/>
              </a:rPr>
              <a:t>Привить </a:t>
            </a:r>
            <a:r>
              <a:rPr lang="ru-RU" sz="2400" dirty="0">
                <a:solidFill>
                  <a:schemeClr val="tx1"/>
                </a:solidFill>
                <a:latin typeface="Gulim" pitchFamily="34" charset="-127"/>
                <a:ea typeface="Gulim" pitchFamily="34" charset="-127"/>
              </a:rPr>
              <a:t>интерес к культуре своей Родины, к истокам народного творчества, эстетическое отношение к действительности;</a:t>
            </a:r>
            <a:br>
              <a:rPr lang="ru-RU" sz="2400" dirty="0">
                <a:solidFill>
                  <a:schemeClr val="tx1"/>
                </a:solidFill>
                <a:latin typeface="Gulim" pitchFamily="34" charset="-127"/>
                <a:ea typeface="Gulim" pitchFamily="34" charset="-127"/>
              </a:rPr>
            </a:br>
            <a:endParaRPr lang="ru-RU" sz="2400" dirty="0" smtClean="0">
              <a:solidFill>
                <a:schemeClr val="tx1"/>
              </a:solidFill>
              <a:latin typeface="Gulim" pitchFamily="34" charset="-127"/>
              <a:ea typeface="Gulim" pitchFamily="34" charset="-127"/>
            </a:endParaRPr>
          </a:p>
          <a:p>
            <a:r>
              <a:rPr lang="ru-RU" sz="2400" dirty="0" smtClean="0">
                <a:solidFill>
                  <a:schemeClr val="tx1"/>
                </a:solidFill>
                <a:latin typeface="Gulim" pitchFamily="34" charset="-127"/>
                <a:ea typeface="Gulim" pitchFamily="34" charset="-127"/>
              </a:rPr>
              <a:t>Воспитать </a:t>
            </a:r>
            <a:r>
              <a:rPr lang="ru-RU" sz="2400" dirty="0">
                <a:solidFill>
                  <a:schemeClr val="tx1"/>
                </a:solidFill>
                <a:latin typeface="Gulim" pitchFamily="34" charset="-127"/>
                <a:ea typeface="Gulim" pitchFamily="34" charset="-127"/>
              </a:rPr>
              <a:t>трудолюбие, аккуратность, усидчивость, терпение, умение довести начатое дело до конца, взаимопомощь при выполнении работы, экономичное отношение к используемым </a:t>
            </a:r>
            <a:r>
              <a:rPr lang="ru-RU" sz="2400" dirty="0" smtClean="0">
                <a:solidFill>
                  <a:schemeClr val="tx1"/>
                </a:solidFill>
                <a:latin typeface="Gulim" pitchFamily="34" charset="-127"/>
                <a:ea typeface="Gulim" pitchFamily="34" charset="-127"/>
              </a:rPr>
              <a:t>материалам</a:t>
            </a:r>
          </a:p>
          <a:p>
            <a:r>
              <a:rPr lang="ru-RU" sz="2400" dirty="0" smtClean="0">
                <a:solidFill>
                  <a:schemeClr val="tx1"/>
                </a:solidFill>
                <a:latin typeface="Gulim" pitchFamily="34" charset="-127"/>
                <a:ea typeface="Gulim" pitchFamily="34" charset="-127"/>
              </a:rPr>
              <a:t>  Привить </a:t>
            </a:r>
            <a:r>
              <a:rPr lang="ru-RU" sz="2400" dirty="0">
                <a:solidFill>
                  <a:schemeClr val="tx1"/>
                </a:solidFill>
                <a:latin typeface="Gulim" pitchFamily="34" charset="-127"/>
                <a:ea typeface="Gulim" pitchFamily="34" charset="-127"/>
              </a:rPr>
              <a:t>основы культуры труда</a:t>
            </a:r>
            <a:r>
              <a:rPr lang="ru-RU" dirty="0">
                <a:solidFill>
                  <a:schemeClr val="tx1"/>
                </a:solidFill>
                <a:latin typeface="Gulim" pitchFamily="34" charset="-127"/>
                <a:ea typeface="Gulim" pitchFamily="34" charset="-127"/>
              </a:rPr>
              <a:t>.</a:t>
            </a:r>
            <a:endParaRPr lang="ru-RU" dirty="0">
              <a:latin typeface="Gulim" pitchFamily="34" charset="-127"/>
              <a:ea typeface="Gulim" pitchFamily="34" charset="-127"/>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Gulim" pitchFamily="34" charset="-127"/>
                <a:ea typeface="Gulim" pitchFamily="34" charset="-127"/>
              </a:rPr>
              <a:t>З</a:t>
            </a:r>
            <a:r>
              <a:rPr lang="ru-RU" dirty="0" smtClean="0">
                <a:solidFill>
                  <a:schemeClr val="tx2"/>
                </a:solidFill>
                <a:latin typeface="Gulim" pitchFamily="34" charset="-127"/>
                <a:ea typeface="Gulim" pitchFamily="34" charset="-127"/>
              </a:rPr>
              <a:t>адачи</a:t>
            </a:r>
            <a:endParaRPr lang="ru-RU" dirty="0">
              <a:latin typeface="Gulim" pitchFamily="34" charset="-127"/>
              <a:ea typeface="Gulim" pitchFamily="34" charset="-127"/>
            </a:endParaRPr>
          </a:p>
        </p:txBody>
      </p:sp>
      <p:sp>
        <p:nvSpPr>
          <p:cNvPr id="3" name="Содержимое 2"/>
          <p:cNvSpPr>
            <a:spLocks noGrp="1"/>
          </p:cNvSpPr>
          <p:nvPr>
            <p:ph idx="1"/>
          </p:nvPr>
        </p:nvSpPr>
        <p:spPr/>
        <p:txBody>
          <a:bodyPr/>
          <a:lstStyle/>
          <a:p>
            <a:pPr>
              <a:buNone/>
            </a:pPr>
            <a:r>
              <a:rPr lang="ru-RU" dirty="0" smtClean="0">
                <a:solidFill>
                  <a:schemeClr val="tx1"/>
                </a:solidFill>
                <a:latin typeface="Gulim" pitchFamily="34" charset="-127"/>
                <a:ea typeface="Gulim" pitchFamily="34" charset="-127"/>
              </a:rPr>
              <a:t>Развивающие</a:t>
            </a:r>
            <a:r>
              <a:rPr lang="en-US" dirty="0" smtClean="0">
                <a:solidFill>
                  <a:schemeClr val="tx1"/>
                </a:solidFill>
                <a:latin typeface="Gulim" pitchFamily="34" charset="-127"/>
                <a:ea typeface="Gulim" pitchFamily="34" charset="-127"/>
              </a:rPr>
              <a:t> -</a:t>
            </a:r>
            <a:r>
              <a:rPr lang="ru-RU" dirty="0" smtClean="0">
                <a:solidFill>
                  <a:schemeClr val="tx1"/>
                </a:solidFill>
                <a:latin typeface="Gulim" pitchFamily="34" charset="-127"/>
                <a:ea typeface="Gulim" pitchFamily="34" charset="-127"/>
              </a:rPr>
              <a:t>коррекционные:</a:t>
            </a:r>
            <a:r>
              <a:rPr lang="ru-RU" dirty="0">
                <a:solidFill>
                  <a:schemeClr val="tx1"/>
                </a:solidFill>
                <a:latin typeface="Gulim" pitchFamily="34" charset="-127"/>
                <a:ea typeface="Gulim" pitchFamily="34" charset="-127"/>
              </a:rPr>
              <a:t/>
            </a:r>
            <a:br>
              <a:rPr lang="ru-RU" dirty="0">
                <a:solidFill>
                  <a:schemeClr val="tx1"/>
                </a:solidFill>
                <a:latin typeface="Gulim" pitchFamily="34" charset="-127"/>
                <a:ea typeface="Gulim" pitchFamily="34" charset="-127"/>
              </a:rPr>
            </a:br>
            <a:r>
              <a:rPr lang="ru-RU" dirty="0">
                <a:solidFill>
                  <a:schemeClr val="tx1"/>
                </a:solidFill>
                <a:latin typeface="Gulim" pitchFamily="34" charset="-127"/>
                <a:ea typeface="Gulim" pitchFamily="34" charset="-127"/>
              </a:rPr>
              <a:t>•        Развить образное мышление;</a:t>
            </a:r>
            <a:br>
              <a:rPr lang="ru-RU" dirty="0">
                <a:solidFill>
                  <a:schemeClr val="tx1"/>
                </a:solidFill>
                <a:latin typeface="Gulim" pitchFamily="34" charset="-127"/>
                <a:ea typeface="Gulim" pitchFamily="34" charset="-127"/>
              </a:rPr>
            </a:br>
            <a:r>
              <a:rPr lang="ru-RU" dirty="0">
                <a:solidFill>
                  <a:schemeClr val="tx1"/>
                </a:solidFill>
                <a:latin typeface="Gulim" pitchFamily="34" charset="-127"/>
                <a:ea typeface="Gulim" pitchFamily="34" charset="-127"/>
              </a:rPr>
              <a:t>•        Развить внимание;</a:t>
            </a:r>
            <a:br>
              <a:rPr lang="ru-RU" dirty="0">
                <a:solidFill>
                  <a:schemeClr val="tx1"/>
                </a:solidFill>
                <a:latin typeface="Gulim" pitchFamily="34" charset="-127"/>
                <a:ea typeface="Gulim" pitchFamily="34" charset="-127"/>
              </a:rPr>
            </a:br>
            <a:r>
              <a:rPr lang="ru-RU" dirty="0">
                <a:solidFill>
                  <a:schemeClr val="tx1"/>
                </a:solidFill>
                <a:latin typeface="Gulim" pitchFamily="34" charset="-127"/>
                <a:ea typeface="Gulim" pitchFamily="34" charset="-127"/>
              </a:rPr>
              <a:t>•        Развить моторные навыки;</a:t>
            </a:r>
            <a:br>
              <a:rPr lang="ru-RU" dirty="0">
                <a:solidFill>
                  <a:schemeClr val="tx1"/>
                </a:solidFill>
                <a:latin typeface="Gulim" pitchFamily="34" charset="-127"/>
                <a:ea typeface="Gulim" pitchFamily="34" charset="-127"/>
              </a:rPr>
            </a:br>
            <a:r>
              <a:rPr lang="ru-RU" dirty="0">
                <a:solidFill>
                  <a:schemeClr val="tx1"/>
                </a:solidFill>
                <a:latin typeface="Gulim" pitchFamily="34" charset="-127"/>
                <a:ea typeface="Gulim" pitchFamily="34" charset="-127"/>
              </a:rPr>
              <a:t>•        Развить творческие способности;</a:t>
            </a:r>
            <a:br>
              <a:rPr lang="ru-RU" dirty="0">
                <a:solidFill>
                  <a:schemeClr val="tx1"/>
                </a:solidFill>
                <a:latin typeface="Gulim" pitchFamily="34" charset="-127"/>
                <a:ea typeface="Gulim" pitchFamily="34" charset="-127"/>
              </a:rPr>
            </a:br>
            <a:r>
              <a:rPr lang="ru-RU" dirty="0">
                <a:solidFill>
                  <a:schemeClr val="tx1"/>
                </a:solidFill>
                <a:latin typeface="Gulim" pitchFamily="34" charset="-127"/>
                <a:ea typeface="Gulim" pitchFamily="34" charset="-127"/>
              </a:rPr>
              <a:t>•        Развить фантазию;</a:t>
            </a:r>
            <a:br>
              <a:rPr lang="ru-RU" dirty="0">
                <a:solidFill>
                  <a:schemeClr val="tx1"/>
                </a:solidFill>
                <a:latin typeface="Gulim" pitchFamily="34" charset="-127"/>
                <a:ea typeface="Gulim" pitchFamily="34" charset="-127"/>
              </a:rPr>
            </a:br>
            <a:r>
              <a:rPr lang="ru-RU" dirty="0">
                <a:solidFill>
                  <a:schemeClr val="tx1"/>
                </a:solidFill>
                <a:latin typeface="Gulim" pitchFamily="34" charset="-127"/>
                <a:ea typeface="Gulim" pitchFamily="34" charset="-127"/>
              </a:rPr>
              <a:t>•        Выработать эстетический и </a:t>
            </a:r>
            <a:r>
              <a:rPr lang="ru-RU" dirty="0" smtClean="0">
                <a:solidFill>
                  <a:schemeClr val="tx1"/>
                </a:solidFill>
                <a:latin typeface="Gulim" pitchFamily="34" charset="-127"/>
                <a:ea typeface="Gulim" pitchFamily="34" charset="-127"/>
              </a:rPr>
              <a:t>    художественный </a:t>
            </a:r>
            <a:r>
              <a:rPr lang="ru-RU" dirty="0">
                <a:solidFill>
                  <a:schemeClr val="tx1"/>
                </a:solidFill>
                <a:latin typeface="Gulim" pitchFamily="34" charset="-127"/>
                <a:ea typeface="Gulim" pitchFamily="34" charset="-127"/>
              </a:rPr>
              <a:t>вкус</a:t>
            </a:r>
            <a:endParaRPr lang="ru-RU" dirty="0">
              <a:latin typeface="Gulim" pitchFamily="34" charset="-127"/>
              <a:ea typeface="Gulim" pitchFamily="34" charset="-127"/>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156990"/>
          </a:xfrm>
        </p:spPr>
        <p:txBody>
          <a:bodyPr>
            <a:normAutofit fontScale="90000"/>
          </a:bodyPr>
          <a:lstStyle/>
          <a:p>
            <a:r>
              <a:rPr lang="ru-RU" sz="3200" dirty="0" smtClean="0">
                <a:solidFill>
                  <a:schemeClr val="tx2"/>
                </a:solidFill>
                <a:latin typeface="+mj-lt"/>
                <a:ea typeface="+mj-ea"/>
                <a:cs typeface="+mj-cs"/>
              </a:rPr>
              <a:t/>
            </a:r>
            <a:br>
              <a:rPr lang="ru-RU" sz="3200" dirty="0" smtClean="0">
                <a:solidFill>
                  <a:schemeClr val="tx2"/>
                </a:solidFill>
                <a:latin typeface="+mj-lt"/>
                <a:ea typeface="+mj-ea"/>
                <a:cs typeface="+mj-cs"/>
              </a:rPr>
            </a:br>
            <a:r>
              <a:rPr lang="ru-RU" sz="3600" dirty="0">
                <a:solidFill>
                  <a:schemeClr val="tx2"/>
                </a:solidFill>
                <a:latin typeface="Gulim" pitchFamily="34" charset="-127"/>
                <a:ea typeface="Gulim" pitchFamily="34" charset="-127"/>
              </a:rPr>
              <a:t>В конце обучения воспитанники должны знать</a:t>
            </a:r>
            <a:r>
              <a:rPr lang="ru-RU" dirty="0">
                <a:solidFill>
                  <a:schemeClr val="tx2"/>
                </a:solidFill>
                <a:latin typeface="+mj-lt"/>
                <a:ea typeface="+mj-ea"/>
                <a:cs typeface="+mj-cs"/>
              </a:rPr>
              <a:t>:</a:t>
            </a:r>
            <a:br>
              <a:rPr lang="ru-RU" dirty="0">
                <a:solidFill>
                  <a:schemeClr val="tx2"/>
                </a:solidFill>
                <a:latin typeface="+mj-lt"/>
                <a:ea typeface="+mj-ea"/>
                <a:cs typeface="+mj-cs"/>
              </a:rPr>
            </a:br>
            <a:endParaRPr lang="ru-RU" dirty="0"/>
          </a:p>
        </p:txBody>
      </p:sp>
      <p:sp>
        <p:nvSpPr>
          <p:cNvPr id="3" name="Содержимое 2"/>
          <p:cNvSpPr>
            <a:spLocks noGrp="1"/>
          </p:cNvSpPr>
          <p:nvPr>
            <p:ph idx="1"/>
          </p:nvPr>
        </p:nvSpPr>
        <p:spPr/>
        <p:txBody>
          <a:bodyPr/>
          <a:lstStyle/>
          <a:p>
            <a:pPr lvl="0"/>
            <a:r>
              <a:rPr lang="ru-RU" dirty="0">
                <a:solidFill>
                  <a:schemeClr val="tx1"/>
                </a:solidFill>
                <a:latin typeface="Gulim" pitchFamily="34" charset="-127"/>
                <a:ea typeface="Gulim" pitchFamily="34" charset="-127"/>
              </a:rPr>
              <a:t>Правила поведения, ТБ.</a:t>
            </a:r>
          </a:p>
          <a:p>
            <a:pPr lvl="0"/>
            <a:r>
              <a:rPr lang="ru-RU" dirty="0">
                <a:solidFill>
                  <a:schemeClr val="tx1"/>
                </a:solidFill>
                <a:latin typeface="Gulim" pitchFamily="34" charset="-127"/>
                <a:ea typeface="Gulim" pitchFamily="34" charset="-127"/>
              </a:rPr>
              <a:t>Основные приемы вязания крючком, технику вязания.</a:t>
            </a:r>
          </a:p>
          <a:p>
            <a:pPr lvl="0"/>
            <a:r>
              <a:rPr lang="ru-RU" dirty="0">
                <a:solidFill>
                  <a:schemeClr val="tx1"/>
                </a:solidFill>
                <a:latin typeface="Gulim" pitchFamily="34" charset="-127"/>
                <a:ea typeface="Gulim" pitchFamily="34" charset="-127"/>
              </a:rPr>
              <a:t>Основные способы вывязывания петель.</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solidFill>
                  <a:schemeClr val="tx2"/>
                </a:solidFill>
                <a:latin typeface="Gulim" pitchFamily="34" charset="-127"/>
                <a:ea typeface="Gulim" pitchFamily="34" charset="-127"/>
              </a:rPr>
              <a:t>Уметь:</a:t>
            </a:r>
            <a:r>
              <a:rPr lang="ru-RU" dirty="0">
                <a:solidFill>
                  <a:schemeClr val="tx2"/>
                </a:solidFill>
                <a:latin typeface="+mj-lt"/>
                <a:ea typeface="+mj-ea"/>
                <a:cs typeface="+mj-cs"/>
              </a:rPr>
              <a:t/>
            </a:r>
            <a:br>
              <a:rPr lang="ru-RU" dirty="0">
                <a:solidFill>
                  <a:schemeClr val="tx2"/>
                </a:solidFill>
                <a:latin typeface="+mj-lt"/>
                <a:ea typeface="+mj-ea"/>
                <a:cs typeface="+mj-cs"/>
              </a:rPr>
            </a:br>
            <a:endParaRPr lang="ru-RU" dirty="0"/>
          </a:p>
        </p:txBody>
      </p:sp>
      <p:sp>
        <p:nvSpPr>
          <p:cNvPr id="3" name="Содержимое 2"/>
          <p:cNvSpPr>
            <a:spLocks noGrp="1"/>
          </p:cNvSpPr>
          <p:nvPr>
            <p:ph idx="1"/>
          </p:nvPr>
        </p:nvSpPr>
        <p:spPr>
          <a:xfrm>
            <a:off x="467544" y="1124744"/>
            <a:ext cx="8219256" cy="5400600"/>
          </a:xfrm>
        </p:spPr>
        <p:txBody>
          <a:bodyPr/>
          <a:lstStyle/>
          <a:p>
            <a:pPr lvl="0"/>
            <a:r>
              <a:rPr lang="ru-RU" sz="2800" dirty="0">
                <a:solidFill>
                  <a:schemeClr val="tx1"/>
                </a:solidFill>
                <a:latin typeface="Gulim" pitchFamily="34" charset="-127"/>
                <a:ea typeface="Gulim" pitchFamily="34" charset="-127"/>
              </a:rPr>
              <a:t>Соблюдать правила поведения на занятии, правила ТБ при работе с вязальными крючками, ножницами, швейными иглами, булавками.</a:t>
            </a:r>
          </a:p>
          <a:p>
            <a:pPr lvl="0"/>
            <a:r>
              <a:rPr lang="ru-RU" sz="2800" dirty="0">
                <a:solidFill>
                  <a:schemeClr val="tx1"/>
                </a:solidFill>
                <a:latin typeface="Gulim" pitchFamily="34" charset="-127"/>
                <a:ea typeface="Gulim" pitchFamily="34" charset="-127"/>
              </a:rPr>
              <a:t>Правильно пользоваться вязальными крючками, швейными иглами, булавками, подбирать соответствующие № крючков и ниток.</a:t>
            </a:r>
          </a:p>
          <a:p>
            <a:pPr lvl="0"/>
            <a:r>
              <a:rPr lang="ru-RU" sz="2800" dirty="0">
                <a:solidFill>
                  <a:schemeClr val="tx1"/>
                </a:solidFill>
                <a:latin typeface="Gulim" pitchFamily="34" charset="-127"/>
                <a:ea typeface="Gulim" pitchFamily="34" charset="-127"/>
              </a:rPr>
              <a:t>Четко выполнять основные приемы: начальная петля, воздушная петля, петли для подъема, </a:t>
            </a:r>
            <a:r>
              <a:rPr lang="ru-RU" sz="2800" dirty="0" err="1">
                <a:solidFill>
                  <a:schemeClr val="tx1"/>
                </a:solidFill>
                <a:latin typeface="Gulim" pitchFamily="34" charset="-127"/>
                <a:ea typeface="Gulim" pitchFamily="34" charset="-127"/>
              </a:rPr>
              <a:t>полупетля</a:t>
            </a:r>
            <a:r>
              <a:rPr lang="ru-RU" sz="2800" dirty="0">
                <a:solidFill>
                  <a:schemeClr val="tx1"/>
                </a:solidFill>
                <a:latin typeface="Gulim" pitchFamily="34" charset="-127"/>
                <a:ea typeface="Gulim" pitchFamily="34" charset="-127"/>
              </a:rPr>
              <a:t>, столбик без </a:t>
            </a:r>
            <a:r>
              <a:rPr lang="ru-RU" sz="2800" dirty="0" err="1">
                <a:solidFill>
                  <a:schemeClr val="tx1"/>
                </a:solidFill>
                <a:latin typeface="Gulim" pitchFamily="34" charset="-127"/>
                <a:ea typeface="Gulim" pitchFamily="34" charset="-127"/>
              </a:rPr>
              <a:t>накида</a:t>
            </a:r>
            <a:r>
              <a:rPr lang="ru-RU" sz="2800" dirty="0">
                <a:solidFill>
                  <a:schemeClr val="tx1"/>
                </a:solidFill>
                <a:latin typeface="Gulim" pitchFamily="34" charset="-127"/>
                <a:ea typeface="Gulim" pitchFamily="34" charset="-127"/>
              </a:rPr>
              <a:t>.</a:t>
            </a:r>
          </a:p>
          <a:p>
            <a:pPr>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a:solidFill>
                  <a:schemeClr val="tx1"/>
                </a:solidFill>
                <a:latin typeface="Gulim" pitchFamily="34" charset="-127"/>
                <a:ea typeface="Gulim" pitchFamily="34" charset="-127"/>
              </a:rPr>
              <a:t>Условия реализации программы</a:t>
            </a:r>
            <a:r>
              <a:rPr lang="ru-RU" sz="6000" dirty="0">
                <a:solidFill>
                  <a:schemeClr val="tx1"/>
                </a:solidFill>
                <a:latin typeface="+mj-lt"/>
                <a:ea typeface="+mj-ea"/>
                <a:cs typeface="+mj-cs"/>
              </a:rPr>
              <a:t/>
            </a:r>
            <a:br>
              <a:rPr lang="ru-RU" sz="6000" dirty="0">
                <a:solidFill>
                  <a:schemeClr val="tx1"/>
                </a:solidFill>
                <a:latin typeface="+mj-lt"/>
                <a:ea typeface="+mj-ea"/>
                <a:cs typeface="+mj-cs"/>
              </a:rPr>
            </a:br>
            <a:endParaRPr lang="ru-RU" dirty="0"/>
          </a:p>
        </p:txBody>
      </p:sp>
      <p:sp>
        <p:nvSpPr>
          <p:cNvPr id="3" name="Содержимое 2"/>
          <p:cNvSpPr>
            <a:spLocks noGrp="1"/>
          </p:cNvSpPr>
          <p:nvPr>
            <p:ph idx="1"/>
          </p:nvPr>
        </p:nvSpPr>
        <p:spPr>
          <a:xfrm>
            <a:off x="457200" y="980728"/>
            <a:ext cx="8229600" cy="5145435"/>
          </a:xfrm>
        </p:spPr>
        <p:txBody>
          <a:bodyPr>
            <a:normAutofit lnSpcReduction="10000"/>
          </a:bodyPr>
          <a:lstStyle/>
          <a:p>
            <a:pPr>
              <a:buNone/>
            </a:pPr>
            <a:r>
              <a:rPr lang="ru-RU" dirty="0">
                <a:solidFill>
                  <a:schemeClr val="tx1"/>
                </a:solidFill>
                <a:latin typeface="+mn-lt"/>
                <a:ea typeface="+mn-ea"/>
                <a:cs typeface="+mn-cs"/>
              </a:rPr>
              <a:t> </a:t>
            </a:r>
            <a:r>
              <a:rPr lang="ru-RU" sz="2000" dirty="0">
                <a:solidFill>
                  <a:schemeClr val="tx1"/>
                </a:solidFill>
                <a:latin typeface="Gulim" pitchFamily="34" charset="-127"/>
                <a:ea typeface="Gulim" pitchFamily="34" charset="-127"/>
              </a:rPr>
              <a:t/>
            </a:r>
            <a:br>
              <a:rPr lang="ru-RU" sz="2000" dirty="0">
                <a:solidFill>
                  <a:schemeClr val="tx1"/>
                </a:solidFill>
                <a:latin typeface="Gulim" pitchFamily="34" charset="-127"/>
                <a:ea typeface="Gulim" pitchFamily="34" charset="-127"/>
              </a:rPr>
            </a:br>
            <a:r>
              <a:rPr lang="ru-RU" sz="2000" dirty="0">
                <a:solidFill>
                  <a:schemeClr val="tx1"/>
                </a:solidFill>
                <a:latin typeface="Gulim" pitchFamily="34" charset="-127"/>
                <a:ea typeface="Gulim" pitchFamily="34" charset="-127"/>
              </a:rPr>
              <a:t>1.     </a:t>
            </a:r>
            <a:r>
              <a:rPr lang="ru-RU" sz="2400" dirty="0">
                <a:solidFill>
                  <a:schemeClr val="tx1"/>
                </a:solidFill>
                <a:latin typeface="Gulim" pitchFamily="34" charset="-127"/>
                <a:ea typeface="Gulim" pitchFamily="34" charset="-127"/>
              </a:rPr>
              <a:t>Правила техники безопасности при работе с крючками, швейными иглами, булавками, ножницами.</a:t>
            </a:r>
            <a:br>
              <a:rPr lang="ru-RU" sz="2400" dirty="0">
                <a:solidFill>
                  <a:schemeClr val="tx1"/>
                </a:solidFill>
                <a:latin typeface="Gulim" pitchFamily="34" charset="-127"/>
                <a:ea typeface="Gulim" pitchFamily="34" charset="-127"/>
              </a:rPr>
            </a:br>
            <a:r>
              <a:rPr lang="ru-RU" sz="2400" dirty="0">
                <a:solidFill>
                  <a:schemeClr val="tx1"/>
                </a:solidFill>
                <a:latin typeface="Gulim" pitchFamily="34" charset="-127"/>
                <a:ea typeface="Gulim" pitchFamily="34" charset="-127"/>
              </a:rPr>
              <a:t>2.     Наличие инструментов:</a:t>
            </a:r>
            <a:br>
              <a:rPr lang="ru-RU" sz="2400" dirty="0">
                <a:solidFill>
                  <a:schemeClr val="tx1"/>
                </a:solidFill>
                <a:latin typeface="Gulim" pitchFamily="34" charset="-127"/>
                <a:ea typeface="Gulim" pitchFamily="34" charset="-127"/>
              </a:rPr>
            </a:br>
            <a:r>
              <a:rPr lang="ru-RU" sz="2400" dirty="0">
                <a:solidFill>
                  <a:schemeClr val="tx1"/>
                </a:solidFill>
                <a:latin typeface="Gulim" pitchFamily="34" charset="-127"/>
                <a:ea typeface="Gulim" pitchFamily="34" charset="-127"/>
              </a:rPr>
              <a:t>•        Вязальные крючки различной толщины;</a:t>
            </a:r>
            <a:br>
              <a:rPr lang="ru-RU" sz="2400" dirty="0">
                <a:solidFill>
                  <a:schemeClr val="tx1"/>
                </a:solidFill>
                <a:latin typeface="Gulim" pitchFamily="34" charset="-127"/>
                <a:ea typeface="Gulim" pitchFamily="34" charset="-127"/>
              </a:rPr>
            </a:br>
            <a:r>
              <a:rPr lang="ru-RU" sz="2400" dirty="0">
                <a:solidFill>
                  <a:schemeClr val="tx1"/>
                </a:solidFill>
                <a:latin typeface="Gulim" pitchFamily="34" charset="-127"/>
                <a:ea typeface="Gulim" pitchFamily="34" charset="-127"/>
              </a:rPr>
              <a:t>•        Ножницы;</a:t>
            </a:r>
            <a:br>
              <a:rPr lang="ru-RU" sz="2400" dirty="0">
                <a:solidFill>
                  <a:schemeClr val="tx1"/>
                </a:solidFill>
                <a:latin typeface="Gulim" pitchFamily="34" charset="-127"/>
                <a:ea typeface="Gulim" pitchFamily="34" charset="-127"/>
              </a:rPr>
            </a:br>
            <a:r>
              <a:rPr lang="ru-RU" sz="2400" dirty="0">
                <a:solidFill>
                  <a:schemeClr val="tx1"/>
                </a:solidFill>
                <a:latin typeface="Gulim" pitchFamily="34" charset="-127"/>
                <a:ea typeface="Gulim" pitchFamily="34" charset="-127"/>
              </a:rPr>
              <a:t>•        Швейные и штопальные иглы;</a:t>
            </a:r>
            <a:br>
              <a:rPr lang="ru-RU" sz="2400" dirty="0">
                <a:solidFill>
                  <a:schemeClr val="tx1"/>
                </a:solidFill>
                <a:latin typeface="Gulim" pitchFamily="34" charset="-127"/>
                <a:ea typeface="Gulim" pitchFamily="34" charset="-127"/>
              </a:rPr>
            </a:br>
            <a:r>
              <a:rPr lang="ru-RU" sz="2400" dirty="0">
                <a:solidFill>
                  <a:schemeClr val="tx1"/>
                </a:solidFill>
                <a:latin typeface="Gulim" pitchFamily="34" charset="-127"/>
                <a:ea typeface="Gulim" pitchFamily="34" charset="-127"/>
              </a:rPr>
              <a:t>•        Булавки;</a:t>
            </a:r>
            <a:br>
              <a:rPr lang="ru-RU" sz="2400" dirty="0">
                <a:solidFill>
                  <a:schemeClr val="tx1"/>
                </a:solidFill>
                <a:latin typeface="Gulim" pitchFamily="34" charset="-127"/>
                <a:ea typeface="Gulim" pitchFamily="34" charset="-127"/>
              </a:rPr>
            </a:br>
            <a:r>
              <a:rPr lang="ru-RU" sz="2400" dirty="0">
                <a:solidFill>
                  <a:schemeClr val="tx1"/>
                </a:solidFill>
                <a:latin typeface="Gulim" pitchFamily="34" charset="-127"/>
                <a:ea typeface="Gulim" pitchFamily="34" charset="-127"/>
              </a:rPr>
              <a:t>•        Кисти и клей.</a:t>
            </a:r>
          </a:p>
          <a:p>
            <a:pPr>
              <a:buNone/>
            </a:pPr>
            <a:r>
              <a:rPr lang="ru-RU" sz="2400" dirty="0" smtClean="0">
                <a:solidFill>
                  <a:schemeClr val="tx1"/>
                </a:solidFill>
                <a:latin typeface="Gulim" pitchFamily="34" charset="-127"/>
                <a:ea typeface="Gulim" pitchFamily="34" charset="-127"/>
              </a:rPr>
              <a:t>     3</a:t>
            </a:r>
            <a:r>
              <a:rPr lang="ru-RU" sz="2400" dirty="0">
                <a:solidFill>
                  <a:schemeClr val="tx1"/>
                </a:solidFill>
                <a:latin typeface="Gulim" pitchFamily="34" charset="-127"/>
                <a:ea typeface="Gulim" pitchFamily="34" charset="-127"/>
              </a:rPr>
              <a:t>.     Наличие материалов:</a:t>
            </a:r>
            <a:br>
              <a:rPr lang="ru-RU" sz="2400" dirty="0">
                <a:solidFill>
                  <a:schemeClr val="tx1"/>
                </a:solidFill>
                <a:latin typeface="Gulim" pitchFamily="34" charset="-127"/>
                <a:ea typeface="Gulim" pitchFamily="34" charset="-127"/>
              </a:rPr>
            </a:br>
            <a:r>
              <a:rPr lang="ru-RU" sz="2400" dirty="0">
                <a:solidFill>
                  <a:schemeClr val="tx1"/>
                </a:solidFill>
                <a:latin typeface="Gulim" pitchFamily="34" charset="-127"/>
                <a:ea typeface="Gulim" pitchFamily="34" charset="-127"/>
              </a:rPr>
              <a:t>•        Пряжа и нитки разной толщины и цветов;                                                      •       Цветная бумага и картон.</a:t>
            </a:r>
            <a:br>
              <a:rPr lang="ru-RU" sz="2400" dirty="0">
                <a:solidFill>
                  <a:schemeClr val="tx1"/>
                </a:solidFill>
                <a:latin typeface="Gulim" pitchFamily="34" charset="-127"/>
                <a:ea typeface="Gulim" pitchFamily="34" charset="-127"/>
              </a:rPr>
            </a:br>
            <a:r>
              <a:rPr lang="ru-RU" sz="2400" dirty="0">
                <a:solidFill>
                  <a:schemeClr val="tx1"/>
                </a:solidFill>
                <a:latin typeface="Gulim" pitchFamily="34" charset="-127"/>
                <a:ea typeface="Gulim" pitchFamily="34" charset="-127"/>
              </a:rPr>
              <a:t>•        Рамки для оформления работ.</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i="1" dirty="0">
                <a:solidFill>
                  <a:schemeClr val="tx2"/>
                </a:solidFill>
                <a:latin typeface="+mj-lt"/>
                <a:ea typeface="+mj-ea"/>
                <a:cs typeface="+mj-cs"/>
              </a:rPr>
              <a:t>Используемая литература</a:t>
            </a:r>
            <a:r>
              <a:rPr lang="ru-RU" i="1" dirty="0">
                <a:solidFill>
                  <a:schemeClr val="tx2"/>
                </a:solidFill>
                <a:latin typeface="+mj-lt"/>
                <a:ea typeface="+mj-ea"/>
                <a:cs typeface="+mj-cs"/>
              </a:rPr>
              <a:t>.</a:t>
            </a:r>
            <a:r>
              <a:rPr lang="ru-RU" dirty="0">
                <a:solidFill>
                  <a:schemeClr val="tx2"/>
                </a:solidFill>
                <a:latin typeface="+mj-lt"/>
                <a:ea typeface="+mj-ea"/>
                <a:cs typeface="+mj-cs"/>
              </a:rPr>
              <a:t/>
            </a:r>
            <a:br>
              <a:rPr lang="ru-RU" dirty="0">
                <a:solidFill>
                  <a:schemeClr val="tx2"/>
                </a:solidFill>
                <a:latin typeface="+mj-lt"/>
                <a:ea typeface="+mj-ea"/>
                <a:cs typeface="+mj-cs"/>
              </a:rPr>
            </a:br>
            <a:endParaRPr lang="ru-RU" dirty="0"/>
          </a:p>
        </p:txBody>
      </p:sp>
      <p:sp>
        <p:nvSpPr>
          <p:cNvPr id="3" name="Содержимое 2"/>
          <p:cNvSpPr>
            <a:spLocks noGrp="1"/>
          </p:cNvSpPr>
          <p:nvPr>
            <p:ph idx="1"/>
          </p:nvPr>
        </p:nvSpPr>
        <p:spPr/>
        <p:txBody>
          <a:bodyPr/>
          <a:lstStyle/>
          <a:p>
            <a:pPr marL="514350" lvl="0" indent="-514350">
              <a:buFont typeface="+mj-lt"/>
              <a:buAutoNum type="arabicPeriod"/>
            </a:pPr>
            <a:r>
              <a:rPr lang="ru-RU" dirty="0">
                <a:solidFill>
                  <a:schemeClr val="tx1"/>
                </a:solidFill>
                <a:latin typeface="+mn-lt"/>
                <a:ea typeface="+mn-ea"/>
                <a:cs typeface="+mn-cs"/>
              </a:rPr>
              <a:t>И. В. Новикова Вязание крючком в детском саду – Ярославль  2008.</a:t>
            </a:r>
          </a:p>
          <a:p>
            <a:pPr marL="514350" lvl="0" indent="-514350">
              <a:buFont typeface="+mj-lt"/>
              <a:buAutoNum type="arabicPeriod"/>
            </a:pPr>
            <a:r>
              <a:rPr lang="ru-RU" dirty="0">
                <a:solidFill>
                  <a:schemeClr val="tx1"/>
                </a:solidFill>
                <a:latin typeface="+mn-lt"/>
                <a:ea typeface="+mn-ea"/>
                <a:cs typeface="+mn-cs"/>
              </a:rPr>
              <a:t>Журналы «Валентина.</a:t>
            </a:r>
          </a:p>
          <a:p>
            <a:pPr marL="514350" lvl="0" indent="-514350">
              <a:buFont typeface="+mj-lt"/>
              <a:buAutoNum type="arabicPeriod"/>
            </a:pPr>
            <a:r>
              <a:rPr lang="ru-RU" dirty="0">
                <a:solidFill>
                  <a:schemeClr val="tx1"/>
                </a:solidFill>
                <a:latin typeface="+mn-lt"/>
                <a:ea typeface="+mn-ea"/>
                <a:cs typeface="+mn-cs"/>
              </a:rPr>
              <a:t>Л. А. Петрова  программа «Вязание игрушек крючком».</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этап - </a:t>
            </a:r>
            <a:r>
              <a:rPr lang="ru-RU" dirty="0">
                <a:solidFill>
                  <a:schemeClr val="tx2"/>
                </a:solidFill>
                <a:latin typeface="+mj-lt"/>
                <a:ea typeface="+mj-ea"/>
                <a:cs typeface="+mj-cs"/>
              </a:rPr>
              <a:t>5 – 7 класс</a:t>
            </a:r>
            <a:endParaRPr lang="ru-RU" dirty="0"/>
          </a:p>
        </p:txBody>
      </p:sp>
      <p:sp>
        <p:nvSpPr>
          <p:cNvPr id="3" name="Содержимое 2"/>
          <p:cNvSpPr>
            <a:spLocks noGrp="1"/>
          </p:cNvSpPr>
          <p:nvPr>
            <p:ph idx="1"/>
          </p:nvPr>
        </p:nvSpPr>
        <p:spPr/>
        <p:txBody>
          <a:bodyPr/>
          <a:lstStyle/>
          <a:p>
            <a:pPr algn="ctr">
              <a:buNone/>
            </a:pPr>
            <a:r>
              <a:rPr lang="ru-RU" dirty="0" smtClean="0">
                <a:solidFill>
                  <a:schemeClr val="tx1"/>
                </a:solidFill>
                <a:latin typeface="+mn-lt"/>
                <a:ea typeface="+mn-ea"/>
                <a:cs typeface="+mn-cs"/>
              </a:rPr>
              <a:t> </a:t>
            </a:r>
            <a:r>
              <a:rPr lang="ru-RU" dirty="0">
                <a:solidFill>
                  <a:schemeClr val="tx1"/>
                </a:solidFill>
                <a:latin typeface="+mn-lt"/>
                <a:ea typeface="+mn-ea"/>
                <a:cs typeface="+mn-cs"/>
              </a:rPr>
              <a:t>Задачи: </a:t>
            </a:r>
          </a:p>
          <a:p>
            <a:pPr lvl="0"/>
            <a:r>
              <a:rPr lang="ru-RU" sz="2000" b="1" dirty="0">
                <a:solidFill>
                  <a:schemeClr val="tx1"/>
                </a:solidFill>
                <a:latin typeface="+mn-lt"/>
                <a:ea typeface="+mn-ea"/>
                <a:cs typeface="+mn-cs"/>
              </a:rPr>
              <a:t>Освоить технические и специальные знания при изготовлении  изделий крючком;</a:t>
            </a:r>
          </a:p>
          <a:p>
            <a:pPr lvl="0" algn="l"/>
            <a:r>
              <a:rPr lang="ru-RU" sz="2000" b="1" dirty="0">
                <a:solidFill>
                  <a:schemeClr val="tx1"/>
                </a:solidFill>
                <a:latin typeface="+mn-lt"/>
                <a:ea typeface="+mn-ea"/>
                <a:cs typeface="+mn-cs"/>
              </a:rPr>
              <a:t>Овладение техникой вязания крючком ажурного и тамбурного вязания, обще трудовыми и специальными умениями необходимыми  для проектной деятельности, навыками безопасного труда;</a:t>
            </a:r>
          </a:p>
          <a:p>
            <a:pPr lvl="0"/>
            <a:r>
              <a:rPr lang="ru-RU" sz="2000" b="1" dirty="0">
                <a:solidFill>
                  <a:schemeClr val="tx1"/>
                </a:solidFill>
                <a:latin typeface="+mn-lt"/>
                <a:ea typeface="+mn-ea"/>
                <a:cs typeface="+mn-cs"/>
              </a:rPr>
              <a:t>Развивать познавательный интерес, интеллектуальные и творческие способности;</a:t>
            </a:r>
          </a:p>
          <a:p>
            <a:pPr lvl="0"/>
            <a:r>
              <a:rPr lang="ru-RU" sz="2000" b="1" dirty="0">
                <a:solidFill>
                  <a:schemeClr val="tx1"/>
                </a:solidFill>
                <a:latin typeface="+mn-lt"/>
                <a:ea typeface="+mn-ea"/>
                <a:cs typeface="+mn-cs"/>
              </a:rPr>
              <a:t>Воспитывать трудолюбие, терпение, целеустремленность, предприимчивость.</a:t>
            </a:r>
          </a:p>
          <a:p>
            <a:pPr>
              <a:buNone/>
            </a:pPr>
            <a:endParaRPr lang="ru-RU" dirty="0" smtClean="0">
              <a:solidFill>
                <a:schemeClr val="tx1"/>
              </a:solidFill>
              <a:latin typeface="+mn-lt"/>
              <a:ea typeface="+mn-ea"/>
              <a:cs typeface="+mn-cs"/>
            </a:endParaRP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idx="1"/>
          </p:nvPr>
        </p:nvSpPr>
        <p:spPr>
          <a:xfrm>
            <a:off x="457200" y="764704"/>
            <a:ext cx="8003232" cy="5616623"/>
          </a:xfrm>
        </p:spPr>
        <p:txBody>
          <a:bodyPr/>
          <a:lstStyle/>
          <a:p>
            <a:pPr>
              <a:buNone/>
            </a:pPr>
            <a:r>
              <a:rPr lang="ru-RU" sz="2400" dirty="0" smtClean="0">
                <a:solidFill>
                  <a:schemeClr val="tx1"/>
                </a:solidFill>
                <a:latin typeface="Segoe UI" pitchFamily="34" charset="0"/>
                <a:ea typeface="Segoe UI" pitchFamily="34" charset="0"/>
                <a:cs typeface="Segoe UI" pitchFamily="34" charset="0"/>
              </a:rPr>
              <a:t>       Вязание </a:t>
            </a:r>
            <a:r>
              <a:rPr lang="ru-RU" sz="2400" dirty="0">
                <a:solidFill>
                  <a:schemeClr val="tx1"/>
                </a:solidFill>
                <a:latin typeface="Segoe UI" pitchFamily="34" charset="0"/>
                <a:ea typeface="Segoe UI" pitchFamily="34" charset="0"/>
                <a:cs typeface="Segoe UI" pitchFamily="34" charset="0"/>
              </a:rPr>
              <a:t>крючком характеризуется изяществом, красотой и возможностью изготовить разнообразные игрушки, салфетки, скатерти, шторы, одежду и элементы её украшения. Ведь, несмотря на широкие возможности современных технологий, во всем мире больше всего ценятся работы, выполняемые в ручной технике, отличающиеся наиболее высокой степенью сложности, уникальностью и изяществом. Благодаря возможности применения разнообразных ниток и выполнения изысканных моделей вязание крючком становится любимым занятием как детей так и взрослых.</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latin typeface="+mj-lt"/>
                <a:ea typeface="+mj-ea"/>
                <a:cs typeface="+mj-cs"/>
              </a:rPr>
              <a:t>Базовый уровень </a:t>
            </a:r>
            <a:br>
              <a:rPr lang="ru-RU" dirty="0">
                <a:solidFill>
                  <a:schemeClr val="tx1"/>
                </a:solidFill>
                <a:latin typeface="+mj-lt"/>
                <a:ea typeface="+mj-ea"/>
                <a:cs typeface="+mj-cs"/>
              </a:rPr>
            </a:br>
            <a:endParaRPr lang="ru-RU" dirty="0"/>
          </a:p>
        </p:txBody>
      </p:sp>
      <p:sp>
        <p:nvSpPr>
          <p:cNvPr id="3" name="Содержимое 2"/>
          <p:cNvSpPr>
            <a:spLocks noGrp="1"/>
          </p:cNvSpPr>
          <p:nvPr>
            <p:ph idx="1"/>
          </p:nvPr>
        </p:nvSpPr>
        <p:spPr/>
        <p:txBody>
          <a:bodyPr>
            <a:normAutofit lnSpcReduction="10000"/>
          </a:bodyPr>
          <a:lstStyle/>
          <a:p>
            <a:pPr algn="ctr">
              <a:buNone/>
            </a:pPr>
            <a:r>
              <a:rPr lang="ru-RU" sz="2800" b="1" u="sng" dirty="0" smtClean="0">
                <a:solidFill>
                  <a:schemeClr val="tx1"/>
                </a:solidFill>
                <a:latin typeface="+mn-lt"/>
                <a:ea typeface="+mn-ea"/>
                <a:cs typeface="+mn-cs"/>
              </a:rPr>
              <a:t>Знать</a:t>
            </a:r>
            <a:r>
              <a:rPr lang="ru-RU" sz="2800" b="1" dirty="0" smtClean="0">
                <a:solidFill>
                  <a:schemeClr val="tx1"/>
                </a:solidFill>
                <a:latin typeface="+mn-lt"/>
                <a:ea typeface="+mn-ea"/>
                <a:cs typeface="+mn-cs"/>
              </a:rPr>
              <a:t> </a:t>
            </a:r>
            <a:endParaRPr lang="ru-RU" sz="2800" b="1" dirty="0">
              <a:solidFill>
                <a:schemeClr val="tx1"/>
              </a:solidFill>
              <a:latin typeface="+mn-lt"/>
              <a:ea typeface="+mn-ea"/>
              <a:cs typeface="+mn-cs"/>
            </a:endParaRPr>
          </a:p>
          <a:p>
            <a:pPr lvl="0">
              <a:buNone/>
            </a:pPr>
            <a:r>
              <a:rPr lang="ru-RU" sz="2400" dirty="0">
                <a:solidFill>
                  <a:schemeClr val="tx1"/>
                </a:solidFill>
                <a:latin typeface="+mn-lt"/>
                <a:ea typeface="+mn-ea"/>
                <a:cs typeface="+mn-cs"/>
              </a:rPr>
              <a:t>Историю возникновения вязания крючком и его видов </a:t>
            </a:r>
          </a:p>
          <a:p>
            <a:pPr lvl="0">
              <a:buNone/>
            </a:pPr>
            <a:r>
              <a:rPr lang="ru-RU" sz="2400" dirty="0">
                <a:solidFill>
                  <a:schemeClr val="tx1"/>
                </a:solidFill>
                <a:latin typeface="+mn-lt"/>
                <a:ea typeface="+mn-ea"/>
                <a:cs typeface="+mn-cs"/>
              </a:rPr>
              <a:t>Сведения о нитках, крючках, используемых для вязания кружева;</a:t>
            </a:r>
          </a:p>
          <a:p>
            <a:pPr lvl="0">
              <a:buNone/>
            </a:pPr>
            <a:r>
              <a:rPr lang="ru-RU" sz="2400" dirty="0">
                <a:solidFill>
                  <a:schemeClr val="tx1"/>
                </a:solidFill>
                <a:latin typeface="+mn-lt"/>
                <a:ea typeface="+mn-ea"/>
                <a:cs typeface="+mn-cs"/>
              </a:rPr>
              <a:t>Основные элементы вязания крючком</a:t>
            </a:r>
          </a:p>
          <a:p>
            <a:pPr algn="ctr">
              <a:buNone/>
            </a:pPr>
            <a:r>
              <a:rPr lang="ru-RU" sz="2800" b="1" u="sng" dirty="0">
                <a:solidFill>
                  <a:schemeClr val="tx1"/>
                </a:solidFill>
                <a:latin typeface="+mn-lt"/>
                <a:ea typeface="+mn-ea"/>
                <a:cs typeface="+mn-cs"/>
              </a:rPr>
              <a:t>Уметь</a:t>
            </a:r>
            <a:r>
              <a:rPr lang="ru-RU" sz="2800" b="1" dirty="0">
                <a:solidFill>
                  <a:schemeClr val="tx1"/>
                </a:solidFill>
                <a:latin typeface="+mn-lt"/>
                <a:ea typeface="+mn-ea"/>
                <a:cs typeface="+mn-cs"/>
              </a:rPr>
              <a:t> </a:t>
            </a:r>
          </a:p>
          <a:p>
            <a:pPr lvl="0">
              <a:buNone/>
            </a:pPr>
            <a:r>
              <a:rPr lang="ru-RU" sz="2400" dirty="0">
                <a:solidFill>
                  <a:schemeClr val="tx1"/>
                </a:solidFill>
                <a:latin typeface="+mn-lt"/>
                <a:ea typeface="+mn-ea"/>
                <a:cs typeface="+mn-cs"/>
              </a:rPr>
              <a:t>Готовить материалы к работе;</a:t>
            </a:r>
          </a:p>
          <a:p>
            <a:pPr lvl="0">
              <a:buNone/>
            </a:pPr>
            <a:r>
              <a:rPr lang="ru-RU" sz="2400" dirty="0">
                <a:solidFill>
                  <a:schemeClr val="tx1"/>
                </a:solidFill>
                <a:latin typeface="+mn-lt"/>
                <a:ea typeface="+mn-ea"/>
                <a:cs typeface="+mn-cs"/>
              </a:rPr>
              <a:t>Подбирать нити по цвету;</a:t>
            </a:r>
          </a:p>
          <a:p>
            <a:pPr lvl="0">
              <a:buNone/>
            </a:pPr>
            <a:r>
              <a:rPr lang="ru-RU" sz="2400" dirty="0">
                <a:solidFill>
                  <a:schemeClr val="tx1"/>
                </a:solidFill>
                <a:latin typeface="+mn-lt"/>
                <a:ea typeface="+mn-ea"/>
                <a:cs typeface="+mn-cs"/>
              </a:rPr>
              <a:t>Читать схемы кружева;</a:t>
            </a:r>
          </a:p>
          <a:p>
            <a:pPr lvl="0">
              <a:buNone/>
            </a:pPr>
            <a:r>
              <a:rPr lang="ru-RU" sz="2400" dirty="0">
                <a:solidFill>
                  <a:schemeClr val="tx1"/>
                </a:solidFill>
                <a:latin typeface="+mn-lt"/>
                <a:ea typeface="+mn-ea"/>
                <a:cs typeface="+mn-cs"/>
              </a:rPr>
              <a:t>Выполнять простые , ажурные кружева;  тамбурное полотно </a:t>
            </a: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chemeClr val="tx1"/>
                </a:solidFill>
                <a:latin typeface="+mj-lt"/>
                <a:ea typeface="+mj-ea"/>
                <a:cs typeface="+mj-cs"/>
              </a:rPr>
              <a:t>Повышенный уровень</a:t>
            </a:r>
            <a:br>
              <a:rPr lang="ru-RU" dirty="0">
                <a:solidFill>
                  <a:schemeClr val="tx1"/>
                </a:solidFill>
                <a:latin typeface="+mj-lt"/>
                <a:ea typeface="+mj-ea"/>
                <a:cs typeface="+mj-cs"/>
              </a:rPr>
            </a:br>
            <a:endParaRPr lang="ru-RU" dirty="0"/>
          </a:p>
        </p:txBody>
      </p:sp>
      <p:sp>
        <p:nvSpPr>
          <p:cNvPr id="3" name="Содержимое 2"/>
          <p:cNvSpPr>
            <a:spLocks noGrp="1"/>
          </p:cNvSpPr>
          <p:nvPr>
            <p:ph idx="1"/>
          </p:nvPr>
        </p:nvSpPr>
        <p:spPr/>
        <p:txBody>
          <a:bodyPr/>
          <a:lstStyle/>
          <a:p>
            <a:pPr algn="ctr">
              <a:buNone/>
            </a:pPr>
            <a:r>
              <a:rPr lang="ru-RU" sz="2400" b="1" u="sng" dirty="0" smtClean="0">
                <a:solidFill>
                  <a:schemeClr val="tx1"/>
                </a:solidFill>
                <a:latin typeface="+mn-lt"/>
                <a:ea typeface="+mn-ea"/>
                <a:cs typeface="+mn-cs"/>
              </a:rPr>
              <a:t>Знать</a:t>
            </a:r>
            <a:r>
              <a:rPr lang="ru-RU" sz="2400" b="1" dirty="0" smtClean="0">
                <a:solidFill>
                  <a:schemeClr val="tx1"/>
                </a:solidFill>
                <a:latin typeface="+mn-lt"/>
                <a:ea typeface="+mn-ea"/>
                <a:cs typeface="+mn-cs"/>
              </a:rPr>
              <a:t> </a:t>
            </a:r>
            <a:endParaRPr lang="ru-RU" sz="2400" b="1" dirty="0">
              <a:solidFill>
                <a:schemeClr val="tx1"/>
              </a:solidFill>
              <a:latin typeface="+mn-lt"/>
              <a:ea typeface="+mn-ea"/>
              <a:cs typeface="+mn-cs"/>
            </a:endParaRPr>
          </a:p>
          <a:p>
            <a:pPr lvl="0">
              <a:buNone/>
            </a:pPr>
            <a:r>
              <a:rPr lang="ru-RU" sz="2400" dirty="0">
                <a:solidFill>
                  <a:schemeClr val="tx1">
                    <a:lumMod val="75000"/>
                    <a:lumOff val="25000"/>
                  </a:schemeClr>
                </a:solidFill>
                <a:latin typeface="+mn-lt"/>
                <a:ea typeface="+mn-ea"/>
                <a:cs typeface="+mn-cs"/>
              </a:rPr>
              <a:t>Разновидности вязания крючком (ажурное,  тамбурное вязание).</a:t>
            </a:r>
          </a:p>
          <a:p>
            <a:pPr lvl="0">
              <a:buNone/>
            </a:pPr>
            <a:r>
              <a:rPr lang="ru-RU" sz="2400" dirty="0">
                <a:solidFill>
                  <a:schemeClr val="tx1">
                    <a:lumMod val="75000"/>
                    <a:lumOff val="25000"/>
                  </a:schemeClr>
                </a:solidFill>
                <a:latin typeface="+mn-lt"/>
                <a:ea typeface="+mn-ea"/>
                <a:cs typeface="+mn-cs"/>
              </a:rPr>
              <a:t>Цветовую композицию при выборе ниток;</a:t>
            </a:r>
          </a:p>
          <a:p>
            <a:pPr algn="ctr">
              <a:buNone/>
            </a:pPr>
            <a:r>
              <a:rPr lang="ru-RU" sz="2400" b="1" u="sng" dirty="0">
                <a:solidFill>
                  <a:schemeClr val="tx1">
                    <a:lumMod val="75000"/>
                    <a:lumOff val="25000"/>
                  </a:schemeClr>
                </a:solidFill>
                <a:latin typeface="+mn-lt"/>
                <a:ea typeface="+mn-ea"/>
                <a:cs typeface="+mn-cs"/>
              </a:rPr>
              <a:t>Уметь</a:t>
            </a:r>
            <a:r>
              <a:rPr lang="ru-RU" sz="2400" b="1" dirty="0">
                <a:solidFill>
                  <a:schemeClr val="tx1">
                    <a:lumMod val="75000"/>
                    <a:lumOff val="25000"/>
                  </a:schemeClr>
                </a:solidFill>
                <a:latin typeface="+mn-lt"/>
                <a:ea typeface="+mn-ea"/>
                <a:cs typeface="+mn-cs"/>
              </a:rPr>
              <a:t> </a:t>
            </a:r>
          </a:p>
          <a:p>
            <a:pPr lvl="0">
              <a:buNone/>
            </a:pPr>
            <a:r>
              <a:rPr lang="ru-RU" sz="2400" dirty="0">
                <a:solidFill>
                  <a:schemeClr val="tx1">
                    <a:lumMod val="75000"/>
                    <a:lumOff val="25000"/>
                  </a:schemeClr>
                </a:solidFill>
                <a:latin typeface="+mn-lt"/>
                <a:ea typeface="+mn-ea"/>
                <a:cs typeface="+mn-cs"/>
              </a:rPr>
              <a:t>Различать виды вязания крючком;</a:t>
            </a:r>
          </a:p>
          <a:p>
            <a:pPr lvl="0">
              <a:buNone/>
            </a:pPr>
            <a:r>
              <a:rPr lang="ru-RU" sz="2400" dirty="0">
                <a:solidFill>
                  <a:schemeClr val="tx1">
                    <a:lumMod val="75000"/>
                    <a:lumOff val="25000"/>
                  </a:schemeClr>
                </a:solidFill>
                <a:latin typeface="+mn-lt"/>
                <a:ea typeface="+mn-ea"/>
                <a:cs typeface="+mn-cs"/>
              </a:rPr>
              <a:t>Выполнять изучаемые виды вязания крючком; </a:t>
            </a:r>
          </a:p>
          <a:p>
            <a:pPr lvl="0">
              <a:buNone/>
            </a:pPr>
            <a:r>
              <a:rPr lang="ru-RU" sz="2400" dirty="0">
                <a:solidFill>
                  <a:schemeClr val="tx1">
                    <a:lumMod val="75000"/>
                    <a:lumOff val="25000"/>
                  </a:schemeClr>
                </a:solidFill>
                <a:latin typeface="+mn-lt"/>
                <a:ea typeface="+mn-ea"/>
                <a:cs typeface="+mn-cs"/>
              </a:rPr>
              <a:t>Подбирать нити с учетом цветовой композиции;</a:t>
            </a:r>
          </a:p>
          <a:p>
            <a:pPr lvl="0">
              <a:buNone/>
            </a:pPr>
            <a:r>
              <a:rPr lang="ru-RU" sz="2400" dirty="0">
                <a:solidFill>
                  <a:schemeClr val="tx1">
                    <a:lumMod val="75000"/>
                    <a:lumOff val="25000"/>
                  </a:schemeClr>
                </a:solidFill>
                <a:latin typeface="+mn-lt"/>
                <a:ea typeface="+mn-ea"/>
                <a:cs typeface="+mn-cs"/>
              </a:rPr>
              <a:t>Оценивать художественные изделия, выявлять особенности;</a:t>
            </a:r>
          </a:p>
          <a:p>
            <a:pPr lvl="0">
              <a:buNone/>
            </a:pPr>
            <a:r>
              <a:rPr lang="ru-RU" sz="2400" dirty="0">
                <a:solidFill>
                  <a:schemeClr val="tx1">
                    <a:lumMod val="75000"/>
                    <a:lumOff val="25000"/>
                  </a:schemeClr>
                </a:solidFill>
                <a:latin typeface="+mn-lt"/>
                <a:ea typeface="+mn-ea"/>
                <a:cs typeface="+mn-cs"/>
              </a:rPr>
              <a:t>Выполнять </a:t>
            </a:r>
            <a:r>
              <a:rPr lang="ru-RU" sz="2400" dirty="0" smtClean="0">
                <a:solidFill>
                  <a:schemeClr val="tx1">
                    <a:lumMod val="75000"/>
                    <a:lumOff val="25000"/>
                  </a:schemeClr>
                </a:solidFill>
                <a:latin typeface="+mn-lt"/>
                <a:ea typeface="+mn-ea"/>
                <a:cs typeface="+mn-cs"/>
              </a:rPr>
              <a:t>мини-проект.</a:t>
            </a:r>
            <a:endParaRPr lang="ru-RU" sz="2400" dirty="0">
              <a:solidFill>
                <a:schemeClr val="tx1">
                  <a:lumMod val="75000"/>
                  <a:lumOff val="25000"/>
                </a:schemeClr>
              </a:solidFill>
              <a:latin typeface="+mn-lt"/>
              <a:ea typeface="+mn-ea"/>
              <a:cs typeface="+mn-cs"/>
            </a:endParaRP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a:solidFill>
                  <a:schemeClr val="tx2"/>
                </a:solidFill>
                <a:latin typeface="+mj-lt"/>
                <a:ea typeface="+mj-ea"/>
                <a:cs typeface="+mj-cs"/>
              </a:rPr>
              <a:t> </a:t>
            </a:r>
            <a:r>
              <a:rPr lang="ru-RU" dirty="0">
                <a:solidFill>
                  <a:schemeClr val="tx2"/>
                </a:solidFill>
                <a:latin typeface="+mj-lt"/>
                <a:ea typeface="+mj-ea"/>
                <a:cs typeface="+mj-cs"/>
              </a:rPr>
              <a:t/>
            </a:r>
            <a:br>
              <a:rPr lang="ru-RU" dirty="0">
                <a:solidFill>
                  <a:schemeClr val="tx2"/>
                </a:solidFill>
                <a:latin typeface="+mj-lt"/>
                <a:ea typeface="+mj-ea"/>
                <a:cs typeface="+mj-cs"/>
              </a:rPr>
            </a:br>
            <a:r>
              <a:rPr lang="ru-RU" i="1" dirty="0">
                <a:solidFill>
                  <a:schemeClr val="tx2"/>
                </a:solidFill>
                <a:latin typeface="+mj-lt"/>
                <a:ea typeface="+mj-ea"/>
                <a:cs typeface="+mj-cs"/>
              </a:rPr>
              <a:t>Используемая литература.</a:t>
            </a:r>
            <a:r>
              <a:rPr lang="ru-RU" dirty="0">
                <a:solidFill>
                  <a:schemeClr val="tx2"/>
                </a:solidFill>
                <a:latin typeface="+mj-lt"/>
                <a:ea typeface="+mj-ea"/>
                <a:cs typeface="+mj-cs"/>
              </a:rPr>
              <a:t/>
            </a:r>
            <a:br>
              <a:rPr lang="ru-RU" dirty="0">
                <a:solidFill>
                  <a:schemeClr val="tx2"/>
                </a:solidFill>
                <a:latin typeface="+mj-lt"/>
                <a:ea typeface="+mj-ea"/>
                <a:cs typeface="+mj-cs"/>
              </a:rPr>
            </a:br>
            <a:endParaRPr lang="ru-RU" dirty="0"/>
          </a:p>
        </p:txBody>
      </p:sp>
      <p:sp>
        <p:nvSpPr>
          <p:cNvPr id="3" name="Содержимое 2"/>
          <p:cNvSpPr>
            <a:spLocks noGrp="1"/>
          </p:cNvSpPr>
          <p:nvPr>
            <p:ph idx="1"/>
          </p:nvPr>
        </p:nvSpPr>
        <p:spPr/>
        <p:txBody>
          <a:bodyPr/>
          <a:lstStyle/>
          <a:p>
            <a:pPr marL="514350" lvl="0" indent="-514350">
              <a:buFont typeface="+mj-lt"/>
              <a:buAutoNum type="arabicPeriod"/>
            </a:pPr>
            <a:r>
              <a:rPr lang="ru-RU" sz="2800" dirty="0">
                <a:solidFill>
                  <a:schemeClr val="tx1"/>
                </a:solidFill>
                <a:latin typeface="+mn-lt"/>
                <a:ea typeface="+mn-ea"/>
                <a:cs typeface="+mn-cs"/>
              </a:rPr>
              <a:t>Н. В. Крашенинникова  программа  кружка вязания крючком «Волшебный клубок»</a:t>
            </a:r>
          </a:p>
          <a:p>
            <a:pPr marL="514350" lvl="0" indent="-514350">
              <a:buFont typeface="+mj-lt"/>
              <a:buAutoNum type="arabicPeriod"/>
            </a:pPr>
            <a:r>
              <a:rPr lang="ru-RU" sz="2800" dirty="0">
                <a:solidFill>
                  <a:schemeClr val="tx1"/>
                </a:solidFill>
                <a:latin typeface="+mn-lt"/>
                <a:ea typeface="+mn-ea"/>
                <a:cs typeface="+mn-cs"/>
              </a:rPr>
              <a:t>Л.Е.Головко Кружевные скатерти, салфетки, занавески  - Москва 2006.</a:t>
            </a:r>
          </a:p>
          <a:p>
            <a:pPr marL="514350" lvl="0" indent="-514350">
              <a:buFont typeface="+mj-lt"/>
              <a:buAutoNum type="arabicPeriod"/>
            </a:pPr>
            <a:r>
              <a:rPr lang="ru-RU" sz="2800" dirty="0">
                <a:solidFill>
                  <a:schemeClr val="tx1"/>
                </a:solidFill>
                <a:latin typeface="+mn-lt"/>
                <a:ea typeface="+mn-ea"/>
                <a:cs typeface="+mn-cs"/>
              </a:rPr>
              <a:t>Е. А. </a:t>
            </a:r>
            <a:r>
              <a:rPr lang="ru-RU" sz="2800" dirty="0" err="1">
                <a:solidFill>
                  <a:schemeClr val="tx1"/>
                </a:solidFill>
                <a:latin typeface="+mn-lt"/>
                <a:ea typeface="+mn-ea"/>
                <a:cs typeface="+mn-cs"/>
              </a:rPr>
              <a:t>Яных</a:t>
            </a:r>
            <a:r>
              <a:rPr lang="ru-RU" sz="2800" dirty="0">
                <a:solidFill>
                  <a:schemeClr val="tx1"/>
                </a:solidFill>
                <a:latin typeface="+mn-lt"/>
                <a:ea typeface="+mn-ea"/>
                <a:cs typeface="+mn-cs"/>
              </a:rPr>
              <a:t> 100 моделей салфеток, скатертей и гардин. –Москва 2008.</a:t>
            </a:r>
          </a:p>
          <a:p>
            <a:pPr marL="514350" lvl="0" indent="-514350">
              <a:buFont typeface="+mj-lt"/>
              <a:buAutoNum type="arabicPeriod"/>
            </a:pPr>
            <a:r>
              <a:rPr lang="ru-RU" sz="2800" dirty="0">
                <a:solidFill>
                  <a:schemeClr val="tx1"/>
                </a:solidFill>
                <a:latin typeface="+mn-lt"/>
                <a:ea typeface="+mn-ea"/>
                <a:cs typeface="+mn-cs"/>
              </a:rPr>
              <a:t>Журнал «Валентина».</a:t>
            </a:r>
          </a:p>
          <a:p>
            <a:pP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 этап - </a:t>
            </a:r>
            <a:r>
              <a:rPr lang="ru-RU" dirty="0" smtClean="0">
                <a:solidFill>
                  <a:schemeClr val="tx2"/>
                </a:solidFill>
                <a:latin typeface="+mj-lt"/>
                <a:ea typeface="+mj-ea"/>
                <a:cs typeface="+mj-cs"/>
              </a:rPr>
              <a:t>8-11класс</a:t>
            </a:r>
            <a:endParaRPr lang="ru-RU" dirty="0"/>
          </a:p>
        </p:txBody>
      </p:sp>
      <p:sp>
        <p:nvSpPr>
          <p:cNvPr id="3" name="Содержимое 2"/>
          <p:cNvSpPr>
            <a:spLocks noGrp="1"/>
          </p:cNvSpPr>
          <p:nvPr>
            <p:ph idx="1"/>
          </p:nvPr>
        </p:nvSpPr>
        <p:spPr>
          <a:xfrm>
            <a:off x="467544" y="1600200"/>
            <a:ext cx="8219256" cy="5257800"/>
          </a:xfrm>
        </p:spPr>
        <p:txBody>
          <a:bodyPr/>
          <a:lstStyle/>
          <a:p>
            <a:pPr algn="ctr">
              <a:buNone/>
            </a:pPr>
            <a:r>
              <a:rPr lang="ru-RU" sz="2000" b="1" u="sng" dirty="0">
                <a:solidFill>
                  <a:schemeClr val="tx1"/>
                </a:solidFill>
                <a:latin typeface="+mn-lt"/>
                <a:ea typeface="+mn-ea"/>
                <a:cs typeface="+mn-cs"/>
              </a:rPr>
              <a:t>Задачи:</a:t>
            </a:r>
          </a:p>
          <a:p>
            <a:pPr lvl="0"/>
            <a:r>
              <a:rPr lang="ru-RU" sz="1800" b="1" dirty="0">
                <a:solidFill>
                  <a:schemeClr val="tx1"/>
                </a:solidFill>
                <a:latin typeface="+mn-lt"/>
                <a:ea typeface="+mn-ea"/>
                <a:cs typeface="+mn-cs"/>
              </a:rPr>
              <a:t>Освоить узоры. Вариации на тему основных петель. Детали различной формы. Изучение схемы. Проба вязания образцов узоров по схеме. Расчет петель.</a:t>
            </a:r>
          </a:p>
          <a:p>
            <a:pPr lvl="0"/>
            <a:r>
              <a:rPr lang="ru-RU" sz="1800" b="1" dirty="0">
                <a:solidFill>
                  <a:schemeClr val="tx1"/>
                </a:solidFill>
                <a:latin typeface="+mn-lt"/>
                <a:ea typeface="+mn-ea"/>
                <a:cs typeface="+mn-cs"/>
              </a:rPr>
              <a:t>Продолжить осваивать плотные узоры. Высокие столбики с </a:t>
            </a:r>
            <a:r>
              <a:rPr lang="ru-RU" sz="1800" b="1" dirty="0" err="1">
                <a:solidFill>
                  <a:schemeClr val="tx1"/>
                </a:solidFill>
                <a:latin typeface="+mn-lt"/>
                <a:ea typeface="+mn-ea"/>
                <a:cs typeface="+mn-cs"/>
              </a:rPr>
              <a:t>накидом</a:t>
            </a:r>
            <a:r>
              <a:rPr lang="ru-RU" sz="1800" b="1" dirty="0">
                <a:solidFill>
                  <a:schemeClr val="tx1"/>
                </a:solidFill>
                <a:latin typeface="+mn-lt"/>
                <a:ea typeface="+mn-ea"/>
                <a:cs typeface="+mn-cs"/>
              </a:rPr>
              <a:t> и группы столбиков с </a:t>
            </a:r>
            <a:r>
              <a:rPr lang="ru-RU" sz="1800" b="1" dirty="0" err="1">
                <a:solidFill>
                  <a:schemeClr val="tx1"/>
                </a:solidFill>
                <a:latin typeface="+mn-lt"/>
                <a:ea typeface="+mn-ea"/>
                <a:cs typeface="+mn-cs"/>
              </a:rPr>
              <a:t>накидом</a:t>
            </a:r>
            <a:r>
              <a:rPr lang="ru-RU" sz="1800" b="1" dirty="0">
                <a:solidFill>
                  <a:schemeClr val="tx1"/>
                </a:solidFill>
                <a:latin typeface="+mn-lt"/>
                <a:ea typeface="+mn-ea"/>
                <a:cs typeface="+mn-cs"/>
              </a:rPr>
              <a:t>. Прибавление и убавление петель. Изучение схем. Выполнение и расчет выкройки.</a:t>
            </a:r>
          </a:p>
          <a:p>
            <a:pPr lvl="0"/>
            <a:r>
              <a:rPr lang="ru-RU" sz="1800" b="1" dirty="0">
                <a:solidFill>
                  <a:schemeClr val="tx1"/>
                </a:solidFill>
                <a:latin typeface="+mn-lt"/>
                <a:ea typeface="+mn-ea"/>
                <a:cs typeface="+mn-cs"/>
              </a:rPr>
              <a:t>Изучение схем. Техника филейного узора. Вязание узоров различными цветами.</a:t>
            </a:r>
          </a:p>
          <a:p>
            <a:pPr lvl="0"/>
            <a:r>
              <a:rPr lang="ru-RU" sz="1800" b="1" dirty="0">
                <a:solidFill>
                  <a:schemeClr val="tx1"/>
                </a:solidFill>
                <a:latin typeface="+mn-lt"/>
                <a:ea typeface="+mn-ea"/>
                <a:cs typeface="+mn-cs"/>
              </a:rPr>
              <a:t>Немного о </a:t>
            </a:r>
            <a:r>
              <a:rPr lang="ru-RU" sz="1800" b="1" dirty="0" err="1">
                <a:solidFill>
                  <a:schemeClr val="tx1"/>
                </a:solidFill>
                <a:latin typeface="+mn-lt"/>
                <a:ea typeface="+mn-ea"/>
                <a:cs typeface="+mn-cs"/>
              </a:rPr>
              <a:t>брюгском</a:t>
            </a:r>
            <a:r>
              <a:rPr lang="ru-RU" sz="1800" b="1" dirty="0">
                <a:solidFill>
                  <a:schemeClr val="tx1"/>
                </a:solidFill>
                <a:latin typeface="+mn-lt"/>
                <a:ea typeface="+mn-ea"/>
                <a:cs typeface="+mn-cs"/>
              </a:rPr>
              <a:t> кружеве. Изучение схемы. Соединение деталей одежды.</a:t>
            </a:r>
          </a:p>
          <a:p>
            <a:pPr lvl="0"/>
            <a:r>
              <a:rPr lang="ru-RU" sz="1800" b="1" dirty="0">
                <a:solidFill>
                  <a:schemeClr val="tx1"/>
                </a:solidFill>
                <a:latin typeface="+mn-lt"/>
                <a:ea typeface="+mn-ea"/>
                <a:cs typeface="+mn-cs"/>
              </a:rPr>
              <a:t>Ирландское кружево. Знакомство с техниками. Изучение схемы.</a:t>
            </a:r>
          </a:p>
          <a:p>
            <a:pPr lvl="0"/>
            <a:r>
              <a:rPr lang="ru-RU" sz="1800" b="1" dirty="0">
                <a:solidFill>
                  <a:schemeClr val="tx1"/>
                </a:solidFill>
                <a:latin typeface="+mn-lt"/>
                <a:ea typeface="+mn-ea"/>
                <a:cs typeface="+mn-cs"/>
              </a:rPr>
              <a:t>Развивать познавательный интерес, интеллектуальные и творческие способности;</a:t>
            </a:r>
          </a:p>
          <a:p>
            <a:pPr lvl="0"/>
            <a:r>
              <a:rPr lang="ru-RU" sz="1800" b="1" dirty="0">
                <a:solidFill>
                  <a:schemeClr val="tx1"/>
                </a:solidFill>
                <a:latin typeface="+mn-lt"/>
                <a:ea typeface="+mn-ea"/>
                <a:cs typeface="+mn-cs"/>
              </a:rPr>
              <a:t>Воспитывать трудолюбие, терпение, целеустремленность, предприимчивость.</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2"/>
                </a:solidFill>
                <a:latin typeface="+mj-lt"/>
                <a:ea typeface="+mj-ea"/>
                <a:cs typeface="+mj-cs"/>
              </a:rPr>
              <a:t>Базовый уровень </a:t>
            </a:r>
            <a:endParaRPr lang="ru-RU" dirty="0"/>
          </a:p>
        </p:txBody>
      </p:sp>
      <p:sp>
        <p:nvSpPr>
          <p:cNvPr id="3" name="Содержимое 2"/>
          <p:cNvSpPr>
            <a:spLocks noGrp="1"/>
          </p:cNvSpPr>
          <p:nvPr>
            <p:ph idx="1"/>
          </p:nvPr>
        </p:nvSpPr>
        <p:spPr>
          <a:xfrm>
            <a:off x="395536" y="1600200"/>
            <a:ext cx="8291264" cy="5257800"/>
          </a:xfrm>
        </p:spPr>
        <p:txBody>
          <a:bodyPr/>
          <a:lstStyle/>
          <a:p>
            <a:pPr algn="ctr">
              <a:buNone/>
            </a:pPr>
            <a:r>
              <a:rPr lang="ru-RU" sz="2400" u="sng" dirty="0">
                <a:solidFill>
                  <a:schemeClr val="tx1"/>
                </a:solidFill>
                <a:latin typeface="+mn-lt"/>
                <a:ea typeface="+mn-ea"/>
                <a:cs typeface="+mn-cs"/>
              </a:rPr>
              <a:t>Знать</a:t>
            </a:r>
            <a:r>
              <a:rPr lang="ru-RU" sz="2400" dirty="0">
                <a:solidFill>
                  <a:schemeClr val="tx1"/>
                </a:solidFill>
                <a:latin typeface="+mn-lt"/>
                <a:ea typeface="+mn-ea"/>
                <a:cs typeface="+mn-cs"/>
              </a:rPr>
              <a:t> </a:t>
            </a:r>
          </a:p>
          <a:p>
            <a:pPr lvl="0"/>
            <a:r>
              <a:rPr lang="ru-RU" sz="2400" dirty="0">
                <a:solidFill>
                  <a:schemeClr val="tx1"/>
                </a:solidFill>
                <a:latin typeface="+mn-lt"/>
                <a:ea typeface="+mn-ea"/>
                <a:cs typeface="+mn-cs"/>
              </a:rPr>
              <a:t>Историю возникновения вязания крючком и его видов ;</a:t>
            </a:r>
          </a:p>
          <a:p>
            <a:pPr lvl="0"/>
            <a:r>
              <a:rPr lang="ru-RU" sz="2400" dirty="0">
                <a:solidFill>
                  <a:schemeClr val="tx1"/>
                </a:solidFill>
                <a:latin typeface="+mn-lt"/>
                <a:ea typeface="+mn-ea"/>
                <a:cs typeface="+mn-cs"/>
              </a:rPr>
              <a:t>Сведения о нитках, крючках, используемых для вязания кружева;</a:t>
            </a:r>
          </a:p>
          <a:p>
            <a:pPr lvl="0"/>
            <a:r>
              <a:rPr lang="ru-RU" sz="2400" dirty="0">
                <a:solidFill>
                  <a:schemeClr val="tx1"/>
                </a:solidFill>
                <a:latin typeface="+mn-lt"/>
                <a:ea typeface="+mn-ea"/>
                <a:cs typeface="+mn-cs"/>
              </a:rPr>
              <a:t>Основные элементы вязания крючком</a:t>
            </a:r>
          </a:p>
          <a:p>
            <a:pPr algn="ctr">
              <a:buNone/>
            </a:pPr>
            <a:r>
              <a:rPr lang="ru-RU" sz="2400" u="sng" dirty="0">
                <a:solidFill>
                  <a:schemeClr val="tx1"/>
                </a:solidFill>
                <a:latin typeface="+mn-lt"/>
                <a:ea typeface="+mn-ea"/>
                <a:cs typeface="+mn-cs"/>
              </a:rPr>
              <a:t>Уметь</a:t>
            </a:r>
            <a:r>
              <a:rPr lang="ru-RU" sz="2400" dirty="0">
                <a:solidFill>
                  <a:schemeClr val="tx1"/>
                </a:solidFill>
                <a:latin typeface="+mn-lt"/>
                <a:ea typeface="+mn-ea"/>
                <a:cs typeface="+mn-cs"/>
              </a:rPr>
              <a:t> </a:t>
            </a:r>
          </a:p>
          <a:p>
            <a:pPr lvl="0"/>
            <a:r>
              <a:rPr lang="ru-RU" sz="2400" dirty="0">
                <a:solidFill>
                  <a:schemeClr val="tx1"/>
                </a:solidFill>
                <a:latin typeface="+mn-lt"/>
                <a:ea typeface="+mn-ea"/>
                <a:cs typeface="+mn-cs"/>
              </a:rPr>
              <a:t>Готовить материалы к работе;</a:t>
            </a:r>
          </a:p>
          <a:p>
            <a:pPr lvl="0"/>
            <a:r>
              <a:rPr lang="ru-RU" sz="2400" dirty="0">
                <a:solidFill>
                  <a:schemeClr val="tx1"/>
                </a:solidFill>
                <a:latin typeface="+mn-lt"/>
                <a:ea typeface="+mn-ea"/>
                <a:cs typeface="+mn-cs"/>
              </a:rPr>
              <a:t>Подбирать нити по цвету;</a:t>
            </a:r>
          </a:p>
          <a:p>
            <a:pPr lvl="0"/>
            <a:r>
              <a:rPr lang="ru-RU" sz="2400" dirty="0">
                <a:solidFill>
                  <a:schemeClr val="tx1"/>
                </a:solidFill>
                <a:latin typeface="+mn-lt"/>
                <a:ea typeface="+mn-ea"/>
                <a:cs typeface="+mn-cs"/>
              </a:rPr>
              <a:t>Читать схемы кружева;</a:t>
            </a:r>
          </a:p>
          <a:p>
            <a:pPr lvl="0"/>
            <a:r>
              <a:rPr lang="ru-RU" sz="2400" dirty="0">
                <a:solidFill>
                  <a:schemeClr val="tx1"/>
                </a:solidFill>
                <a:latin typeface="+mn-lt"/>
                <a:ea typeface="+mn-ea"/>
                <a:cs typeface="+mn-cs"/>
              </a:rPr>
              <a:t>Выполнять простые </a:t>
            </a:r>
            <a:r>
              <a:rPr lang="ru-RU" sz="2400" dirty="0" err="1">
                <a:solidFill>
                  <a:schemeClr val="tx1"/>
                </a:solidFill>
                <a:latin typeface="+mn-lt"/>
                <a:ea typeface="+mn-ea"/>
                <a:cs typeface="+mn-cs"/>
              </a:rPr>
              <a:t>брюггерские</a:t>
            </a:r>
            <a:r>
              <a:rPr lang="ru-RU" sz="2400" dirty="0">
                <a:solidFill>
                  <a:schemeClr val="tx1"/>
                </a:solidFill>
                <a:latin typeface="+mn-lt"/>
                <a:ea typeface="+mn-ea"/>
                <a:cs typeface="+mn-cs"/>
              </a:rPr>
              <a:t>, ажурные кружева; филейную сетку, тамбурное полотно </a:t>
            </a:r>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2"/>
                </a:solidFill>
                <a:latin typeface="+mj-lt"/>
                <a:ea typeface="+mj-ea"/>
                <a:cs typeface="+mj-cs"/>
              </a:rPr>
              <a:t>Повышенный уровень</a:t>
            </a:r>
            <a:endParaRPr lang="ru-RU" dirty="0"/>
          </a:p>
        </p:txBody>
      </p:sp>
      <p:sp>
        <p:nvSpPr>
          <p:cNvPr id="3" name="Содержимое 2"/>
          <p:cNvSpPr>
            <a:spLocks noGrp="1"/>
          </p:cNvSpPr>
          <p:nvPr>
            <p:ph idx="1"/>
          </p:nvPr>
        </p:nvSpPr>
        <p:spPr>
          <a:xfrm>
            <a:off x="467544" y="1600200"/>
            <a:ext cx="8219256" cy="5069160"/>
          </a:xfrm>
        </p:spPr>
        <p:txBody>
          <a:bodyPr>
            <a:normAutofit lnSpcReduction="10000"/>
          </a:bodyPr>
          <a:lstStyle/>
          <a:p>
            <a:pPr algn="ctr">
              <a:buNone/>
            </a:pPr>
            <a:r>
              <a:rPr lang="ru-RU" sz="2400" u="sng" dirty="0">
                <a:solidFill>
                  <a:schemeClr val="tx1"/>
                </a:solidFill>
                <a:latin typeface="+mn-lt"/>
                <a:ea typeface="+mn-ea"/>
                <a:cs typeface="+mn-cs"/>
              </a:rPr>
              <a:t>Знать</a:t>
            </a:r>
            <a:r>
              <a:rPr lang="ru-RU" sz="2400" dirty="0">
                <a:solidFill>
                  <a:schemeClr val="tx1"/>
                </a:solidFill>
                <a:latin typeface="+mn-lt"/>
                <a:ea typeface="+mn-ea"/>
                <a:cs typeface="+mn-cs"/>
              </a:rPr>
              <a:t> </a:t>
            </a:r>
          </a:p>
          <a:p>
            <a:pPr lvl="0"/>
            <a:r>
              <a:rPr lang="ru-RU" sz="2400" dirty="0">
                <a:solidFill>
                  <a:schemeClr val="tx1"/>
                </a:solidFill>
                <a:latin typeface="+mn-lt"/>
                <a:ea typeface="+mn-ea"/>
                <a:cs typeface="+mn-cs"/>
              </a:rPr>
              <a:t>Разновидности вязания крючком (ажурное, филейное </a:t>
            </a:r>
            <a:r>
              <a:rPr lang="ru-RU" sz="2400" dirty="0" err="1">
                <a:solidFill>
                  <a:schemeClr val="tx1"/>
                </a:solidFill>
                <a:latin typeface="+mn-lt"/>
                <a:ea typeface="+mn-ea"/>
                <a:cs typeface="+mn-cs"/>
              </a:rPr>
              <a:t>брюггерское</a:t>
            </a:r>
            <a:r>
              <a:rPr lang="ru-RU" sz="2400" dirty="0">
                <a:solidFill>
                  <a:schemeClr val="tx1"/>
                </a:solidFill>
                <a:latin typeface="+mn-lt"/>
                <a:ea typeface="+mn-ea"/>
                <a:cs typeface="+mn-cs"/>
              </a:rPr>
              <a:t>, ирландское тамбурное вязание)</a:t>
            </a:r>
          </a:p>
          <a:p>
            <a:pPr lvl="0"/>
            <a:r>
              <a:rPr lang="ru-RU" sz="2400" dirty="0">
                <a:solidFill>
                  <a:schemeClr val="tx1"/>
                </a:solidFill>
                <a:latin typeface="+mn-lt"/>
                <a:ea typeface="+mn-ea"/>
                <a:cs typeface="+mn-cs"/>
              </a:rPr>
              <a:t>Цветовую композицию при выборе ниток;</a:t>
            </a:r>
          </a:p>
          <a:p>
            <a:pPr lvl="0"/>
            <a:r>
              <a:rPr lang="ru-RU" sz="2400" dirty="0">
                <a:solidFill>
                  <a:schemeClr val="tx1"/>
                </a:solidFill>
                <a:latin typeface="+mn-lt"/>
                <a:ea typeface="+mn-ea"/>
                <a:cs typeface="+mn-cs"/>
              </a:rPr>
              <a:t>Методику проектной деятельности.</a:t>
            </a:r>
          </a:p>
          <a:p>
            <a:pPr algn="ctr">
              <a:buNone/>
            </a:pPr>
            <a:r>
              <a:rPr lang="ru-RU" sz="2400" u="sng" dirty="0">
                <a:solidFill>
                  <a:schemeClr val="tx1"/>
                </a:solidFill>
                <a:latin typeface="+mn-lt"/>
                <a:ea typeface="+mn-ea"/>
                <a:cs typeface="+mn-cs"/>
              </a:rPr>
              <a:t>Уметь</a:t>
            </a:r>
            <a:r>
              <a:rPr lang="ru-RU" sz="2400" dirty="0">
                <a:solidFill>
                  <a:schemeClr val="tx1"/>
                </a:solidFill>
                <a:latin typeface="+mn-lt"/>
                <a:ea typeface="+mn-ea"/>
                <a:cs typeface="+mn-cs"/>
              </a:rPr>
              <a:t> </a:t>
            </a:r>
          </a:p>
          <a:p>
            <a:pPr lvl="0"/>
            <a:r>
              <a:rPr lang="ru-RU" sz="2400" dirty="0">
                <a:solidFill>
                  <a:schemeClr val="tx1"/>
                </a:solidFill>
                <a:latin typeface="+mn-lt"/>
                <a:ea typeface="+mn-ea"/>
                <a:cs typeface="+mn-cs"/>
              </a:rPr>
              <a:t>Различать виды вязания крючком;</a:t>
            </a:r>
          </a:p>
          <a:p>
            <a:pPr lvl="0"/>
            <a:r>
              <a:rPr lang="ru-RU" sz="2400" dirty="0">
                <a:solidFill>
                  <a:schemeClr val="tx1"/>
                </a:solidFill>
                <a:latin typeface="+mn-lt"/>
                <a:ea typeface="+mn-ea"/>
                <a:cs typeface="+mn-cs"/>
              </a:rPr>
              <a:t>Выполнять изучаемые виды вязания крючком; </a:t>
            </a:r>
          </a:p>
          <a:p>
            <a:pPr lvl="0"/>
            <a:r>
              <a:rPr lang="ru-RU" sz="2400" dirty="0">
                <a:solidFill>
                  <a:schemeClr val="tx1"/>
                </a:solidFill>
                <a:latin typeface="+mn-lt"/>
                <a:ea typeface="+mn-ea"/>
                <a:cs typeface="+mn-cs"/>
              </a:rPr>
              <a:t>Подбирать нити с учетом цветовой композиции;</a:t>
            </a:r>
          </a:p>
          <a:p>
            <a:pPr lvl="0"/>
            <a:r>
              <a:rPr lang="ru-RU" sz="2400" dirty="0">
                <a:solidFill>
                  <a:schemeClr val="tx1"/>
                </a:solidFill>
                <a:latin typeface="+mn-lt"/>
                <a:ea typeface="+mn-ea"/>
                <a:cs typeface="+mn-cs"/>
              </a:rPr>
              <a:t>Оценивать художественные изделия, выявлять особенности;</a:t>
            </a:r>
          </a:p>
          <a:p>
            <a:pPr lvl="0"/>
            <a:r>
              <a:rPr lang="ru-RU" sz="2400" dirty="0">
                <a:solidFill>
                  <a:schemeClr val="tx1"/>
                </a:solidFill>
                <a:latin typeface="+mn-lt"/>
                <a:ea typeface="+mn-ea"/>
                <a:cs typeface="+mn-cs"/>
              </a:rPr>
              <a:t>Выполнять мини-проект</a:t>
            </a:r>
          </a:p>
          <a:p>
            <a:pPr>
              <a:buNone/>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96974"/>
          </a:xfrm>
        </p:spPr>
        <p:txBody>
          <a:bodyPr>
            <a:normAutofit fontScale="90000"/>
          </a:bodyPr>
          <a:lstStyle/>
          <a:p>
            <a:pPr algn="ctr"/>
            <a:r>
              <a:rPr lang="ru-RU" sz="3200" dirty="0">
                <a:solidFill>
                  <a:schemeClr val="tx2"/>
                </a:solidFill>
                <a:latin typeface="+mj-lt"/>
                <a:ea typeface="+mj-ea"/>
                <a:cs typeface="+mj-cs"/>
              </a:rPr>
              <a:t>В конце обучения воспитанники  должны:</a:t>
            </a:r>
            <a:r>
              <a:rPr lang="ru-RU" dirty="0">
                <a:solidFill>
                  <a:schemeClr val="tx2"/>
                </a:solidFill>
                <a:latin typeface="+mj-lt"/>
                <a:ea typeface="+mj-ea"/>
                <a:cs typeface="+mj-cs"/>
              </a:rPr>
              <a:t/>
            </a:r>
            <a:br>
              <a:rPr lang="ru-RU" dirty="0">
                <a:solidFill>
                  <a:schemeClr val="tx2"/>
                </a:solidFill>
                <a:latin typeface="+mj-lt"/>
                <a:ea typeface="+mj-ea"/>
                <a:cs typeface="+mj-cs"/>
              </a:rPr>
            </a:br>
            <a:endParaRPr lang="ru-RU" dirty="0"/>
          </a:p>
        </p:txBody>
      </p:sp>
      <p:sp>
        <p:nvSpPr>
          <p:cNvPr id="3" name="Содержимое 2"/>
          <p:cNvSpPr>
            <a:spLocks noGrp="1"/>
          </p:cNvSpPr>
          <p:nvPr>
            <p:ph idx="1"/>
          </p:nvPr>
        </p:nvSpPr>
        <p:spPr/>
        <p:txBody>
          <a:bodyPr/>
          <a:lstStyle/>
          <a:p>
            <a:pPr lvl="0" algn="ctr">
              <a:buNone/>
            </a:pPr>
            <a:r>
              <a:rPr lang="ru-RU" b="1" i="1" dirty="0">
                <a:solidFill>
                  <a:schemeClr val="tx1"/>
                </a:solidFill>
                <a:latin typeface="+mn-lt"/>
                <a:ea typeface="+mn-ea"/>
                <a:cs typeface="+mn-cs"/>
              </a:rPr>
              <a:t>Знать:</a:t>
            </a:r>
            <a:endParaRPr lang="ru-RU" dirty="0">
              <a:solidFill>
                <a:schemeClr val="tx1"/>
              </a:solidFill>
              <a:latin typeface="+mn-lt"/>
              <a:ea typeface="+mn-ea"/>
              <a:cs typeface="+mn-cs"/>
            </a:endParaRPr>
          </a:p>
          <a:p>
            <a:pPr lvl="0"/>
            <a:r>
              <a:rPr lang="ru-RU" dirty="0">
                <a:solidFill>
                  <a:schemeClr val="tx1"/>
                </a:solidFill>
                <a:latin typeface="+mn-lt"/>
                <a:ea typeface="+mn-ea"/>
                <a:cs typeface="+mn-cs"/>
              </a:rPr>
              <a:t>Правила поведения, ТБ.</a:t>
            </a:r>
          </a:p>
          <a:p>
            <a:pPr lvl="0"/>
            <a:r>
              <a:rPr lang="ru-RU" dirty="0">
                <a:solidFill>
                  <a:schemeClr val="tx1"/>
                </a:solidFill>
                <a:latin typeface="+mn-lt"/>
                <a:ea typeface="+mn-ea"/>
                <a:cs typeface="+mn-cs"/>
              </a:rPr>
              <a:t>Основные приемы вязания крючком, технику вязания.</a:t>
            </a:r>
          </a:p>
          <a:p>
            <a:pPr lvl="0"/>
            <a:r>
              <a:rPr lang="ru-RU" dirty="0">
                <a:solidFill>
                  <a:schemeClr val="tx1"/>
                </a:solidFill>
                <a:latin typeface="+mn-lt"/>
                <a:ea typeface="+mn-ea"/>
                <a:cs typeface="+mn-cs"/>
              </a:rPr>
              <a:t>Основные способы вывязывания петель.</a:t>
            </a:r>
          </a:p>
          <a:p>
            <a:pPr lvl="0"/>
            <a:r>
              <a:rPr lang="ru-RU" dirty="0">
                <a:solidFill>
                  <a:schemeClr val="tx1"/>
                </a:solidFill>
                <a:latin typeface="+mn-lt"/>
                <a:ea typeface="+mn-ea"/>
                <a:cs typeface="+mn-cs"/>
              </a:rPr>
              <a:t>Способы вязания по кругу.</a:t>
            </a:r>
          </a:p>
          <a:p>
            <a:pPr lvl="0"/>
            <a:r>
              <a:rPr lang="ru-RU" dirty="0">
                <a:solidFill>
                  <a:schemeClr val="tx1"/>
                </a:solidFill>
                <a:latin typeface="+mn-lt"/>
                <a:ea typeface="+mn-ea"/>
                <a:cs typeface="+mn-cs"/>
              </a:rPr>
              <a:t>Сборка и оформление изделий.</a:t>
            </a:r>
          </a:p>
          <a:p>
            <a:pPr>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2"/>
                </a:solidFill>
                <a:latin typeface="+mj-lt"/>
                <a:ea typeface="+mj-ea"/>
                <a:cs typeface="+mj-cs"/>
              </a:rPr>
              <a:t>В конце обучения воспитанники  должны:</a:t>
            </a:r>
            <a:endParaRPr lang="ru-RU" dirty="0"/>
          </a:p>
        </p:txBody>
      </p:sp>
      <p:sp>
        <p:nvSpPr>
          <p:cNvPr id="3" name="Содержимое 2"/>
          <p:cNvSpPr>
            <a:spLocks noGrp="1"/>
          </p:cNvSpPr>
          <p:nvPr>
            <p:ph idx="1"/>
          </p:nvPr>
        </p:nvSpPr>
        <p:spPr>
          <a:xfrm>
            <a:off x="467544" y="1600200"/>
            <a:ext cx="8219256" cy="4853136"/>
          </a:xfrm>
        </p:spPr>
        <p:txBody>
          <a:bodyPr>
            <a:normAutofit lnSpcReduction="10000"/>
          </a:bodyPr>
          <a:lstStyle/>
          <a:p>
            <a:pPr lvl="0" algn="ctr">
              <a:buNone/>
            </a:pPr>
            <a:r>
              <a:rPr lang="ru-RU" sz="2800" b="1" i="1" dirty="0">
                <a:solidFill>
                  <a:schemeClr val="tx1"/>
                </a:solidFill>
                <a:latin typeface="+mn-lt"/>
                <a:ea typeface="+mn-ea"/>
                <a:cs typeface="+mn-cs"/>
              </a:rPr>
              <a:t>Уметь</a:t>
            </a:r>
            <a:r>
              <a:rPr lang="ru-RU" sz="2800" dirty="0">
                <a:solidFill>
                  <a:schemeClr val="tx1"/>
                </a:solidFill>
                <a:latin typeface="+mn-lt"/>
                <a:ea typeface="+mn-ea"/>
                <a:cs typeface="+mn-cs"/>
              </a:rPr>
              <a:t>:</a:t>
            </a:r>
          </a:p>
          <a:p>
            <a:pPr lvl="0"/>
            <a:r>
              <a:rPr lang="ru-RU" sz="1600" b="1" dirty="0">
                <a:solidFill>
                  <a:schemeClr val="tx1"/>
                </a:solidFill>
                <a:latin typeface="+mn-lt"/>
                <a:ea typeface="+mn-ea"/>
                <a:cs typeface="+mn-cs"/>
              </a:rPr>
              <a:t>Соблюдать правила поведения на занятии, правила ТБ при работе с вязальными крючками, ножницами, швейными иглами, булавками, электрическим утюгом.</a:t>
            </a:r>
          </a:p>
          <a:p>
            <a:pPr lvl="0"/>
            <a:r>
              <a:rPr lang="ru-RU" sz="1600" b="1" dirty="0">
                <a:solidFill>
                  <a:schemeClr val="tx1"/>
                </a:solidFill>
                <a:latin typeface="+mn-lt"/>
                <a:ea typeface="+mn-ea"/>
                <a:cs typeface="+mn-cs"/>
              </a:rPr>
              <a:t>Правильно пользоваться вязальными крючками, швейными иглами, булавками, подбирать соответствующие №№ крючков и ниток.</a:t>
            </a:r>
          </a:p>
          <a:p>
            <a:pPr lvl="0"/>
            <a:r>
              <a:rPr lang="ru-RU" sz="1600" b="1" dirty="0">
                <a:solidFill>
                  <a:schemeClr val="tx1"/>
                </a:solidFill>
                <a:latin typeface="+mn-lt"/>
                <a:ea typeface="+mn-ea"/>
                <a:cs typeface="+mn-cs"/>
              </a:rPr>
              <a:t>Четко выполнять основные приемы: начальная петля, воздушная петля, петли для подъема, </a:t>
            </a:r>
            <a:r>
              <a:rPr lang="ru-RU" sz="1600" b="1" dirty="0" err="1">
                <a:solidFill>
                  <a:schemeClr val="tx1"/>
                </a:solidFill>
                <a:latin typeface="+mn-lt"/>
                <a:ea typeface="+mn-ea"/>
                <a:cs typeface="+mn-cs"/>
              </a:rPr>
              <a:t>полупетля</a:t>
            </a:r>
            <a:r>
              <a:rPr lang="ru-RU" sz="1600" b="1" dirty="0">
                <a:solidFill>
                  <a:schemeClr val="tx1"/>
                </a:solidFill>
                <a:latin typeface="+mn-lt"/>
                <a:ea typeface="+mn-ea"/>
                <a:cs typeface="+mn-cs"/>
              </a:rPr>
              <a:t>, столбик без </a:t>
            </a:r>
            <a:r>
              <a:rPr lang="ru-RU" sz="1600" b="1" dirty="0" err="1">
                <a:solidFill>
                  <a:schemeClr val="tx1"/>
                </a:solidFill>
                <a:latin typeface="+mn-lt"/>
                <a:ea typeface="+mn-ea"/>
                <a:cs typeface="+mn-cs"/>
              </a:rPr>
              <a:t>накида</a:t>
            </a:r>
            <a:r>
              <a:rPr lang="ru-RU" sz="1600" b="1" dirty="0">
                <a:solidFill>
                  <a:schemeClr val="tx1"/>
                </a:solidFill>
                <a:latin typeface="+mn-lt"/>
                <a:ea typeface="+mn-ea"/>
                <a:cs typeface="+mn-cs"/>
              </a:rPr>
              <a:t>, </a:t>
            </a:r>
            <a:r>
              <a:rPr lang="ru-RU" sz="1600" b="1" dirty="0" err="1">
                <a:solidFill>
                  <a:schemeClr val="tx1"/>
                </a:solidFill>
                <a:latin typeface="+mn-lt"/>
                <a:ea typeface="+mn-ea"/>
                <a:cs typeface="+mn-cs"/>
              </a:rPr>
              <a:t>полустолбик</a:t>
            </a:r>
            <a:r>
              <a:rPr lang="ru-RU" sz="1600" b="1" dirty="0">
                <a:solidFill>
                  <a:schemeClr val="tx1"/>
                </a:solidFill>
                <a:latin typeface="+mn-lt"/>
                <a:ea typeface="+mn-ea"/>
                <a:cs typeface="+mn-cs"/>
              </a:rPr>
              <a:t>, столбик с 1,2,3 и более </a:t>
            </a:r>
            <a:r>
              <a:rPr lang="ru-RU" sz="1600" b="1" dirty="0" err="1">
                <a:solidFill>
                  <a:schemeClr val="tx1"/>
                </a:solidFill>
                <a:latin typeface="+mn-lt"/>
                <a:ea typeface="+mn-ea"/>
                <a:cs typeface="+mn-cs"/>
              </a:rPr>
              <a:t>накидами</a:t>
            </a:r>
            <a:r>
              <a:rPr lang="ru-RU" sz="1600" b="1" dirty="0">
                <a:solidFill>
                  <a:schemeClr val="tx1"/>
                </a:solidFill>
                <a:latin typeface="+mn-lt"/>
                <a:ea typeface="+mn-ea"/>
                <a:cs typeface="+mn-cs"/>
              </a:rPr>
              <a:t>, рельефные столбики, рогатки из 2 столбиков с </a:t>
            </a:r>
            <a:r>
              <a:rPr lang="ru-RU" sz="1600" b="1" dirty="0" err="1">
                <a:solidFill>
                  <a:schemeClr val="tx1"/>
                </a:solidFill>
                <a:latin typeface="+mn-lt"/>
                <a:ea typeface="+mn-ea"/>
                <a:cs typeface="+mn-cs"/>
              </a:rPr>
              <a:t>накидом</a:t>
            </a:r>
            <a:r>
              <a:rPr lang="ru-RU" sz="1600" b="1" dirty="0">
                <a:solidFill>
                  <a:schemeClr val="tx1"/>
                </a:solidFill>
                <a:latin typeface="+mn-lt"/>
                <a:ea typeface="+mn-ea"/>
                <a:cs typeface="+mn-cs"/>
              </a:rPr>
              <a:t>, веер из нескольких столбиков с </a:t>
            </a:r>
            <a:r>
              <a:rPr lang="ru-RU" sz="1600" b="1" dirty="0" err="1">
                <a:solidFill>
                  <a:schemeClr val="tx1"/>
                </a:solidFill>
                <a:latin typeface="+mn-lt"/>
                <a:ea typeface="+mn-ea"/>
                <a:cs typeface="+mn-cs"/>
              </a:rPr>
              <a:t>накидом</a:t>
            </a:r>
            <a:r>
              <a:rPr lang="ru-RU" sz="1600" b="1" dirty="0">
                <a:solidFill>
                  <a:schemeClr val="tx1"/>
                </a:solidFill>
                <a:latin typeface="+mn-lt"/>
                <a:ea typeface="+mn-ea"/>
                <a:cs typeface="+mn-cs"/>
              </a:rPr>
              <a:t>, 2,3 и более столбиков с </a:t>
            </a:r>
            <a:r>
              <a:rPr lang="ru-RU" sz="1600" b="1" dirty="0" err="1">
                <a:solidFill>
                  <a:schemeClr val="tx1"/>
                </a:solidFill>
                <a:latin typeface="+mn-lt"/>
                <a:ea typeface="+mn-ea"/>
                <a:cs typeface="+mn-cs"/>
              </a:rPr>
              <a:t>накидом</a:t>
            </a:r>
            <a:r>
              <a:rPr lang="ru-RU" sz="1600" b="1" dirty="0">
                <a:solidFill>
                  <a:schemeClr val="tx1"/>
                </a:solidFill>
                <a:latin typeface="+mn-lt"/>
                <a:ea typeface="+mn-ea"/>
                <a:cs typeface="+mn-cs"/>
              </a:rPr>
              <a:t> из одной вершины, пышный столбик, пико, вытянутая петля. Закреплять вязание, убавлять и прибавлять петли.</a:t>
            </a:r>
          </a:p>
          <a:p>
            <a:pPr lvl="0"/>
            <a:r>
              <a:rPr lang="ru-RU" sz="1600" b="1" dirty="0">
                <a:solidFill>
                  <a:schemeClr val="tx1"/>
                </a:solidFill>
                <a:latin typeface="+mn-lt"/>
                <a:ea typeface="+mn-ea"/>
                <a:cs typeface="+mn-cs"/>
              </a:rPr>
              <a:t>Вязать по кругу и по спирали плоские и объемные изделия. Правильно определять плотность по горизонтали и вертикали; рассчитывать количество петель и рядов для вязания деталей изделий. Соединять детали с помощью швов «за иголку», «тамбурный».</a:t>
            </a:r>
          </a:p>
          <a:p>
            <a:pPr lvl="0"/>
            <a:r>
              <a:rPr lang="ru-RU" sz="1600" b="1" dirty="0">
                <a:solidFill>
                  <a:schemeClr val="tx1"/>
                </a:solidFill>
                <a:latin typeface="+mn-lt"/>
                <a:ea typeface="+mn-ea"/>
                <a:cs typeface="+mn-cs"/>
              </a:rPr>
              <a:t>Выполнять  заключительную сборку и отделку готовых изделий.</a:t>
            </a:r>
            <a:r>
              <a:rPr lang="ru-RU" dirty="0">
                <a:solidFill>
                  <a:schemeClr val="tx1"/>
                </a:solidFill>
                <a:latin typeface="+mn-lt"/>
                <a:ea typeface="+mn-ea"/>
                <a:cs typeface="+mn-cs"/>
              </a:rPr>
              <a:t/>
            </a:r>
            <a:br>
              <a:rPr lang="ru-RU" dirty="0">
                <a:solidFill>
                  <a:schemeClr val="tx1"/>
                </a:solidFill>
                <a:latin typeface="+mn-lt"/>
                <a:ea typeface="+mn-ea"/>
                <a:cs typeface="+mn-cs"/>
              </a:rPr>
            </a:br>
            <a:endParaRPr lang="ru-RU" dirty="0">
              <a:solidFill>
                <a:schemeClr val="tx1"/>
              </a:solidFill>
              <a:latin typeface="+mn-lt"/>
              <a:ea typeface="+mn-ea"/>
              <a:cs typeface="+mn-cs"/>
            </a:endParaRP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i="1" dirty="0">
                <a:solidFill>
                  <a:schemeClr val="tx2"/>
                </a:solidFill>
                <a:latin typeface="+mj-lt"/>
                <a:ea typeface="+mj-ea"/>
                <a:cs typeface="+mj-cs"/>
              </a:rPr>
              <a:t>Используемая литература.</a:t>
            </a:r>
            <a:r>
              <a:rPr lang="ru-RU" dirty="0">
                <a:solidFill>
                  <a:schemeClr val="tx2"/>
                </a:solidFill>
                <a:latin typeface="+mj-lt"/>
                <a:ea typeface="+mj-ea"/>
                <a:cs typeface="+mj-cs"/>
              </a:rPr>
              <a:t/>
            </a:r>
            <a:br>
              <a:rPr lang="ru-RU" dirty="0">
                <a:solidFill>
                  <a:schemeClr val="tx2"/>
                </a:solidFill>
                <a:latin typeface="+mj-lt"/>
                <a:ea typeface="+mj-ea"/>
                <a:cs typeface="+mj-cs"/>
              </a:rPr>
            </a:br>
            <a:endParaRPr lang="ru-RU" dirty="0"/>
          </a:p>
        </p:txBody>
      </p:sp>
      <p:sp>
        <p:nvSpPr>
          <p:cNvPr id="3" name="Содержимое 2"/>
          <p:cNvSpPr>
            <a:spLocks noGrp="1"/>
          </p:cNvSpPr>
          <p:nvPr>
            <p:ph idx="1"/>
          </p:nvPr>
        </p:nvSpPr>
        <p:spPr>
          <a:xfrm>
            <a:off x="914400" y="1772816"/>
            <a:ext cx="7834064" cy="4525963"/>
          </a:xfrm>
        </p:spPr>
        <p:txBody>
          <a:bodyPr/>
          <a:lstStyle/>
          <a:p>
            <a:pPr marL="514350" lvl="0" indent="-514350">
              <a:buFont typeface="+mj-lt"/>
              <a:buAutoNum type="arabicPeriod"/>
            </a:pPr>
            <a:r>
              <a:rPr lang="ru-RU" dirty="0">
                <a:solidFill>
                  <a:schemeClr val="tx1"/>
                </a:solidFill>
                <a:latin typeface="+mn-lt"/>
                <a:ea typeface="+mn-ea"/>
                <a:cs typeface="+mn-cs"/>
              </a:rPr>
              <a:t>Л.Н. Семенова Вязаные картины – Ростов - на –Дону 2008.</a:t>
            </a:r>
          </a:p>
          <a:p>
            <a:pPr marL="514350" lvl="0" indent="-514350">
              <a:buFont typeface="+mj-lt"/>
              <a:buAutoNum type="arabicPeriod"/>
            </a:pPr>
            <a:r>
              <a:rPr lang="ru-RU" dirty="0">
                <a:solidFill>
                  <a:schemeClr val="tx1"/>
                </a:solidFill>
                <a:latin typeface="+mn-lt"/>
                <a:ea typeface="+mn-ea"/>
                <a:cs typeface="+mn-cs"/>
              </a:rPr>
              <a:t>Журналы  «Валя. Валентина»</a:t>
            </a:r>
          </a:p>
          <a:p>
            <a:pPr marL="514350" lvl="0" indent="-514350">
              <a:buFont typeface="+mj-lt"/>
              <a:buAutoNum type="arabicPeriod"/>
            </a:pPr>
            <a:r>
              <a:rPr lang="ru-RU" dirty="0">
                <a:solidFill>
                  <a:schemeClr val="tx1"/>
                </a:solidFill>
                <a:latin typeface="+mn-lt"/>
                <a:ea typeface="+mn-ea"/>
                <a:cs typeface="+mn-cs"/>
              </a:rPr>
              <a:t>Н. С. Шевченко Волшебный крючок – Ростов – на – Дону 2003</a:t>
            </a:r>
          </a:p>
          <a:p>
            <a:pPr marL="514350" lvl="0" indent="-514350">
              <a:buFont typeface="+mj-lt"/>
              <a:buAutoNum type="arabicPeriod"/>
            </a:pPr>
            <a:r>
              <a:rPr lang="ru-RU" dirty="0">
                <a:solidFill>
                  <a:schemeClr val="tx1"/>
                </a:solidFill>
                <a:latin typeface="+mn-lt"/>
                <a:ea typeface="+mn-ea"/>
                <a:cs typeface="+mn-cs"/>
              </a:rPr>
              <a:t>Т. И. Еременко Рукоделье – Москва 1989.</a:t>
            </a:r>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p:spPr>
        <p:txBody>
          <a:bodyPr/>
          <a:lstStyle/>
          <a:p>
            <a:pPr>
              <a:buNone/>
            </a:pPr>
            <a:r>
              <a:rPr lang="ru-RU" sz="2800" dirty="0" smtClean="0">
                <a:solidFill>
                  <a:schemeClr val="tx1"/>
                </a:solidFill>
                <a:latin typeface="Segoe UI" pitchFamily="34" charset="0"/>
                <a:ea typeface="Segoe UI" pitchFamily="34" charset="0"/>
                <a:cs typeface="Segoe UI" pitchFamily="34" charset="0"/>
              </a:rPr>
              <a:t>            Вязание </a:t>
            </a:r>
            <a:r>
              <a:rPr lang="ru-RU" sz="2800" dirty="0">
                <a:solidFill>
                  <a:schemeClr val="tx1"/>
                </a:solidFill>
                <a:latin typeface="Segoe UI" pitchFamily="34" charset="0"/>
                <a:ea typeface="Segoe UI" pitchFamily="34" charset="0"/>
                <a:cs typeface="Segoe UI" pitchFamily="34" charset="0"/>
              </a:rPr>
              <a:t>— это труд, направленный на создание красоты, он является источ­ником радости, облагораживает, воспи­тывает человека, формирует у него чув­ство прекрасного. Знакомство детей с проблемами умственного развития с возможностями работы крючком и ниткой приобщает их к труду в деко­ративно-прикладном искусстве, расши­ряет кругозор, подготавливает мелкую мускулатуру ребенка к письму, приучает к точным движениям пальцев под кон­тролем сознания, стимулирует развитие памяти, развивает уверенность в себе, в своих способностях.</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lstStyle/>
          <a:p>
            <a:pPr>
              <a:buNone/>
            </a:pPr>
            <a:r>
              <a:rPr lang="ru-RU" sz="2800" dirty="0" smtClean="0">
                <a:solidFill>
                  <a:schemeClr val="tx1"/>
                </a:solidFill>
                <a:latin typeface="+mn-lt"/>
                <a:ea typeface="+mn-ea"/>
                <a:cs typeface="+mn-cs"/>
              </a:rPr>
              <a:t>         </a:t>
            </a:r>
            <a:r>
              <a:rPr lang="ru-RU" sz="2800" dirty="0" smtClean="0">
                <a:solidFill>
                  <a:schemeClr val="tx1"/>
                </a:solidFill>
                <a:latin typeface="Segoe UI" pitchFamily="34" charset="0"/>
                <a:ea typeface="Segoe UI" pitchFamily="34" charset="0"/>
                <a:cs typeface="Segoe UI" pitchFamily="34" charset="0"/>
              </a:rPr>
              <a:t>Обучение </a:t>
            </a:r>
            <a:r>
              <a:rPr lang="ru-RU" sz="2800" dirty="0">
                <a:solidFill>
                  <a:schemeClr val="tx1"/>
                </a:solidFill>
                <a:latin typeface="Segoe UI" pitchFamily="34" charset="0"/>
                <a:ea typeface="Segoe UI" pitchFamily="34" charset="0"/>
                <a:cs typeface="Segoe UI" pitchFamily="34" charset="0"/>
              </a:rPr>
              <a:t>вязанию крючком </a:t>
            </a:r>
            <a:r>
              <a:rPr lang="ru-RU" sz="2800" dirty="0" smtClean="0">
                <a:solidFill>
                  <a:schemeClr val="tx1"/>
                </a:solidFill>
                <a:latin typeface="Segoe UI" pitchFamily="34" charset="0"/>
                <a:ea typeface="Segoe UI" pitchFamily="34" charset="0"/>
                <a:cs typeface="Segoe UI" pitchFamily="34" charset="0"/>
              </a:rPr>
              <a:t>положительно </a:t>
            </a:r>
            <a:r>
              <a:rPr lang="ru-RU" sz="2800" dirty="0">
                <a:solidFill>
                  <a:schemeClr val="tx1"/>
                </a:solidFill>
                <a:latin typeface="Segoe UI" pitchFamily="34" charset="0"/>
                <a:ea typeface="Segoe UI" pitchFamily="34" charset="0"/>
                <a:cs typeface="Segoe UI" pitchFamily="34" charset="0"/>
              </a:rPr>
              <a:t>влияет на общее и речевое </a:t>
            </a:r>
            <a:r>
              <a:rPr lang="ru-RU" sz="2800" dirty="0" smtClean="0">
                <a:solidFill>
                  <a:schemeClr val="tx1"/>
                </a:solidFill>
                <a:latin typeface="Segoe UI" pitchFamily="34" charset="0"/>
                <a:ea typeface="Segoe UI" pitchFamily="34" charset="0"/>
                <a:cs typeface="Segoe UI" pitchFamily="34" charset="0"/>
              </a:rPr>
              <a:t>развитие </a:t>
            </a:r>
            <a:r>
              <a:rPr lang="ru-RU" sz="2800" dirty="0">
                <a:solidFill>
                  <a:schemeClr val="tx1"/>
                </a:solidFill>
                <a:latin typeface="Segoe UI" pitchFamily="34" charset="0"/>
                <a:ea typeface="Segoe UI" pitchFamily="34" charset="0"/>
                <a:cs typeface="Segoe UI" pitchFamily="34" charset="0"/>
              </a:rPr>
              <a:t>воспитанников. При обучении вязанию дети </a:t>
            </a:r>
            <a:r>
              <a:rPr lang="ru-RU" sz="2800" dirty="0" smtClean="0">
                <a:solidFill>
                  <a:schemeClr val="tx1"/>
                </a:solidFill>
                <a:latin typeface="Segoe UI" pitchFamily="34" charset="0"/>
                <a:ea typeface="Segoe UI" pitchFamily="34" charset="0"/>
                <a:cs typeface="Segoe UI" pitchFamily="34" charset="0"/>
              </a:rPr>
              <a:t>овладевают </a:t>
            </a:r>
            <a:r>
              <a:rPr lang="ru-RU" sz="2800" dirty="0">
                <a:solidFill>
                  <a:schemeClr val="tx1"/>
                </a:solidFill>
                <a:latin typeface="Segoe UI" pitchFamily="34" charset="0"/>
                <a:ea typeface="Segoe UI" pitchFamily="34" charset="0"/>
                <a:cs typeface="Segoe UI" pitchFamily="34" charset="0"/>
              </a:rPr>
              <a:t>техническими навыками работы с крючком. На занятиях по обучению вяза­нию крючком закрепляются знакомые слова и фразы, формируется как средство общения диалогическая речь, развиваются логическое мышление, память, закрепля­ется знание цвета, геометрических форм. Кроме того, при помощи вязания крючком можно отрабатывать различные поведенческие модели.</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lstStyle/>
          <a:p>
            <a:pPr>
              <a:buNone/>
            </a:pPr>
            <a:r>
              <a:rPr lang="ru-RU" sz="2800" dirty="0" smtClean="0">
                <a:solidFill>
                  <a:schemeClr val="tx1"/>
                </a:solidFill>
                <a:latin typeface="+mn-lt"/>
                <a:ea typeface="+mn-ea"/>
                <a:cs typeface="+mn-cs"/>
              </a:rPr>
              <a:t>        Модульное </a:t>
            </a:r>
            <a:r>
              <a:rPr lang="ru-RU" sz="2800" dirty="0">
                <a:solidFill>
                  <a:schemeClr val="tx1"/>
                </a:solidFill>
                <a:latin typeface="+mn-lt"/>
                <a:ea typeface="+mn-ea"/>
                <a:cs typeface="+mn-cs"/>
              </a:rPr>
              <a:t>вязание (сшивание изделий из отдельных мотивов), и особенно создание тематических композиций, требует участия нескольких человек, коллектива. Каждый из участников создания композиции должен выполнить один или несколько мотивов будущего изделия. При этом его отдельные мотивы должны быть такими же аккуратными, как и те, которые выполнены другими членами группы. Если один из участников группы не смог найти общего языка с другими, договориться с партнерами, изделие выполнено быть не может.</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lstStyle/>
          <a:p>
            <a:pPr>
              <a:buNone/>
            </a:pPr>
            <a:r>
              <a:rPr lang="ru-RU" sz="2800" dirty="0" smtClean="0">
                <a:solidFill>
                  <a:schemeClr val="tx1"/>
                </a:solidFill>
                <a:latin typeface="+mn-lt"/>
                <a:ea typeface="+mn-ea"/>
                <a:cs typeface="+mn-cs"/>
              </a:rPr>
              <a:t>       Маленькая </a:t>
            </a:r>
            <a:r>
              <a:rPr lang="ru-RU" sz="2800" dirty="0">
                <a:solidFill>
                  <a:schemeClr val="tx1"/>
                </a:solidFill>
                <a:latin typeface="+mn-lt"/>
                <a:ea typeface="+mn-ea"/>
                <a:cs typeface="+mn-cs"/>
              </a:rPr>
              <a:t>проблема поиска общего языка в группе сказывается на следующих уровнях общения в группе. Таким образом, складывание оригинальной салфетки, композиции или поделки-игрушки становится обычной психологической задачей, для решения которой следует выбрать лидера, распределить роли, договориться об условиях участия в работе, взаимодействия или правилах. Таким образом, занятия вязания крючком позволяют удовлетворить потребности детей в общении со своими сверстниками.</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lstStyle/>
          <a:p>
            <a:pPr>
              <a:buNone/>
            </a:pPr>
            <a:r>
              <a:rPr lang="ru-RU" sz="1800" b="1" dirty="0" smtClean="0">
                <a:solidFill>
                  <a:schemeClr val="tx1"/>
                </a:solidFill>
                <a:latin typeface="+mn-lt"/>
                <a:ea typeface="+mn-ea"/>
                <a:cs typeface="+mn-cs"/>
              </a:rPr>
              <a:t>       </a:t>
            </a:r>
            <a:r>
              <a:rPr lang="ru-RU" sz="1800" dirty="0" smtClean="0">
                <a:solidFill>
                  <a:schemeClr val="tx1"/>
                </a:solidFill>
                <a:latin typeface="Segoe UI" pitchFamily="34" charset="0"/>
                <a:ea typeface="Segoe UI" pitchFamily="34" charset="0"/>
                <a:cs typeface="Segoe UI" pitchFamily="34" charset="0"/>
              </a:rPr>
              <a:t>Вязание </a:t>
            </a:r>
            <a:r>
              <a:rPr lang="ru-RU" sz="1800" dirty="0">
                <a:solidFill>
                  <a:schemeClr val="tx1"/>
                </a:solidFill>
                <a:latin typeface="Segoe UI" pitchFamily="34" charset="0"/>
                <a:ea typeface="Segoe UI" pitchFamily="34" charset="0"/>
                <a:cs typeface="Segoe UI" pitchFamily="34" charset="0"/>
              </a:rPr>
              <a:t>крючком — это несложный и очень увлекательный вид рукоделия. </a:t>
            </a:r>
            <a:r>
              <a:rPr lang="ru-RU" sz="1800" dirty="0" smtClean="0">
                <a:solidFill>
                  <a:schemeClr val="tx1"/>
                </a:solidFill>
                <a:latin typeface="Segoe UI" pitchFamily="34" charset="0"/>
                <a:ea typeface="Segoe UI" pitchFamily="34" charset="0"/>
                <a:cs typeface="Segoe UI" pitchFamily="34" charset="0"/>
              </a:rPr>
              <a:t>Самое </a:t>
            </a:r>
            <a:r>
              <a:rPr lang="ru-RU" sz="1800" dirty="0">
                <a:solidFill>
                  <a:schemeClr val="tx1"/>
                </a:solidFill>
                <a:latin typeface="Segoe UI" pitchFamily="34" charset="0"/>
                <a:ea typeface="Segoe UI" pitchFamily="34" charset="0"/>
                <a:cs typeface="Segoe UI" pitchFamily="34" charset="0"/>
              </a:rPr>
              <a:t>главное — это усвоить принцип </a:t>
            </a:r>
            <a:r>
              <a:rPr lang="ru-RU" sz="1800" dirty="0" smtClean="0">
                <a:solidFill>
                  <a:schemeClr val="tx1"/>
                </a:solidFill>
                <a:latin typeface="Segoe UI" pitchFamily="34" charset="0"/>
                <a:ea typeface="Segoe UI" pitchFamily="34" charset="0"/>
                <a:cs typeface="Segoe UI" pitchFamily="34" charset="0"/>
              </a:rPr>
              <a:t>выполнения </a:t>
            </a:r>
            <a:r>
              <a:rPr lang="ru-RU" sz="1800" dirty="0">
                <a:solidFill>
                  <a:schemeClr val="tx1"/>
                </a:solidFill>
                <a:latin typeface="Segoe UI" pitchFamily="34" charset="0"/>
                <a:ea typeface="Segoe UI" pitchFamily="34" charset="0"/>
                <a:cs typeface="Segoe UI" pitchFamily="34" charset="0"/>
              </a:rPr>
              <a:t>петли, а умение придет в </a:t>
            </a:r>
            <a:r>
              <a:rPr lang="ru-RU" sz="1800" dirty="0" smtClean="0">
                <a:solidFill>
                  <a:schemeClr val="tx1"/>
                </a:solidFill>
                <a:latin typeface="Segoe UI" pitchFamily="34" charset="0"/>
                <a:ea typeface="Segoe UI" pitchFamily="34" charset="0"/>
                <a:cs typeface="Segoe UI" pitchFamily="34" charset="0"/>
              </a:rPr>
              <a:t>процессе </a:t>
            </a:r>
            <a:r>
              <a:rPr lang="ru-RU" sz="1800" dirty="0">
                <a:solidFill>
                  <a:schemeClr val="tx1"/>
                </a:solidFill>
                <a:latin typeface="Segoe UI" pitchFamily="34" charset="0"/>
                <a:ea typeface="Segoe UI" pitchFamily="34" charset="0"/>
                <a:cs typeface="Segoe UI" pitchFamily="34" charset="0"/>
              </a:rPr>
              <a:t>работы. Дети с нарушением интеллекта начинают </a:t>
            </a:r>
            <a:r>
              <a:rPr lang="ru-RU" sz="1800" dirty="0" smtClean="0">
                <a:solidFill>
                  <a:schemeClr val="tx1"/>
                </a:solidFill>
                <a:latin typeface="Segoe UI" pitchFamily="34" charset="0"/>
                <a:ea typeface="Segoe UI" pitchFamily="34" charset="0"/>
                <a:cs typeface="Segoe UI" pitchFamily="34" charset="0"/>
              </a:rPr>
              <a:t>вязать </a:t>
            </a:r>
            <a:r>
              <a:rPr lang="ru-RU" sz="1800" dirty="0">
                <a:solidFill>
                  <a:schemeClr val="tx1"/>
                </a:solidFill>
                <a:latin typeface="Segoe UI" pitchFamily="34" charset="0"/>
                <a:ea typeface="Segoe UI" pitchFamily="34" charset="0"/>
                <a:cs typeface="Segoe UI" pitchFamily="34" charset="0"/>
              </a:rPr>
              <a:t>по подражанию</a:t>
            </a:r>
            <a:r>
              <a:rPr lang="ru-RU" sz="1800" dirty="0" smtClean="0">
                <a:solidFill>
                  <a:schemeClr val="tx1"/>
                </a:solidFill>
                <a:latin typeface="Segoe UI" pitchFamily="34" charset="0"/>
                <a:ea typeface="Segoe UI" pitchFamily="34" charset="0"/>
                <a:cs typeface="Segoe UI" pitchFamily="34" charset="0"/>
              </a:rPr>
              <a:t>.</a:t>
            </a:r>
          </a:p>
          <a:p>
            <a:pPr>
              <a:buNone/>
            </a:pPr>
            <a:r>
              <a:rPr lang="ru-RU" sz="1800" dirty="0">
                <a:latin typeface="Segoe UI" pitchFamily="34" charset="0"/>
                <a:ea typeface="Segoe UI" pitchFamily="34" charset="0"/>
                <a:cs typeface="Segoe UI" pitchFamily="34" charset="0"/>
              </a:rPr>
              <a:t> </a:t>
            </a:r>
            <a:r>
              <a:rPr lang="ru-RU" sz="1800" dirty="0" smtClean="0">
                <a:latin typeface="Segoe UI" pitchFamily="34" charset="0"/>
                <a:ea typeface="Segoe UI" pitchFamily="34" charset="0"/>
                <a:cs typeface="Segoe UI" pitchFamily="34" charset="0"/>
              </a:rPr>
              <a:t>        </a:t>
            </a:r>
            <a:r>
              <a:rPr lang="ru-RU" sz="1800" dirty="0" smtClean="0">
                <a:solidFill>
                  <a:schemeClr val="tx1"/>
                </a:solidFill>
                <a:latin typeface="Segoe UI" pitchFamily="34" charset="0"/>
                <a:ea typeface="Segoe UI" pitchFamily="34" charset="0"/>
                <a:cs typeface="Segoe UI" pitchFamily="34" charset="0"/>
              </a:rPr>
              <a:t>Материалом </a:t>
            </a:r>
            <a:r>
              <a:rPr lang="ru-RU" sz="1800" dirty="0">
                <a:solidFill>
                  <a:schemeClr val="tx1"/>
                </a:solidFill>
                <a:latin typeface="Segoe UI" pitchFamily="34" charset="0"/>
                <a:ea typeface="Segoe UI" pitchFamily="34" charset="0"/>
                <a:cs typeface="Segoe UI" pitchFamily="34" charset="0"/>
              </a:rPr>
              <a:t>для вязания могут быть остатки любой пряжи: шерстяной, хлоп­чатобумажной, синтетической. Лучше всего начинать обучать детей вязанию толстым крючком и шерстяной крученой ниткой. Требования к занятию вязанием  требует хорошо освещенного места, причем свет должен падать слева. Надо следить за тем, чтобы дети не подносили вязание слишком близко к глазам: это опасно, т.к. в глаза могут попасть частички шерсти или ре­бенок может задеть глаза крючком; а кроме этого, может развиться близору­кость. Расстояние от глаз до работы не должно быть меньше 35—40 см. Во время вязания клубок лучше </a:t>
            </a:r>
            <a:r>
              <a:rPr lang="ru-RU" sz="1800" dirty="0" smtClean="0">
                <a:solidFill>
                  <a:schemeClr val="tx1"/>
                </a:solidFill>
                <a:latin typeface="Segoe UI" pitchFamily="34" charset="0"/>
                <a:ea typeface="Segoe UI" pitchFamily="34" charset="0"/>
                <a:cs typeface="Segoe UI" pitchFamily="34" charset="0"/>
              </a:rPr>
              <a:t>держать </a:t>
            </a:r>
            <a:r>
              <a:rPr lang="ru-RU" sz="1800" dirty="0">
                <a:solidFill>
                  <a:schemeClr val="tx1"/>
                </a:solidFill>
                <a:latin typeface="Segoe UI" pitchFamily="34" charset="0"/>
                <a:ea typeface="Segoe UI" pitchFamily="34" charset="0"/>
                <a:cs typeface="Segoe UI" pitchFamily="34" charset="0"/>
              </a:rPr>
              <a:t>слева от себя в специальной </a:t>
            </a:r>
            <a:r>
              <a:rPr lang="ru-RU" sz="1800" dirty="0" err="1">
                <a:solidFill>
                  <a:schemeClr val="tx1"/>
                </a:solidFill>
                <a:latin typeface="Segoe UI" pitchFamily="34" charset="0"/>
                <a:ea typeface="Segoe UI" pitchFamily="34" charset="0"/>
                <a:cs typeface="Segoe UI" pitchFamily="34" charset="0"/>
              </a:rPr>
              <a:t>клубочнице</a:t>
            </a:r>
            <a:r>
              <a:rPr lang="ru-RU" sz="1800" dirty="0">
                <a:solidFill>
                  <a:schemeClr val="tx1"/>
                </a:solidFill>
                <a:latin typeface="Segoe UI" pitchFamily="34" charset="0"/>
                <a:ea typeface="Segoe UI" pitchFamily="34" charset="0"/>
                <a:cs typeface="Segoe UI" pitchFamily="34" charset="0"/>
              </a:rPr>
              <a:t>, чтобы он не мог укатиться. По окончании работы клубок и крю­чок нужно убирать в рабочую коробку, конец крючка вкалывать в клубок. Немаловажен тот факт, что занятия вязанием позволяют организовать досуг учащихся в системе, интересно и с пользой для себя и для окружающих.</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457200" y="274638"/>
          <a:ext cx="8229600"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259632" y="476672"/>
          <a:ext cx="7056784" cy="1008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одержимое 4"/>
          <p:cNvGraphicFramePr>
            <a:graphicFrameLocks noGrp="1"/>
          </p:cNvGraphicFramePr>
          <p:nvPr>
            <p:ph idx="1"/>
          </p:nvPr>
        </p:nvGraphicFramePr>
        <p:xfrm>
          <a:off x="457200" y="1600200"/>
          <a:ext cx="8229600" cy="47811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theme/theme1.xml><?xml version="1.0" encoding="utf-8"?>
<a:theme xmlns:a="http://schemas.openxmlformats.org/drawingml/2006/main" name="1_colormaster">
  <a:themeElements>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1_colormaster">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olormaster">
  <a:themeElements>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fontScheme name="2_colormaster">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2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2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2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2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2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2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2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2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2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2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2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2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2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2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olormaster">
  <a:themeElements>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fontScheme name="3_colormaster">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3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3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3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3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3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3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3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3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3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3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3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3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3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3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colormaster">
  <a:themeElements>
    <a:clrScheme name="4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fontScheme name="4_colormaster">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4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4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4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4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4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4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4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4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4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4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4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4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4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4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4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colormaster">
  <a:themeElements>
    <a:clrScheme name="5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fontScheme name="5_colormaster">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5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5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5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5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5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5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5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5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5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5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5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5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5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5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5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colormaster">
  <a:themeElements>
    <a:clrScheme name="6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fontScheme name="6_colormaster">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6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6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6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6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6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6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6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6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6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6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6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6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6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6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6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colormaster">
  <a:themeElements>
    <a:clrScheme name="7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fontScheme name="7_colormaster">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7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7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7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7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7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7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7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7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7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7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7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7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7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7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7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colormaster">
  <a:themeElements>
    <a:clrScheme name="8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fontScheme name="8_colormaster">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8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8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8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8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8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8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8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8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8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8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8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8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8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8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8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045</Template>
  <TotalTime>288</TotalTime>
  <Words>1682</Words>
  <Application>Microsoft Office PowerPoint</Application>
  <PresentationFormat>Экран (4:3)</PresentationFormat>
  <Paragraphs>126</Paragraphs>
  <Slides>28</Slides>
  <Notes>0</Notes>
  <HiddenSlides>0</HiddenSlides>
  <MMClips>0</MMClips>
  <ScaleCrop>false</ScaleCrop>
  <HeadingPairs>
    <vt:vector size="4" baseType="variant">
      <vt:variant>
        <vt:lpstr>Тема</vt:lpstr>
      </vt:variant>
      <vt:variant>
        <vt:i4>8</vt:i4>
      </vt:variant>
      <vt:variant>
        <vt:lpstr>Заголовки слайдов</vt:lpstr>
      </vt:variant>
      <vt:variant>
        <vt:i4>28</vt:i4>
      </vt:variant>
    </vt:vector>
  </HeadingPairs>
  <TitlesOfParts>
    <vt:vector size="36" baseType="lpstr">
      <vt:lpstr>1_colormaster</vt:lpstr>
      <vt:lpstr>2_colormaster</vt:lpstr>
      <vt:lpstr>3_colormaster</vt:lpstr>
      <vt:lpstr>4_colormaster</vt:lpstr>
      <vt:lpstr>5_colormaster</vt:lpstr>
      <vt:lpstr>6_colormaster</vt:lpstr>
      <vt:lpstr>7_colormaster</vt:lpstr>
      <vt:lpstr>8_colormaster</vt:lpstr>
      <vt:lpstr>Министерство общего и профессионального образования         Государственное казенное образовательное учреждение Ростовской области    специальное (коррекционное) образовательное учреждение         для обучающихся, воспитанников с ограниченными возможностями здоровья        специальная (коррекционная) общеобразовательная школа-интернат VIII вида г. Новошахтинска</vt:lpstr>
      <vt:lpstr>Слайд 2</vt:lpstr>
      <vt:lpstr>Слайд 3</vt:lpstr>
      <vt:lpstr>Слайд 4</vt:lpstr>
      <vt:lpstr>Слайд 5</vt:lpstr>
      <vt:lpstr>Слайд 6</vt:lpstr>
      <vt:lpstr>Слайд 7</vt:lpstr>
      <vt:lpstr>Слайд 8</vt:lpstr>
      <vt:lpstr>Слайд 9</vt:lpstr>
      <vt:lpstr>Слайд 10</vt:lpstr>
      <vt:lpstr>1 этап: 3-4 класс. </vt:lpstr>
      <vt:lpstr>Задачи</vt:lpstr>
      <vt:lpstr>Задачи</vt:lpstr>
      <vt:lpstr>Задачи</vt:lpstr>
      <vt:lpstr> В конце обучения воспитанники должны знать: </vt:lpstr>
      <vt:lpstr>Уметь: </vt:lpstr>
      <vt:lpstr>Условия реализации программы </vt:lpstr>
      <vt:lpstr>Используемая литература. </vt:lpstr>
      <vt:lpstr>2 этап - 5 – 7 класс</vt:lpstr>
      <vt:lpstr>Базовый уровень  </vt:lpstr>
      <vt:lpstr>Повышенный уровень </vt:lpstr>
      <vt:lpstr>  Используемая литература. </vt:lpstr>
      <vt:lpstr>3 этап - 8-11класс</vt:lpstr>
      <vt:lpstr>Базовый уровень </vt:lpstr>
      <vt:lpstr>Повышенный уровень</vt:lpstr>
      <vt:lpstr>В конце обучения воспитанники  должны: </vt:lpstr>
      <vt:lpstr>В конце обучения воспитанники  должны:</vt:lpstr>
      <vt:lpstr>Используемая литература.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общего и профессионального образования         Государственное казенное образовательное учреждение Ростовской области    специальное (коррекционное) образовательное учреждение         для обучающихся, воспитанников с ограниченными возможностями здоровья        специальная (коррекционная) общеобразовательная школа-интернат VIII вида г. Новошахтинска</dc:title>
  <dc:creator>1</dc:creator>
  <cp:lastModifiedBy>1</cp:lastModifiedBy>
  <cp:revision>34</cp:revision>
  <dcterms:created xsi:type="dcterms:W3CDTF">2013-11-15T12:04:53Z</dcterms:created>
  <dcterms:modified xsi:type="dcterms:W3CDTF">2014-08-26T12:07:32Z</dcterms:modified>
</cp:coreProperties>
</file>