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15212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Monotype Corsiva" pitchFamily="66" charset="0"/>
                <a:cs typeface="Arial" pitchFamily="34" charset="0"/>
              </a:rPr>
              <a:t>Правильная треугольная усечённая пирамида</a:t>
            </a:r>
            <a:endParaRPr lang="ru-RU" b="1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614488" y="2852936"/>
            <a:ext cx="3312949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Работу выполнил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ученик 10-го класса 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МБОУ СОШ №20 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Замешайлов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Иван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Руководители: 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Шульга Л.Н.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учитель информатики и ИКТ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Шульга А.А.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67801" y="6164088"/>
            <a:ext cx="2655912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Подгорная 2014 г.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4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452" y="26064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правильной треугольной усеченной пирамиде стороны оснований равны 8 и 5, а высота 3. Провести сечение через сторону нижнего основания и противоположную вершину верхнего основания. Найдите площадь сечения.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1475656" y="1916832"/>
            <a:ext cx="5927135" cy="4843160"/>
            <a:chOff x="0" y="0"/>
            <a:chExt cx="4714240" cy="3656965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0" y="0"/>
              <a:ext cx="4714240" cy="3656965"/>
              <a:chOff x="0" y="0"/>
              <a:chExt cx="4714240" cy="3656965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0" y="0"/>
                <a:ext cx="4714240" cy="365696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66" name="Группа 65"/>
              <p:cNvGrpSpPr/>
              <p:nvPr/>
            </p:nvGrpSpPr>
            <p:grpSpPr>
              <a:xfrm>
                <a:off x="73998" y="21142"/>
                <a:ext cx="4639945" cy="3498215"/>
                <a:chOff x="0" y="0"/>
                <a:chExt cx="4640047" cy="3498802"/>
              </a:xfrm>
            </p:grpSpPr>
            <p:grpSp>
              <p:nvGrpSpPr>
                <p:cNvPr id="67" name="Группа 66"/>
                <p:cNvGrpSpPr/>
                <p:nvPr/>
              </p:nvGrpSpPr>
              <p:grpSpPr>
                <a:xfrm>
                  <a:off x="369988" y="285419"/>
                  <a:ext cx="3912235" cy="3056890"/>
                  <a:chOff x="0" y="0"/>
                  <a:chExt cx="3912727" cy="3057004"/>
                </a:xfrm>
              </p:grpSpPr>
              <p:cxnSp>
                <p:nvCxnSpPr>
                  <p:cNvPr id="78" name="Прямая соединительная линия 77"/>
                  <p:cNvCxnSpPr/>
                  <p:nvPr/>
                </p:nvCxnSpPr>
                <p:spPr>
                  <a:xfrm>
                    <a:off x="1247390" y="0"/>
                    <a:ext cx="1685675" cy="305522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grpSp>
                <p:nvGrpSpPr>
                  <p:cNvPr id="79" name="Группа 78"/>
                  <p:cNvGrpSpPr/>
                  <p:nvPr/>
                </p:nvGrpSpPr>
                <p:grpSpPr>
                  <a:xfrm>
                    <a:off x="0" y="0"/>
                    <a:ext cx="3912727" cy="3057004"/>
                    <a:chOff x="0" y="0"/>
                    <a:chExt cx="3912727" cy="3057004"/>
                  </a:xfrm>
                </p:grpSpPr>
                <p:grpSp>
                  <p:nvGrpSpPr>
                    <p:cNvPr id="81" name="Группа 80"/>
                    <p:cNvGrpSpPr/>
                    <p:nvPr/>
                  </p:nvGrpSpPr>
                  <p:grpSpPr>
                    <a:xfrm>
                      <a:off x="0" y="0"/>
                      <a:ext cx="3912727" cy="3057004"/>
                      <a:chOff x="0" y="0"/>
                      <a:chExt cx="3912727" cy="3057004"/>
                    </a:xfrm>
                  </p:grpSpPr>
                  <p:cxnSp>
                    <p:nvCxnSpPr>
                      <p:cNvPr id="83" name="Прямая соединительная линия 82"/>
                      <p:cNvCxnSpPr/>
                      <p:nvPr/>
                    </p:nvCxnSpPr>
                    <p:spPr>
                      <a:xfrm flipH="1">
                        <a:off x="2933480" y="1913369"/>
                        <a:ext cx="976630" cy="1143635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Прямая соединительная линия 83"/>
                      <p:cNvCxnSpPr/>
                      <p:nvPr/>
                    </p:nvCxnSpPr>
                    <p:spPr>
                      <a:xfrm flipH="1" flipV="1">
                        <a:off x="0" y="1913369"/>
                        <a:ext cx="2933065" cy="114300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5" name="Прямая соединительная линия 84"/>
                      <p:cNvCxnSpPr/>
                      <p:nvPr/>
                    </p:nvCxnSpPr>
                    <p:spPr>
                      <a:xfrm flipH="1">
                        <a:off x="0" y="0"/>
                        <a:ext cx="1231265" cy="191071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6" name="Прямая соединительная линия 85"/>
                      <p:cNvCxnSpPr/>
                      <p:nvPr/>
                    </p:nvCxnSpPr>
                    <p:spPr>
                      <a:xfrm>
                        <a:off x="3049762" y="0"/>
                        <a:ext cx="862965" cy="191452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7" name="Прямая соединительная линия 86"/>
                      <p:cNvCxnSpPr/>
                      <p:nvPr/>
                    </p:nvCxnSpPr>
                    <p:spPr>
                      <a:xfrm>
                        <a:off x="2595205" y="528555"/>
                        <a:ext cx="338455" cy="252666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8" name="Прямая соединительная линия 87"/>
                      <p:cNvCxnSpPr/>
                      <p:nvPr/>
                    </p:nvCxnSpPr>
                    <p:spPr>
                      <a:xfrm flipH="1" flipV="1">
                        <a:off x="0" y="1913369"/>
                        <a:ext cx="3421380" cy="57213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9" name="Прямая соединительная линия 88"/>
                      <p:cNvCxnSpPr/>
                      <p:nvPr/>
                    </p:nvCxnSpPr>
                    <p:spPr>
                      <a:xfrm flipH="1">
                        <a:off x="1490525" y="1913369"/>
                        <a:ext cx="2415934" cy="57213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0" name="Прямая соединительная линия 89"/>
                      <p:cNvCxnSpPr/>
                      <p:nvPr/>
                    </p:nvCxnSpPr>
                    <p:spPr>
                      <a:xfrm>
                        <a:off x="2304499" y="174423"/>
                        <a:ext cx="0" cy="212915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1" name="Прямая соединительная линия 90"/>
                      <p:cNvCxnSpPr/>
                      <p:nvPr/>
                    </p:nvCxnSpPr>
                    <p:spPr>
                      <a:xfrm flipH="1" flipV="1">
                        <a:off x="1231533" y="0"/>
                        <a:ext cx="1362710" cy="52959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2" name="Прямая соединительная линия 91"/>
                      <p:cNvCxnSpPr/>
                      <p:nvPr/>
                    </p:nvCxnSpPr>
                    <p:spPr>
                      <a:xfrm flipH="1">
                        <a:off x="2600490" y="0"/>
                        <a:ext cx="448945" cy="53022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3" name="Прямая соединительная линия 92"/>
                      <p:cNvCxnSpPr/>
                      <p:nvPr/>
                    </p:nvCxnSpPr>
                    <p:spPr>
                      <a:xfrm flipH="1" flipV="1">
                        <a:off x="0" y="1913369"/>
                        <a:ext cx="3910109" cy="1346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chemeClr val="tx1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4" name="Прямая соединительная линия 93"/>
                      <p:cNvCxnSpPr/>
                      <p:nvPr/>
                    </p:nvCxnSpPr>
                    <p:spPr>
                      <a:xfrm flipH="1">
                        <a:off x="1929225" y="0"/>
                        <a:ext cx="1119505" cy="26416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5" name="Прямая соединительная линия 94"/>
                      <p:cNvCxnSpPr/>
                      <p:nvPr/>
                    </p:nvCxnSpPr>
                    <p:spPr>
                      <a:xfrm flipH="1" flipV="1">
                        <a:off x="1231533" y="0"/>
                        <a:ext cx="1579880" cy="26416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6" name="Прямая соединительная линия 95"/>
                      <p:cNvCxnSpPr/>
                      <p:nvPr/>
                    </p:nvCxnSpPr>
                    <p:spPr>
                      <a:xfrm>
                        <a:off x="1247390" y="5286"/>
                        <a:ext cx="0" cy="212915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7" name="Прямая соединительная линия 96"/>
                      <p:cNvCxnSpPr/>
                      <p:nvPr/>
                    </p:nvCxnSpPr>
                    <p:spPr>
                      <a:xfrm>
                        <a:off x="1247390" y="5286"/>
                        <a:ext cx="2658260" cy="1909037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rgbClr val="FF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8" name="Прямая соединительная линия 97"/>
                      <p:cNvCxnSpPr/>
                      <p:nvPr/>
                    </p:nvCxnSpPr>
                    <p:spPr>
                      <a:xfrm flipH="1">
                        <a:off x="2875339" y="1839371"/>
                        <a:ext cx="907415" cy="108331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9" name="Прямая соединительная линия 98"/>
                      <p:cNvCxnSpPr/>
                      <p:nvPr/>
                    </p:nvCxnSpPr>
                    <p:spPr>
                      <a:xfrm flipH="1">
                        <a:off x="2774913" y="1749517"/>
                        <a:ext cx="896620" cy="104076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0" name="Прямая соединительная линия 99"/>
                      <p:cNvCxnSpPr/>
                      <p:nvPr/>
                    </p:nvCxnSpPr>
                    <p:spPr>
                      <a:xfrm flipH="1">
                        <a:off x="2700916" y="1670234"/>
                        <a:ext cx="849351" cy="97782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1" name="Прямая соединительная линия 100"/>
                      <p:cNvCxnSpPr/>
                      <p:nvPr/>
                    </p:nvCxnSpPr>
                    <p:spPr>
                      <a:xfrm flipH="1">
                        <a:off x="2632203" y="1569808"/>
                        <a:ext cx="819260" cy="956068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2" name="Прямая соединительная линия 101"/>
                      <p:cNvCxnSpPr/>
                      <p:nvPr/>
                    </p:nvCxnSpPr>
                    <p:spPr>
                      <a:xfrm flipH="1">
                        <a:off x="2563491" y="1495811"/>
                        <a:ext cx="764540" cy="89852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3" name="Прямая соединительная линия 102"/>
                      <p:cNvCxnSpPr/>
                      <p:nvPr/>
                    </p:nvCxnSpPr>
                    <p:spPr>
                      <a:xfrm flipH="1">
                        <a:off x="2500065" y="1405956"/>
                        <a:ext cx="711835" cy="8451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4" name="Прямая соединительная линия 103"/>
                      <p:cNvCxnSpPr/>
                      <p:nvPr/>
                    </p:nvCxnSpPr>
                    <p:spPr>
                      <a:xfrm flipH="1">
                        <a:off x="2431353" y="1326673"/>
                        <a:ext cx="680085" cy="80772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5" name="Прямая соединительная линия 104"/>
                      <p:cNvCxnSpPr/>
                      <p:nvPr/>
                    </p:nvCxnSpPr>
                    <p:spPr>
                      <a:xfrm flipH="1">
                        <a:off x="2362640" y="1247390"/>
                        <a:ext cx="621665" cy="74993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6" name="Прямая соединительная линия 105"/>
                      <p:cNvCxnSpPr/>
                      <p:nvPr/>
                    </p:nvCxnSpPr>
                    <p:spPr>
                      <a:xfrm flipH="1">
                        <a:off x="2267500" y="1168107"/>
                        <a:ext cx="605790" cy="69723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7" name="Прямая соединительная линия 106"/>
                      <p:cNvCxnSpPr/>
                      <p:nvPr/>
                    </p:nvCxnSpPr>
                    <p:spPr>
                      <a:xfrm flipH="1">
                        <a:off x="2188217" y="1072967"/>
                        <a:ext cx="560070" cy="6546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8" name="Прямая соединительная линия 107"/>
                      <p:cNvCxnSpPr/>
                      <p:nvPr/>
                    </p:nvCxnSpPr>
                    <p:spPr>
                      <a:xfrm flipH="1">
                        <a:off x="1834085" y="665979"/>
                        <a:ext cx="341630" cy="42799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9" name="Прямая соединительная линия 108"/>
                      <p:cNvCxnSpPr/>
                      <p:nvPr/>
                    </p:nvCxnSpPr>
                    <p:spPr>
                      <a:xfrm flipH="1">
                        <a:off x="1929225" y="755834"/>
                        <a:ext cx="373380" cy="45974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0" name="Прямая соединительная линия 109"/>
                      <p:cNvCxnSpPr/>
                      <p:nvPr/>
                    </p:nvCxnSpPr>
                    <p:spPr>
                      <a:xfrm flipH="1">
                        <a:off x="1997937" y="835117"/>
                        <a:ext cx="431165" cy="51752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1" name="Прямая соединительная линия 110"/>
                      <p:cNvCxnSpPr/>
                      <p:nvPr/>
                    </p:nvCxnSpPr>
                    <p:spPr>
                      <a:xfrm flipH="1">
                        <a:off x="2045507" y="909115"/>
                        <a:ext cx="485776" cy="554982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2" name="Прямая соединительная линия 111"/>
                      <p:cNvCxnSpPr/>
                      <p:nvPr/>
                    </p:nvCxnSpPr>
                    <p:spPr>
                      <a:xfrm flipH="1">
                        <a:off x="2119505" y="998969"/>
                        <a:ext cx="510540" cy="60198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3" name="Прямая соединительная линия 112"/>
                      <p:cNvCxnSpPr/>
                      <p:nvPr/>
                    </p:nvCxnSpPr>
                    <p:spPr>
                      <a:xfrm flipH="1">
                        <a:off x="1765373" y="586696"/>
                        <a:ext cx="278130" cy="32194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4" name="Прямая соединительная линия 113"/>
                      <p:cNvCxnSpPr/>
                      <p:nvPr/>
                    </p:nvCxnSpPr>
                    <p:spPr>
                      <a:xfrm flipH="1">
                        <a:off x="1686090" y="486271"/>
                        <a:ext cx="246380" cy="30607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5" name="Прямая соединительная линия 114"/>
                      <p:cNvCxnSpPr/>
                      <p:nvPr/>
                    </p:nvCxnSpPr>
                    <p:spPr>
                      <a:xfrm flipH="1">
                        <a:off x="1464097" y="264278"/>
                        <a:ext cx="125155" cy="14799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6" name="Прямая соединительная линия 115"/>
                      <p:cNvCxnSpPr/>
                      <p:nvPr/>
                    </p:nvCxnSpPr>
                    <p:spPr>
                      <a:xfrm flipH="1">
                        <a:off x="1548666" y="322419"/>
                        <a:ext cx="167439" cy="20613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7" name="Прямая соединительная линия 116"/>
                      <p:cNvCxnSpPr/>
                      <p:nvPr/>
                    </p:nvCxnSpPr>
                    <p:spPr>
                      <a:xfrm flipH="1">
                        <a:off x="1617378" y="412273"/>
                        <a:ext cx="220295" cy="25370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8" name="Прямая соединительная линия 117"/>
                      <p:cNvCxnSpPr/>
                      <p:nvPr/>
                    </p:nvCxnSpPr>
                    <p:spPr>
                      <a:xfrm flipH="1">
                        <a:off x="1411242" y="174423"/>
                        <a:ext cx="79283" cy="893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9" name="Прямая соединительная линия 118"/>
                      <p:cNvCxnSpPr/>
                      <p:nvPr/>
                    </p:nvCxnSpPr>
                    <p:spPr>
                      <a:xfrm flipH="1" flipV="1">
                        <a:off x="1231533" y="0"/>
                        <a:ext cx="1821904" cy="1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</p:grpSp>
                <p:cxnSp>
                  <p:nvCxnSpPr>
                    <p:cNvPr id="82" name="Прямая соединительная линия 81"/>
                    <p:cNvCxnSpPr/>
                    <p:nvPr/>
                  </p:nvCxnSpPr>
                  <p:spPr>
                    <a:xfrm flipH="1">
                      <a:off x="1326673" y="84569"/>
                      <a:ext cx="56442" cy="89854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rgbClr val="FF0000"/>
                      </a:solidFill>
                      <a:prstDash val="solid"/>
                    </a:ln>
                    <a:effectLst/>
                  </p:spPr>
                </p:cxnSp>
              </p:grpSp>
              <p:cxnSp>
                <p:nvCxnSpPr>
                  <p:cNvPr id="80" name="Прямая соединительная линия 79"/>
                  <p:cNvCxnSpPr/>
                  <p:nvPr/>
                </p:nvCxnSpPr>
                <p:spPr>
                  <a:xfrm flipH="1" flipV="1">
                    <a:off x="1247390" y="5286"/>
                    <a:ext cx="2173990" cy="2480218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00B050"/>
                    </a:solidFill>
                    <a:prstDash val="dash"/>
                  </a:ln>
                  <a:effectLst/>
                </p:spPr>
              </p:cxnSp>
            </p:grpSp>
            <p:sp>
              <p:nvSpPr>
                <p:cNvPr id="68" name="Прямоугольник 67"/>
                <p:cNvSpPr/>
                <p:nvPr/>
              </p:nvSpPr>
              <p:spPr>
                <a:xfrm>
                  <a:off x="0" y="2045507"/>
                  <a:ext cx="522605" cy="34861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A</a:t>
                  </a:r>
                  <a:endParaRPr lang="ru-RU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4117442" y="2029651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B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0" name="Прямоугольник 69"/>
                <p:cNvSpPr/>
                <p:nvPr/>
              </p:nvSpPr>
              <p:spPr>
                <a:xfrm>
                  <a:off x="1220962" y="0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A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1" name="Прямоугольник 70"/>
                <p:cNvSpPr/>
                <p:nvPr/>
              </p:nvSpPr>
              <p:spPr>
                <a:xfrm>
                  <a:off x="3166044" y="3150187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C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2" name="Прямоугольник 71"/>
                <p:cNvSpPr/>
                <p:nvPr/>
              </p:nvSpPr>
              <p:spPr>
                <a:xfrm>
                  <a:off x="3292897" y="47570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B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2870053" y="655408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C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2399639" y="2510635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O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2526492" y="401701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O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6" name="Прямоугольник 75"/>
                <p:cNvSpPr/>
                <p:nvPr/>
              </p:nvSpPr>
              <p:spPr>
                <a:xfrm>
                  <a:off x="3636457" y="2616346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K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7" name="Прямоугольник 76"/>
                <p:cNvSpPr/>
                <p:nvPr/>
              </p:nvSpPr>
              <p:spPr>
                <a:xfrm>
                  <a:off x="1326673" y="2341498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H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64" name="Прямоугольник 63"/>
            <p:cNvSpPr/>
            <p:nvPr/>
          </p:nvSpPr>
          <p:spPr>
            <a:xfrm>
              <a:off x="2975764" y="391130"/>
              <a:ext cx="861060" cy="4857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Monotype Corsiva"/>
                  <a:ea typeface="Calibri"/>
                  <a:cs typeface="Times New Roman"/>
                </a:rPr>
                <a:t>K </a:t>
              </a:r>
              <a:r>
                <a:rPr lang="en-US" sz="1600" b="1" baseline="-25000">
                  <a:solidFill>
                    <a:srgbClr val="000000"/>
                  </a:solidFill>
                  <a:effectLst/>
                  <a:latin typeface="Monotype Corsiva"/>
                  <a:ea typeface="Calibri"/>
                  <a:cs typeface="Times New Roman"/>
                </a:rPr>
                <a:t>1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98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5576" y="2636912"/>
            <a:ext cx="7772400" cy="13681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800" b="1" dirty="0" smtClean="0">
                <a:latin typeface="Monotype Corsiva" pitchFamily="66" charset="0"/>
                <a:cs typeface="Arial" pitchFamily="34" charset="0"/>
              </a:rPr>
              <a:t>Р Е Ш Е Н И Е</a:t>
            </a:r>
            <a:endParaRPr lang="ru-RU" sz="8800" b="1" dirty="0"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4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3528" y="188640"/>
                <a:ext cx="8640960" cy="26974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Равнобедренный </a:t>
                </a:r>
                <a:r>
                  <a:rPr lang="ru-RU" dirty="0"/>
                  <a:t>∆</a:t>
                </a:r>
                <a:r>
                  <a:rPr lang="en-US" dirty="0"/>
                  <a:t>CA</a:t>
                </a:r>
                <a:r>
                  <a:rPr lang="ru-RU" baseline="-25000" dirty="0"/>
                  <a:t>1</a:t>
                </a:r>
                <a:r>
                  <a:rPr lang="en-US" dirty="0"/>
                  <a:t>B</a:t>
                </a:r>
                <a:r>
                  <a:rPr lang="ru-RU" dirty="0"/>
                  <a:t> – искомое сечение.  </a:t>
                </a:r>
                <a:r>
                  <a:rPr lang="en-US" dirty="0"/>
                  <a:t>S</a:t>
                </a:r>
                <a:r>
                  <a:rPr lang="ru-RU" baseline="-25000" dirty="0"/>
                  <a:t>сеч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𝐵𝐶</m:t>
                    </m:r>
                    <m:r>
                      <a:rPr lang="ru-RU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𝐾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Из прямоугольных треугольников </a:t>
                </a:r>
                <a:r>
                  <a:rPr lang="en-US" dirty="0"/>
                  <a:t>AKC </a:t>
                </a:r>
                <a:r>
                  <a:rPr lang="ru-RU" dirty="0"/>
                  <a:t>и </a:t>
                </a:r>
                <a:r>
                  <a:rPr lang="en-US" dirty="0"/>
                  <a:t>A</a:t>
                </a:r>
                <a:r>
                  <a:rPr lang="ru-RU" baseline="-25000" dirty="0"/>
                  <a:t>1</a:t>
                </a:r>
                <a:r>
                  <a:rPr lang="en-US" dirty="0"/>
                  <a:t>K</a:t>
                </a:r>
                <a:r>
                  <a:rPr lang="ru-RU" baseline="-25000" dirty="0"/>
                  <a:t>1</a:t>
                </a:r>
                <a:r>
                  <a:rPr lang="en-US" dirty="0"/>
                  <a:t>C</a:t>
                </a:r>
                <a:r>
                  <a:rPr lang="ru-RU" baseline="-25000" dirty="0"/>
                  <a:t>1</a:t>
                </a:r>
                <a:r>
                  <a:rPr lang="ru-RU" dirty="0"/>
                  <a:t> по теореме Пифагора найдём </a:t>
                </a:r>
                <a:r>
                  <a:rPr lang="en-US" dirty="0"/>
                  <a:t>AK </a:t>
                </a:r>
                <a:r>
                  <a:rPr lang="ru-RU" dirty="0"/>
                  <a:t>и </a:t>
                </a:r>
                <a:r>
                  <a:rPr lang="en-US" dirty="0"/>
                  <a:t>A</a:t>
                </a:r>
                <a:r>
                  <a:rPr lang="ru-RU" baseline="-25000" dirty="0"/>
                  <a:t>1</a:t>
                </a:r>
                <a:r>
                  <a:rPr lang="en-US" dirty="0"/>
                  <a:t>K</a:t>
                </a:r>
                <a:r>
                  <a:rPr lang="ru-RU" baseline="-25000" dirty="0"/>
                  <a:t>1</a:t>
                </a:r>
                <a:r>
                  <a:rPr lang="ru-RU" dirty="0"/>
                  <a:t>:</a:t>
                </a:r>
              </a:p>
              <a:p>
                <a:r>
                  <a:rPr lang="en-US" dirty="0"/>
                  <a:t>AK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𝐴𝐶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𝐶𝐾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64−16</m:t>
                        </m:r>
                      </m:e>
                    </m:rad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48</m:t>
                        </m:r>
                      </m:e>
                    </m:rad>
                  </m:oMath>
                </a14:m>
                <a:r>
                  <a:rPr lang="en-US" dirty="0"/>
                  <a:t> =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dirty="0"/>
              </a:p>
              <a:p>
                <a:r>
                  <a:rPr lang="en-US" dirty="0"/>
                  <a:t>A</a:t>
                </a:r>
                <a:r>
                  <a:rPr lang="en-US" baseline="-25000" dirty="0"/>
                  <a:t>1</a:t>
                </a:r>
                <a:r>
                  <a:rPr lang="en-US" dirty="0"/>
                  <a:t> K </a:t>
                </a:r>
                <a:r>
                  <a:rPr lang="en-US" baseline="-25000" dirty="0"/>
                  <a:t>1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25−</m:t>
                        </m:r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75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dirty="0"/>
              </a:p>
              <a:p>
                <a:r>
                  <a:rPr lang="ru-RU" dirty="0"/>
                  <a:t>Точки О и О</a:t>
                </a:r>
                <a:r>
                  <a:rPr lang="ru-RU" baseline="-25000" dirty="0"/>
                  <a:t>1 </a:t>
                </a:r>
                <a:r>
                  <a:rPr lang="ru-RU" dirty="0"/>
                  <a:t>делят медианы в отношении 2:1, считая от вершины, тогда:</a:t>
                </a:r>
              </a:p>
              <a:p>
                <a:r>
                  <a:rPr lang="en-US" dirty="0"/>
                  <a:t>AO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AK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;   </a:t>
                </a:r>
                <a:r>
                  <a:rPr lang="en-US" dirty="0"/>
                  <a:t>A</a:t>
                </a:r>
                <a:r>
                  <a:rPr lang="ru-RU" baseline="-25000" dirty="0"/>
                  <a:t>1</a:t>
                </a:r>
                <a:r>
                  <a:rPr lang="en-US" dirty="0"/>
                  <a:t>O</a:t>
                </a:r>
                <a:r>
                  <a:rPr lang="ru-RU" baseline="-25000" dirty="0"/>
                  <a:t>1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8640"/>
                <a:ext cx="8640960" cy="2697470"/>
              </a:xfrm>
              <a:prstGeom prst="rect">
                <a:avLst/>
              </a:prstGeom>
              <a:blipFill rotWithShape="1">
                <a:blip r:embed="rId2"/>
                <a:stretch>
                  <a:fillRect l="-564" b="-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Группа 59"/>
          <p:cNvGrpSpPr/>
          <p:nvPr/>
        </p:nvGrpSpPr>
        <p:grpSpPr>
          <a:xfrm>
            <a:off x="3722612" y="2510258"/>
            <a:ext cx="5241875" cy="4159102"/>
            <a:chOff x="0" y="0"/>
            <a:chExt cx="4714240" cy="3656965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0" y="0"/>
              <a:ext cx="4714240" cy="3656965"/>
              <a:chOff x="0" y="0"/>
              <a:chExt cx="4714240" cy="3656965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0" y="0"/>
                <a:ext cx="4714240" cy="365696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64" name="Группа 63"/>
              <p:cNvGrpSpPr/>
              <p:nvPr/>
            </p:nvGrpSpPr>
            <p:grpSpPr>
              <a:xfrm>
                <a:off x="73998" y="21142"/>
                <a:ext cx="4639945" cy="3498215"/>
                <a:chOff x="0" y="0"/>
                <a:chExt cx="4640047" cy="3498802"/>
              </a:xfrm>
            </p:grpSpPr>
            <p:grpSp>
              <p:nvGrpSpPr>
                <p:cNvPr id="65" name="Группа 64"/>
                <p:cNvGrpSpPr/>
                <p:nvPr/>
              </p:nvGrpSpPr>
              <p:grpSpPr>
                <a:xfrm>
                  <a:off x="369988" y="285419"/>
                  <a:ext cx="3912235" cy="3056890"/>
                  <a:chOff x="0" y="0"/>
                  <a:chExt cx="3912727" cy="3057004"/>
                </a:xfrm>
              </p:grpSpPr>
              <p:cxnSp>
                <p:nvCxnSpPr>
                  <p:cNvPr id="76" name="Прямая соединительная линия 75"/>
                  <p:cNvCxnSpPr/>
                  <p:nvPr/>
                </p:nvCxnSpPr>
                <p:spPr>
                  <a:xfrm>
                    <a:off x="1247390" y="0"/>
                    <a:ext cx="1685675" cy="305522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grpSp>
                <p:nvGrpSpPr>
                  <p:cNvPr id="77" name="Группа 76"/>
                  <p:cNvGrpSpPr/>
                  <p:nvPr/>
                </p:nvGrpSpPr>
                <p:grpSpPr>
                  <a:xfrm>
                    <a:off x="0" y="0"/>
                    <a:ext cx="3912727" cy="3057004"/>
                    <a:chOff x="0" y="0"/>
                    <a:chExt cx="3912727" cy="3057004"/>
                  </a:xfrm>
                </p:grpSpPr>
                <p:grpSp>
                  <p:nvGrpSpPr>
                    <p:cNvPr id="79" name="Группа 78"/>
                    <p:cNvGrpSpPr/>
                    <p:nvPr/>
                  </p:nvGrpSpPr>
                  <p:grpSpPr>
                    <a:xfrm>
                      <a:off x="0" y="0"/>
                      <a:ext cx="3912727" cy="3057004"/>
                      <a:chOff x="0" y="0"/>
                      <a:chExt cx="3912727" cy="3057004"/>
                    </a:xfrm>
                  </p:grpSpPr>
                  <p:cxnSp>
                    <p:nvCxnSpPr>
                      <p:cNvPr id="81" name="Прямая соединительная линия 80"/>
                      <p:cNvCxnSpPr/>
                      <p:nvPr/>
                    </p:nvCxnSpPr>
                    <p:spPr>
                      <a:xfrm flipH="1">
                        <a:off x="2933480" y="1913369"/>
                        <a:ext cx="976630" cy="1143635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Прямая соединительная линия 81"/>
                      <p:cNvCxnSpPr/>
                      <p:nvPr/>
                    </p:nvCxnSpPr>
                    <p:spPr>
                      <a:xfrm flipH="1" flipV="1">
                        <a:off x="0" y="1913369"/>
                        <a:ext cx="2933065" cy="114300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3" name="Прямая соединительная линия 82"/>
                      <p:cNvCxnSpPr/>
                      <p:nvPr/>
                    </p:nvCxnSpPr>
                    <p:spPr>
                      <a:xfrm flipH="1">
                        <a:off x="0" y="0"/>
                        <a:ext cx="1231265" cy="191071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4" name="Прямая соединительная линия 83"/>
                      <p:cNvCxnSpPr/>
                      <p:nvPr/>
                    </p:nvCxnSpPr>
                    <p:spPr>
                      <a:xfrm>
                        <a:off x="3049762" y="0"/>
                        <a:ext cx="862965" cy="191452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5" name="Прямая соединительная линия 84"/>
                      <p:cNvCxnSpPr/>
                      <p:nvPr/>
                    </p:nvCxnSpPr>
                    <p:spPr>
                      <a:xfrm>
                        <a:off x="2595205" y="528555"/>
                        <a:ext cx="338455" cy="252666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6" name="Прямая соединительная линия 85"/>
                      <p:cNvCxnSpPr/>
                      <p:nvPr/>
                    </p:nvCxnSpPr>
                    <p:spPr>
                      <a:xfrm flipH="1" flipV="1">
                        <a:off x="0" y="1913369"/>
                        <a:ext cx="3421380" cy="57213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7" name="Прямая соединительная линия 86"/>
                      <p:cNvCxnSpPr/>
                      <p:nvPr/>
                    </p:nvCxnSpPr>
                    <p:spPr>
                      <a:xfrm flipH="1">
                        <a:off x="1490525" y="1913369"/>
                        <a:ext cx="2415934" cy="57213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8" name="Прямая соединительная линия 87"/>
                      <p:cNvCxnSpPr/>
                      <p:nvPr/>
                    </p:nvCxnSpPr>
                    <p:spPr>
                      <a:xfrm>
                        <a:off x="2304499" y="174423"/>
                        <a:ext cx="0" cy="212915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9" name="Прямая соединительная линия 88"/>
                      <p:cNvCxnSpPr/>
                      <p:nvPr/>
                    </p:nvCxnSpPr>
                    <p:spPr>
                      <a:xfrm flipH="1" flipV="1">
                        <a:off x="1231533" y="0"/>
                        <a:ext cx="1362710" cy="52959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0" name="Прямая соединительная линия 89"/>
                      <p:cNvCxnSpPr/>
                      <p:nvPr/>
                    </p:nvCxnSpPr>
                    <p:spPr>
                      <a:xfrm flipH="1">
                        <a:off x="2600490" y="0"/>
                        <a:ext cx="448945" cy="53022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1" name="Прямая соединительная линия 90"/>
                      <p:cNvCxnSpPr/>
                      <p:nvPr/>
                    </p:nvCxnSpPr>
                    <p:spPr>
                      <a:xfrm flipH="1" flipV="1">
                        <a:off x="0" y="1913369"/>
                        <a:ext cx="3910109" cy="1346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chemeClr val="tx1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2" name="Прямая соединительная линия 91"/>
                      <p:cNvCxnSpPr/>
                      <p:nvPr/>
                    </p:nvCxnSpPr>
                    <p:spPr>
                      <a:xfrm flipH="1">
                        <a:off x="1929225" y="0"/>
                        <a:ext cx="1119505" cy="26416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3" name="Прямая соединительная линия 92"/>
                      <p:cNvCxnSpPr/>
                      <p:nvPr/>
                    </p:nvCxnSpPr>
                    <p:spPr>
                      <a:xfrm flipH="1" flipV="1">
                        <a:off x="1231533" y="0"/>
                        <a:ext cx="1579880" cy="26416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4" name="Прямая соединительная линия 93"/>
                      <p:cNvCxnSpPr/>
                      <p:nvPr/>
                    </p:nvCxnSpPr>
                    <p:spPr>
                      <a:xfrm>
                        <a:off x="1247390" y="5286"/>
                        <a:ext cx="0" cy="212915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5" name="Прямая соединительная линия 94"/>
                      <p:cNvCxnSpPr/>
                      <p:nvPr/>
                    </p:nvCxnSpPr>
                    <p:spPr>
                      <a:xfrm>
                        <a:off x="1247390" y="5286"/>
                        <a:ext cx="2658260" cy="1909037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rgbClr val="FF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6" name="Прямая соединительная линия 95"/>
                      <p:cNvCxnSpPr/>
                      <p:nvPr/>
                    </p:nvCxnSpPr>
                    <p:spPr>
                      <a:xfrm flipH="1">
                        <a:off x="2875339" y="1839371"/>
                        <a:ext cx="907415" cy="108331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7" name="Прямая соединительная линия 96"/>
                      <p:cNvCxnSpPr/>
                      <p:nvPr/>
                    </p:nvCxnSpPr>
                    <p:spPr>
                      <a:xfrm flipH="1">
                        <a:off x="2774913" y="1749517"/>
                        <a:ext cx="896620" cy="104076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8" name="Прямая соединительная линия 97"/>
                      <p:cNvCxnSpPr/>
                      <p:nvPr/>
                    </p:nvCxnSpPr>
                    <p:spPr>
                      <a:xfrm flipH="1">
                        <a:off x="2700916" y="1670234"/>
                        <a:ext cx="849351" cy="97782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9" name="Прямая соединительная линия 98"/>
                      <p:cNvCxnSpPr/>
                      <p:nvPr/>
                    </p:nvCxnSpPr>
                    <p:spPr>
                      <a:xfrm flipH="1">
                        <a:off x="2632203" y="1569808"/>
                        <a:ext cx="819260" cy="956068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0" name="Прямая соединительная линия 99"/>
                      <p:cNvCxnSpPr/>
                      <p:nvPr/>
                    </p:nvCxnSpPr>
                    <p:spPr>
                      <a:xfrm flipH="1">
                        <a:off x="2563491" y="1495811"/>
                        <a:ext cx="764540" cy="89852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1" name="Прямая соединительная линия 100"/>
                      <p:cNvCxnSpPr/>
                      <p:nvPr/>
                    </p:nvCxnSpPr>
                    <p:spPr>
                      <a:xfrm flipH="1">
                        <a:off x="2500065" y="1405956"/>
                        <a:ext cx="711835" cy="8451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2" name="Прямая соединительная линия 101"/>
                      <p:cNvCxnSpPr/>
                      <p:nvPr/>
                    </p:nvCxnSpPr>
                    <p:spPr>
                      <a:xfrm flipH="1">
                        <a:off x="2431353" y="1326673"/>
                        <a:ext cx="680085" cy="80772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3" name="Прямая соединительная линия 102"/>
                      <p:cNvCxnSpPr/>
                      <p:nvPr/>
                    </p:nvCxnSpPr>
                    <p:spPr>
                      <a:xfrm flipH="1">
                        <a:off x="2362640" y="1247390"/>
                        <a:ext cx="621665" cy="74993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4" name="Прямая соединительная линия 103"/>
                      <p:cNvCxnSpPr/>
                      <p:nvPr/>
                    </p:nvCxnSpPr>
                    <p:spPr>
                      <a:xfrm flipH="1">
                        <a:off x="2267500" y="1168107"/>
                        <a:ext cx="605790" cy="69723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5" name="Прямая соединительная линия 104"/>
                      <p:cNvCxnSpPr/>
                      <p:nvPr/>
                    </p:nvCxnSpPr>
                    <p:spPr>
                      <a:xfrm flipH="1">
                        <a:off x="2188217" y="1072967"/>
                        <a:ext cx="560070" cy="6546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6" name="Прямая соединительная линия 105"/>
                      <p:cNvCxnSpPr/>
                      <p:nvPr/>
                    </p:nvCxnSpPr>
                    <p:spPr>
                      <a:xfrm flipH="1">
                        <a:off x="1834085" y="665979"/>
                        <a:ext cx="341630" cy="42799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7" name="Прямая соединительная линия 106"/>
                      <p:cNvCxnSpPr/>
                      <p:nvPr/>
                    </p:nvCxnSpPr>
                    <p:spPr>
                      <a:xfrm flipH="1">
                        <a:off x="1929225" y="755834"/>
                        <a:ext cx="373380" cy="45974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8" name="Прямая соединительная линия 107"/>
                      <p:cNvCxnSpPr/>
                      <p:nvPr/>
                    </p:nvCxnSpPr>
                    <p:spPr>
                      <a:xfrm flipH="1">
                        <a:off x="1997937" y="835117"/>
                        <a:ext cx="431165" cy="51752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9" name="Прямая соединительная линия 108"/>
                      <p:cNvCxnSpPr/>
                      <p:nvPr/>
                    </p:nvCxnSpPr>
                    <p:spPr>
                      <a:xfrm flipH="1">
                        <a:off x="2045507" y="909115"/>
                        <a:ext cx="485776" cy="554982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0" name="Прямая соединительная линия 109"/>
                      <p:cNvCxnSpPr/>
                      <p:nvPr/>
                    </p:nvCxnSpPr>
                    <p:spPr>
                      <a:xfrm flipH="1">
                        <a:off x="2119505" y="998969"/>
                        <a:ext cx="510540" cy="60198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1" name="Прямая соединительная линия 110"/>
                      <p:cNvCxnSpPr/>
                      <p:nvPr/>
                    </p:nvCxnSpPr>
                    <p:spPr>
                      <a:xfrm flipH="1">
                        <a:off x="1765373" y="586696"/>
                        <a:ext cx="278130" cy="32194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2" name="Прямая соединительная линия 111"/>
                      <p:cNvCxnSpPr/>
                      <p:nvPr/>
                    </p:nvCxnSpPr>
                    <p:spPr>
                      <a:xfrm flipH="1">
                        <a:off x="1686090" y="486271"/>
                        <a:ext cx="246380" cy="30607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3" name="Прямая соединительная линия 112"/>
                      <p:cNvCxnSpPr/>
                      <p:nvPr/>
                    </p:nvCxnSpPr>
                    <p:spPr>
                      <a:xfrm flipH="1">
                        <a:off x="1464097" y="264278"/>
                        <a:ext cx="125155" cy="14799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4" name="Прямая соединительная линия 113"/>
                      <p:cNvCxnSpPr/>
                      <p:nvPr/>
                    </p:nvCxnSpPr>
                    <p:spPr>
                      <a:xfrm flipH="1">
                        <a:off x="1548666" y="322419"/>
                        <a:ext cx="167439" cy="20613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5" name="Прямая соединительная линия 114"/>
                      <p:cNvCxnSpPr/>
                      <p:nvPr/>
                    </p:nvCxnSpPr>
                    <p:spPr>
                      <a:xfrm flipH="1">
                        <a:off x="1617378" y="412273"/>
                        <a:ext cx="220295" cy="25370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6" name="Прямая соединительная линия 115"/>
                      <p:cNvCxnSpPr/>
                      <p:nvPr/>
                    </p:nvCxnSpPr>
                    <p:spPr>
                      <a:xfrm flipH="1">
                        <a:off x="1411242" y="174423"/>
                        <a:ext cx="79283" cy="893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7" name="Прямая соединительная линия 116"/>
                      <p:cNvCxnSpPr/>
                      <p:nvPr/>
                    </p:nvCxnSpPr>
                    <p:spPr>
                      <a:xfrm flipH="1" flipV="1">
                        <a:off x="1231533" y="0"/>
                        <a:ext cx="1821904" cy="1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</p:grp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flipH="1">
                      <a:off x="1326673" y="84569"/>
                      <a:ext cx="56442" cy="89854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rgbClr val="FF0000"/>
                      </a:solidFill>
                      <a:prstDash val="solid"/>
                    </a:ln>
                    <a:effectLst/>
                  </p:spPr>
                </p:cxnSp>
              </p:grpSp>
              <p:cxnSp>
                <p:nvCxnSpPr>
                  <p:cNvPr id="78" name="Прямая соединительная линия 77"/>
                  <p:cNvCxnSpPr/>
                  <p:nvPr/>
                </p:nvCxnSpPr>
                <p:spPr>
                  <a:xfrm flipH="1" flipV="1">
                    <a:off x="1247390" y="5286"/>
                    <a:ext cx="2173990" cy="2480218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00B050"/>
                    </a:solidFill>
                    <a:prstDash val="dash"/>
                  </a:ln>
                  <a:effectLst/>
                </p:spPr>
              </p:cxnSp>
            </p:grpSp>
            <p:sp>
              <p:nvSpPr>
                <p:cNvPr id="66" name="Прямоугольник 65"/>
                <p:cNvSpPr/>
                <p:nvPr/>
              </p:nvSpPr>
              <p:spPr>
                <a:xfrm>
                  <a:off x="0" y="2045507"/>
                  <a:ext cx="522605" cy="34861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A</a:t>
                  </a:r>
                  <a:endParaRPr lang="ru-RU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7" name="Прямоугольник 66"/>
                <p:cNvSpPr/>
                <p:nvPr/>
              </p:nvSpPr>
              <p:spPr>
                <a:xfrm>
                  <a:off x="4117442" y="2029651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B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>
                <a:xfrm>
                  <a:off x="1220962" y="0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A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3166044" y="3150187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C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0" name="Прямоугольник 69"/>
                <p:cNvSpPr/>
                <p:nvPr/>
              </p:nvSpPr>
              <p:spPr>
                <a:xfrm>
                  <a:off x="3292897" y="47570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B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1" name="Прямоугольник 70"/>
                <p:cNvSpPr/>
                <p:nvPr/>
              </p:nvSpPr>
              <p:spPr>
                <a:xfrm>
                  <a:off x="2870053" y="655408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C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2" name="Прямоугольник 71"/>
                <p:cNvSpPr/>
                <p:nvPr/>
              </p:nvSpPr>
              <p:spPr>
                <a:xfrm>
                  <a:off x="2399639" y="2510635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O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2526492" y="401701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O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3636457" y="2616346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K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326673" y="2341498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H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62" name="Прямоугольник 61"/>
            <p:cNvSpPr/>
            <p:nvPr/>
          </p:nvSpPr>
          <p:spPr>
            <a:xfrm>
              <a:off x="2975764" y="391130"/>
              <a:ext cx="861060" cy="4857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Monotype Corsiva"/>
                  <a:ea typeface="Calibri"/>
                  <a:cs typeface="Times New Roman"/>
                </a:rPr>
                <a:t>K </a:t>
              </a:r>
              <a:r>
                <a:rPr lang="en-US" sz="1600" b="1" baseline="-25000">
                  <a:solidFill>
                    <a:srgbClr val="000000"/>
                  </a:solidFill>
                  <a:effectLst/>
                  <a:latin typeface="Monotype Corsiva"/>
                  <a:ea typeface="Calibri"/>
                  <a:cs typeface="Times New Roman"/>
                </a:rPr>
                <a:t>1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834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107504" y="124441"/>
                <a:ext cx="8928992" cy="235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Проведём перпендикуляр из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к плоскости ∆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обозначим его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 =OO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3;     HO = A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  HK = HO+OK=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=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Из прямоугольного  ∆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HK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 по теореме Пифагора А</a:t>
                </a:r>
                <a:r>
                  <a:rPr lang="ru-RU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А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</a:rPr>
                              <m:t>Н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НК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9+27</m:t>
                        </m:r>
                      </m:e>
                    </m:rad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6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baseline="-25000" dirty="0">
                    <a:latin typeface="Times New Roman" pitchFamily="18" charset="0"/>
                    <a:cs typeface="Times New Roman" pitchFamily="18" charset="0"/>
                  </a:rPr>
                  <a:t>сеч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∙8∙6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=24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: 24</a:t>
                </a: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4441"/>
                <a:ext cx="8928992" cy="2355068"/>
              </a:xfrm>
              <a:prstGeom prst="rect">
                <a:avLst/>
              </a:prstGeom>
              <a:blipFill rotWithShape="1">
                <a:blip r:embed="rId2"/>
                <a:stretch>
                  <a:fillRect l="-615" t="-1292" r="-751" b="-3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Группа 59"/>
          <p:cNvGrpSpPr/>
          <p:nvPr/>
        </p:nvGrpSpPr>
        <p:grpSpPr>
          <a:xfrm>
            <a:off x="3498876" y="2225409"/>
            <a:ext cx="5465612" cy="4443951"/>
            <a:chOff x="0" y="0"/>
            <a:chExt cx="4714240" cy="3656965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0" y="0"/>
              <a:ext cx="4714240" cy="3656965"/>
              <a:chOff x="0" y="0"/>
              <a:chExt cx="4714240" cy="3656965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0" y="0"/>
                <a:ext cx="4714240" cy="365696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64" name="Группа 63"/>
              <p:cNvGrpSpPr/>
              <p:nvPr/>
            </p:nvGrpSpPr>
            <p:grpSpPr>
              <a:xfrm>
                <a:off x="73998" y="21142"/>
                <a:ext cx="4639945" cy="3498215"/>
                <a:chOff x="0" y="0"/>
                <a:chExt cx="4640047" cy="3498802"/>
              </a:xfrm>
            </p:grpSpPr>
            <p:grpSp>
              <p:nvGrpSpPr>
                <p:cNvPr id="65" name="Группа 64"/>
                <p:cNvGrpSpPr/>
                <p:nvPr/>
              </p:nvGrpSpPr>
              <p:grpSpPr>
                <a:xfrm>
                  <a:off x="369988" y="285419"/>
                  <a:ext cx="3912235" cy="3056890"/>
                  <a:chOff x="0" y="0"/>
                  <a:chExt cx="3912727" cy="3057004"/>
                </a:xfrm>
              </p:grpSpPr>
              <p:cxnSp>
                <p:nvCxnSpPr>
                  <p:cNvPr id="76" name="Прямая соединительная линия 75"/>
                  <p:cNvCxnSpPr/>
                  <p:nvPr/>
                </p:nvCxnSpPr>
                <p:spPr>
                  <a:xfrm>
                    <a:off x="1247390" y="0"/>
                    <a:ext cx="1685675" cy="305522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grpSp>
                <p:nvGrpSpPr>
                  <p:cNvPr id="77" name="Группа 76"/>
                  <p:cNvGrpSpPr/>
                  <p:nvPr/>
                </p:nvGrpSpPr>
                <p:grpSpPr>
                  <a:xfrm>
                    <a:off x="0" y="0"/>
                    <a:ext cx="3912727" cy="3057004"/>
                    <a:chOff x="0" y="0"/>
                    <a:chExt cx="3912727" cy="3057004"/>
                  </a:xfrm>
                </p:grpSpPr>
                <p:grpSp>
                  <p:nvGrpSpPr>
                    <p:cNvPr id="79" name="Группа 78"/>
                    <p:cNvGrpSpPr/>
                    <p:nvPr/>
                  </p:nvGrpSpPr>
                  <p:grpSpPr>
                    <a:xfrm>
                      <a:off x="0" y="0"/>
                      <a:ext cx="3912727" cy="3057004"/>
                      <a:chOff x="0" y="0"/>
                      <a:chExt cx="3912727" cy="3057004"/>
                    </a:xfrm>
                  </p:grpSpPr>
                  <p:cxnSp>
                    <p:nvCxnSpPr>
                      <p:cNvPr id="81" name="Прямая соединительная линия 80"/>
                      <p:cNvCxnSpPr/>
                      <p:nvPr/>
                    </p:nvCxnSpPr>
                    <p:spPr>
                      <a:xfrm flipH="1">
                        <a:off x="2933480" y="1913369"/>
                        <a:ext cx="976630" cy="1143635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Прямая соединительная линия 81"/>
                      <p:cNvCxnSpPr/>
                      <p:nvPr/>
                    </p:nvCxnSpPr>
                    <p:spPr>
                      <a:xfrm flipH="1" flipV="1">
                        <a:off x="0" y="1913369"/>
                        <a:ext cx="2933065" cy="114300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3" name="Прямая соединительная линия 82"/>
                      <p:cNvCxnSpPr/>
                      <p:nvPr/>
                    </p:nvCxnSpPr>
                    <p:spPr>
                      <a:xfrm flipH="1">
                        <a:off x="0" y="0"/>
                        <a:ext cx="1231265" cy="191071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4" name="Прямая соединительная линия 83"/>
                      <p:cNvCxnSpPr/>
                      <p:nvPr/>
                    </p:nvCxnSpPr>
                    <p:spPr>
                      <a:xfrm>
                        <a:off x="3049762" y="0"/>
                        <a:ext cx="862965" cy="191452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5" name="Прямая соединительная линия 84"/>
                      <p:cNvCxnSpPr/>
                      <p:nvPr/>
                    </p:nvCxnSpPr>
                    <p:spPr>
                      <a:xfrm>
                        <a:off x="2595205" y="528555"/>
                        <a:ext cx="338455" cy="252666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86" name="Прямая соединительная линия 85"/>
                      <p:cNvCxnSpPr/>
                      <p:nvPr/>
                    </p:nvCxnSpPr>
                    <p:spPr>
                      <a:xfrm flipH="1" flipV="1">
                        <a:off x="0" y="1913369"/>
                        <a:ext cx="3421380" cy="57213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7" name="Прямая соединительная линия 86"/>
                      <p:cNvCxnSpPr/>
                      <p:nvPr/>
                    </p:nvCxnSpPr>
                    <p:spPr>
                      <a:xfrm flipH="1">
                        <a:off x="1490525" y="1913369"/>
                        <a:ext cx="2415934" cy="57213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8" name="Прямая соединительная линия 87"/>
                      <p:cNvCxnSpPr/>
                      <p:nvPr/>
                    </p:nvCxnSpPr>
                    <p:spPr>
                      <a:xfrm>
                        <a:off x="2304499" y="174423"/>
                        <a:ext cx="0" cy="212915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89" name="Прямая соединительная линия 88"/>
                      <p:cNvCxnSpPr/>
                      <p:nvPr/>
                    </p:nvCxnSpPr>
                    <p:spPr>
                      <a:xfrm flipH="1" flipV="1">
                        <a:off x="1231533" y="0"/>
                        <a:ext cx="1362710" cy="52959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0" name="Прямая соединительная линия 89"/>
                      <p:cNvCxnSpPr/>
                      <p:nvPr/>
                    </p:nvCxnSpPr>
                    <p:spPr>
                      <a:xfrm flipH="1">
                        <a:off x="2600490" y="0"/>
                        <a:ext cx="448945" cy="53022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1" name="Прямая соединительная линия 90"/>
                      <p:cNvCxnSpPr/>
                      <p:nvPr/>
                    </p:nvCxnSpPr>
                    <p:spPr>
                      <a:xfrm flipH="1" flipV="1">
                        <a:off x="0" y="1913369"/>
                        <a:ext cx="3910109" cy="1346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chemeClr val="tx1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2" name="Прямая соединительная линия 91"/>
                      <p:cNvCxnSpPr/>
                      <p:nvPr/>
                    </p:nvCxnSpPr>
                    <p:spPr>
                      <a:xfrm flipH="1">
                        <a:off x="1929225" y="0"/>
                        <a:ext cx="1119505" cy="26416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3" name="Прямая соединительная линия 92"/>
                      <p:cNvCxnSpPr/>
                      <p:nvPr/>
                    </p:nvCxnSpPr>
                    <p:spPr>
                      <a:xfrm flipH="1" flipV="1">
                        <a:off x="1231533" y="0"/>
                        <a:ext cx="1579880" cy="26416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4" name="Прямая соединительная линия 93"/>
                      <p:cNvCxnSpPr/>
                      <p:nvPr/>
                    </p:nvCxnSpPr>
                    <p:spPr>
                      <a:xfrm>
                        <a:off x="1247390" y="5286"/>
                        <a:ext cx="0" cy="2129155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5" name="Прямая соединительная линия 94"/>
                      <p:cNvCxnSpPr/>
                      <p:nvPr/>
                    </p:nvCxnSpPr>
                    <p:spPr>
                      <a:xfrm>
                        <a:off x="1247390" y="5286"/>
                        <a:ext cx="2658260" cy="1909037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rgbClr val="FF0000"/>
                        </a:solidFill>
                        <a:prstDash val="dash"/>
                      </a:ln>
                      <a:effectLst/>
                    </p:spPr>
                  </p:cxnSp>
                  <p:cxnSp>
                    <p:nvCxnSpPr>
                      <p:cNvPr id="96" name="Прямая соединительная линия 95"/>
                      <p:cNvCxnSpPr/>
                      <p:nvPr/>
                    </p:nvCxnSpPr>
                    <p:spPr>
                      <a:xfrm flipH="1">
                        <a:off x="2875339" y="1839371"/>
                        <a:ext cx="907415" cy="108331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7" name="Прямая соединительная линия 96"/>
                      <p:cNvCxnSpPr/>
                      <p:nvPr/>
                    </p:nvCxnSpPr>
                    <p:spPr>
                      <a:xfrm flipH="1">
                        <a:off x="2774913" y="1749517"/>
                        <a:ext cx="896620" cy="104076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8" name="Прямая соединительная линия 97"/>
                      <p:cNvCxnSpPr/>
                      <p:nvPr/>
                    </p:nvCxnSpPr>
                    <p:spPr>
                      <a:xfrm flipH="1">
                        <a:off x="2700916" y="1670234"/>
                        <a:ext cx="849351" cy="97782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99" name="Прямая соединительная линия 98"/>
                      <p:cNvCxnSpPr/>
                      <p:nvPr/>
                    </p:nvCxnSpPr>
                    <p:spPr>
                      <a:xfrm flipH="1">
                        <a:off x="2632203" y="1569808"/>
                        <a:ext cx="819260" cy="956068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0" name="Прямая соединительная линия 99"/>
                      <p:cNvCxnSpPr/>
                      <p:nvPr/>
                    </p:nvCxnSpPr>
                    <p:spPr>
                      <a:xfrm flipH="1">
                        <a:off x="2563491" y="1495811"/>
                        <a:ext cx="764540" cy="89852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1" name="Прямая соединительная линия 100"/>
                      <p:cNvCxnSpPr/>
                      <p:nvPr/>
                    </p:nvCxnSpPr>
                    <p:spPr>
                      <a:xfrm flipH="1">
                        <a:off x="2500065" y="1405956"/>
                        <a:ext cx="711835" cy="8451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2" name="Прямая соединительная линия 101"/>
                      <p:cNvCxnSpPr/>
                      <p:nvPr/>
                    </p:nvCxnSpPr>
                    <p:spPr>
                      <a:xfrm flipH="1">
                        <a:off x="2431353" y="1326673"/>
                        <a:ext cx="680085" cy="80772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3" name="Прямая соединительная линия 102"/>
                      <p:cNvCxnSpPr/>
                      <p:nvPr/>
                    </p:nvCxnSpPr>
                    <p:spPr>
                      <a:xfrm flipH="1">
                        <a:off x="2362640" y="1247390"/>
                        <a:ext cx="621665" cy="74993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4" name="Прямая соединительная линия 103"/>
                      <p:cNvCxnSpPr/>
                      <p:nvPr/>
                    </p:nvCxnSpPr>
                    <p:spPr>
                      <a:xfrm flipH="1">
                        <a:off x="2267500" y="1168107"/>
                        <a:ext cx="605790" cy="69723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5" name="Прямая соединительная линия 104"/>
                      <p:cNvCxnSpPr/>
                      <p:nvPr/>
                    </p:nvCxnSpPr>
                    <p:spPr>
                      <a:xfrm flipH="1">
                        <a:off x="2188217" y="1072967"/>
                        <a:ext cx="560070" cy="6546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6" name="Прямая соединительная линия 105"/>
                      <p:cNvCxnSpPr/>
                      <p:nvPr/>
                    </p:nvCxnSpPr>
                    <p:spPr>
                      <a:xfrm flipH="1">
                        <a:off x="1834085" y="665979"/>
                        <a:ext cx="341630" cy="42799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7" name="Прямая соединительная линия 106"/>
                      <p:cNvCxnSpPr/>
                      <p:nvPr/>
                    </p:nvCxnSpPr>
                    <p:spPr>
                      <a:xfrm flipH="1">
                        <a:off x="1929225" y="755834"/>
                        <a:ext cx="373380" cy="45974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8" name="Прямая соединительная линия 107"/>
                      <p:cNvCxnSpPr/>
                      <p:nvPr/>
                    </p:nvCxnSpPr>
                    <p:spPr>
                      <a:xfrm flipH="1">
                        <a:off x="1997937" y="835117"/>
                        <a:ext cx="431165" cy="51752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09" name="Прямая соединительная линия 108"/>
                      <p:cNvCxnSpPr/>
                      <p:nvPr/>
                    </p:nvCxnSpPr>
                    <p:spPr>
                      <a:xfrm flipH="1">
                        <a:off x="2045507" y="909115"/>
                        <a:ext cx="485776" cy="554982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0" name="Прямая соединительная линия 109"/>
                      <p:cNvCxnSpPr/>
                      <p:nvPr/>
                    </p:nvCxnSpPr>
                    <p:spPr>
                      <a:xfrm flipH="1">
                        <a:off x="2119505" y="998969"/>
                        <a:ext cx="510540" cy="60198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1" name="Прямая соединительная линия 110"/>
                      <p:cNvCxnSpPr/>
                      <p:nvPr/>
                    </p:nvCxnSpPr>
                    <p:spPr>
                      <a:xfrm flipH="1">
                        <a:off x="1765373" y="586696"/>
                        <a:ext cx="278130" cy="32194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2" name="Прямая соединительная линия 111"/>
                      <p:cNvCxnSpPr/>
                      <p:nvPr/>
                    </p:nvCxnSpPr>
                    <p:spPr>
                      <a:xfrm flipH="1">
                        <a:off x="1686090" y="486271"/>
                        <a:ext cx="246380" cy="306070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3" name="Прямая соединительная линия 112"/>
                      <p:cNvCxnSpPr/>
                      <p:nvPr/>
                    </p:nvCxnSpPr>
                    <p:spPr>
                      <a:xfrm flipH="1">
                        <a:off x="1464097" y="264278"/>
                        <a:ext cx="125155" cy="14799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4" name="Прямая соединительная линия 113"/>
                      <p:cNvCxnSpPr/>
                      <p:nvPr/>
                    </p:nvCxnSpPr>
                    <p:spPr>
                      <a:xfrm flipH="1">
                        <a:off x="1548666" y="322419"/>
                        <a:ext cx="167439" cy="20613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5" name="Прямая соединительная линия 114"/>
                      <p:cNvCxnSpPr/>
                      <p:nvPr/>
                    </p:nvCxnSpPr>
                    <p:spPr>
                      <a:xfrm flipH="1">
                        <a:off x="1617378" y="412273"/>
                        <a:ext cx="220295" cy="253706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6" name="Прямая соединительная линия 115"/>
                      <p:cNvCxnSpPr/>
                      <p:nvPr/>
                    </p:nvCxnSpPr>
                    <p:spPr>
                      <a:xfrm flipH="1">
                        <a:off x="1411242" y="174423"/>
                        <a:ext cx="79283" cy="89385"/>
                      </a:xfrm>
                      <a:prstGeom prst="line">
                        <a:avLst/>
                      </a:prstGeom>
                      <a:noFill/>
                      <a:ln w="12700" cap="flat" cmpd="sng" algn="ctr">
                        <a:solidFill>
                          <a:srgbClr val="FF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17" name="Прямая соединительная линия 116"/>
                      <p:cNvCxnSpPr/>
                      <p:nvPr/>
                    </p:nvCxnSpPr>
                    <p:spPr>
                      <a:xfrm flipH="1" flipV="1">
                        <a:off x="1231533" y="0"/>
                        <a:ext cx="1821904" cy="1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</p:grp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flipH="1">
                      <a:off x="1326673" y="84569"/>
                      <a:ext cx="56442" cy="89854"/>
                    </a:xfrm>
                    <a:prstGeom prst="line">
                      <a:avLst/>
                    </a:prstGeom>
                    <a:noFill/>
                    <a:ln w="12700" cap="flat" cmpd="sng" algn="ctr">
                      <a:solidFill>
                        <a:srgbClr val="FF0000"/>
                      </a:solidFill>
                      <a:prstDash val="solid"/>
                    </a:ln>
                    <a:effectLst/>
                  </p:spPr>
                </p:cxnSp>
              </p:grpSp>
              <p:cxnSp>
                <p:nvCxnSpPr>
                  <p:cNvPr id="78" name="Прямая соединительная линия 77"/>
                  <p:cNvCxnSpPr/>
                  <p:nvPr/>
                </p:nvCxnSpPr>
                <p:spPr>
                  <a:xfrm flipH="1" flipV="1">
                    <a:off x="1247390" y="5286"/>
                    <a:ext cx="2173990" cy="2480218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00B050"/>
                    </a:solidFill>
                    <a:prstDash val="dash"/>
                  </a:ln>
                  <a:effectLst/>
                </p:spPr>
              </p:cxnSp>
            </p:grpSp>
            <p:sp>
              <p:nvSpPr>
                <p:cNvPr id="66" name="Прямоугольник 65"/>
                <p:cNvSpPr/>
                <p:nvPr/>
              </p:nvSpPr>
              <p:spPr>
                <a:xfrm>
                  <a:off x="0" y="2045507"/>
                  <a:ext cx="522605" cy="348615"/>
                </a:xfrm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A</a:t>
                  </a:r>
                  <a:endParaRPr lang="ru-RU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7" name="Прямоугольник 66"/>
                <p:cNvSpPr/>
                <p:nvPr/>
              </p:nvSpPr>
              <p:spPr>
                <a:xfrm>
                  <a:off x="4117442" y="2029651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B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>
                <a:xfrm>
                  <a:off x="1220962" y="0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A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3166044" y="3150187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C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0" name="Прямоугольник 69"/>
                <p:cNvSpPr/>
                <p:nvPr/>
              </p:nvSpPr>
              <p:spPr>
                <a:xfrm>
                  <a:off x="3292897" y="47570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B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1" name="Прямоугольник 70"/>
                <p:cNvSpPr/>
                <p:nvPr/>
              </p:nvSpPr>
              <p:spPr>
                <a:xfrm>
                  <a:off x="2870053" y="655408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C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2" name="Прямоугольник 71"/>
                <p:cNvSpPr/>
                <p:nvPr/>
              </p:nvSpPr>
              <p:spPr>
                <a:xfrm>
                  <a:off x="2399639" y="2510635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O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2526492" y="401701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O</a:t>
                  </a:r>
                  <a:r>
                    <a:rPr lang="en-US" sz="1600" b="1" baseline="-25000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1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3636457" y="2616346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K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326673" y="2341498"/>
                  <a:ext cx="522605" cy="348615"/>
                </a:xfrm>
                <a:prstGeom prst="rect">
                  <a:avLst/>
                </a:prstGeom>
                <a:solidFill>
                  <a:sysClr val="window" lastClr="FFFFFF">
                    <a:alpha val="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600" b="1">
                      <a:solidFill>
                        <a:srgbClr val="000000"/>
                      </a:solidFill>
                      <a:effectLst/>
                      <a:latin typeface="Monotype Corsiva"/>
                      <a:ea typeface="Calibri"/>
                      <a:cs typeface="Times New Roman"/>
                    </a:rPr>
                    <a:t>H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62" name="Прямоугольник 61"/>
            <p:cNvSpPr/>
            <p:nvPr/>
          </p:nvSpPr>
          <p:spPr>
            <a:xfrm>
              <a:off x="2975764" y="391130"/>
              <a:ext cx="861060" cy="48577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Monotype Corsiva"/>
                  <a:ea typeface="Calibri"/>
                  <a:cs typeface="Times New Roman"/>
                </a:rPr>
                <a:t>K </a:t>
              </a:r>
              <a:r>
                <a:rPr lang="en-US" sz="1600" b="1" baseline="-25000">
                  <a:solidFill>
                    <a:srgbClr val="000000"/>
                  </a:solidFill>
                  <a:effectLst/>
                  <a:latin typeface="Monotype Corsiva"/>
                  <a:ea typeface="Calibri"/>
                  <a:cs typeface="Times New Roman"/>
                </a:rPr>
                <a:t>1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6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2852936"/>
            <a:ext cx="7772400" cy="11521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atin typeface="Monotype Corsiva" pitchFamily="66" charset="0"/>
                <a:cs typeface="Arial" pitchFamily="34" charset="0"/>
              </a:rPr>
              <a:t>Спасибо за внимание</a:t>
            </a:r>
            <a:endParaRPr lang="ru-RU" sz="5400" b="1" dirty="0"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425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Правильная треугольная усечённая пирамида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Правильная треугольная усечённая пирамида</dc:title>
  <dc:creator>Alex</dc:creator>
  <cp:lastModifiedBy>Alex</cp:lastModifiedBy>
  <cp:revision>7</cp:revision>
  <dcterms:created xsi:type="dcterms:W3CDTF">2014-02-24T17:32:17Z</dcterms:created>
  <dcterms:modified xsi:type="dcterms:W3CDTF">2014-02-24T18:30:18Z</dcterms:modified>
</cp:coreProperties>
</file>