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54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91758-D4B1-4C6E-A5D1-CEB65D7F12F4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90632-2A52-46B9-B09E-71C963995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639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90632-2A52-46B9-B09E-71C963995AA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273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90632-2A52-46B9-B09E-71C963995AA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029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41B9B-571E-4551-AC03-BD1C63ED9D9F}" type="datetime1">
              <a:rPr lang="ru-RU" smtClean="0"/>
              <a:t>14.03.2015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981BA-0A87-4D4C-847A-5D90711958CD}" type="datetime1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DE61E-27D4-4E7D-B107-76A349F19FE2}" type="datetime1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F974AA-92BA-40D6-B66A-DA4B04B1C663}" type="datetime1">
              <a:rPr lang="ru-RU" smtClean="0"/>
              <a:t>14.03.2015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E3B33-A5CA-44B1-AE01-E9F00A8BCB68}" type="datetime1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408F-550D-4B62-BDE1-B60F19CA34FB}" type="datetime1">
              <a:rPr lang="ru-RU" smtClean="0"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92DCF-2BC5-4E2F-B74A-650EBE396A9A}" type="datetime1">
              <a:rPr lang="ru-RU" smtClean="0"/>
              <a:t>14.03.2015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597C8-B6D8-4554-AA09-9D784E7F0BAD}" type="datetime1">
              <a:rPr lang="ru-RU" smtClean="0"/>
              <a:t>14.03.2015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15F98-E39F-450E-910B-4827CDB70D85}" type="datetime1">
              <a:rPr lang="ru-RU" smtClean="0"/>
              <a:t>14.03.2015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4E36850-F5E2-4F09-AC97-4F52CA5E6137}" type="datetime1">
              <a:rPr lang="ru-RU" smtClean="0"/>
              <a:t>14.03.2015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2246A-CEFB-41B9-82FA-B6B756993556}" type="datetime1">
              <a:rPr lang="ru-RU" smtClean="0"/>
              <a:t>14.03.2015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118E10B-9EC7-4BC2-8D20-9396250D9B4D}" type="datetime1">
              <a:rPr lang="ru-RU" smtClean="0"/>
              <a:t>14.03.2015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A7A8FBE-4B42-4D63-95C5-228104A7182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Игра для  учащихся 6-7-х классов по основам правовых знаний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«Детектив-шоу»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23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/>
              <a:t>Разыскивается князь, которого  новгородцы пригласили   на княжение в свой город. Злейший враг немцев и шведов. Русской православной церковью причислен к лику святых. Жил в </a:t>
            </a:r>
            <a:r>
              <a:rPr lang="en-US" sz="3600" dirty="0" smtClean="0"/>
              <a:t>XIII</a:t>
            </a:r>
            <a:r>
              <a:rPr lang="ru-RU" sz="3600" dirty="0" smtClean="0"/>
              <a:t> </a:t>
            </a:r>
            <a:r>
              <a:rPr lang="ru-RU" sz="3600" dirty="0"/>
              <a:t>веке. Особые приметы:  произносит часто свою знаменитую фразу:   « Кто к нам с мечом придет, от меча и погибнет» </a:t>
            </a:r>
            <a:endParaRPr lang="ru-RU" sz="3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10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Вопрос № </a:t>
            </a:r>
            <a:r>
              <a:rPr lang="ru-RU" b="1" dirty="0" smtClean="0">
                <a:solidFill>
                  <a:srgbClr val="C00000"/>
                </a:solidFill>
              </a:rPr>
              <a:t>2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78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11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620688"/>
            <a:ext cx="57450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/>
              <a:t>Александр Невский</a:t>
            </a:r>
            <a:endParaRPr lang="ru-RU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32" y="1451685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234368" y="5394303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06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Разыскивается исторический деятель 18 века. Отличается  большим ростом, физической силой. Чрезвычайно гневлив. Был одновременно и политиком, и военным, и строителем, и плотником. Мечтал «прорубить окно…» ( догадываетесь  куда?) и выполнил – таки задуманное.</a:t>
            </a:r>
            <a:endParaRPr lang="ru-RU" sz="3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12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dirty="0">
                <a:solidFill>
                  <a:srgbClr val="C00000"/>
                </a:solidFill>
              </a:rPr>
              <a:t>Вопрос № </a:t>
            </a:r>
            <a:r>
              <a:rPr lang="ru-RU" b="1" dirty="0" smtClean="0">
                <a:solidFill>
                  <a:srgbClr val="C00000"/>
                </a:solidFill>
              </a:rPr>
              <a:t>3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7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13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548680"/>
            <a:ext cx="36337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Пётр Первый</a:t>
            </a:r>
            <a:endParaRPr lang="ru-RU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324" y="1318121"/>
            <a:ext cx="3987966" cy="4984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382957" y="5428072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21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Разыскивается мужчина средних лет. Род занятий – капитан. Человек необыкновенного ума и одновременно странной и трагической судьбы. Ученый – новатор. Загадочная  личность,  «гений моря». Над судном, которым он командовал, реял  черный флаг с вышитой на нем золотой буквой « </a:t>
            </a:r>
            <a:r>
              <a:rPr lang="en-US" sz="3200" dirty="0"/>
              <a:t>N</a:t>
            </a:r>
            <a:r>
              <a:rPr lang="ru-RU" sz="3200" dirty="0" smtClean="0"/>
              <a:t>».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14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Вопрос № </a:t>
            </a:r>
            <a:r>
              <a:rPr lang="ru-RU" b="1" dirty="0" smtClean="0">
                <a:solidFill>
                  <a:srgbClr val="C00000"/>
                </a:solidFill>
              </a:rPr>
              <a:t>4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34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15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476672"/>
            <a:ext cx="525137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/>
              <a:t>Капитан Немо</a:t>
            </a:r>
            <a:endParaRPr lang="ru-RU" sz="6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92334"/>
            <a:ext cx="6307956" cy="481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329968" y="5309311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94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Разыскивается  мужчина средних лет. Имя немецкое. Социальный статус – барон. Без особого рода занятий. Особые приметы: </a:t>
            </a:r>
            <a:endParaRPr lang="ru-RU" sz="4000" dirty="0" smtClean="0"/>
          </a:p>
          <a:p>
            <a:pPr marL="0" indent="0">
              <a:buNone/>
            </a:pPr>
            <a:r>
              <a:rPr lang="ru-RU" sz="4000" dirty="0" smtClean="0"/>
              <a:t>любит </a:t>
            </a:r>
            <a:r>
              <a:rPr lang="ru-RU" sz="4000" dirty="0"/>
              <a:t>рассказывать о необычайных приключениях, якобы происходивших с </a:t>
            </a:r>
            <a:r>
              <a:rPr lang="ru-RU" sz="4000" dirty="0" smtClean="0"/>
              <a:t>ним</a:t>
            </a:r>
            <a:r>
              <a:rPr lang="ru-RU" sz="4000" dirty="0"/>
              <a:t>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16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Вопрос № </a:t>
            </a:r>
            <a:r>
              <a:rPr lang="ru-RU" b="1" dirty="0" smtClean="0">
                <a:solidFill>
                  <a:srgbClr val="C00000"/>
                </a:solidFill>
              </a:rPr>
              <a:t>5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03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529" y="404664"/>
            <a:ext cx="8673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/>
              <a:t>Барон Мюнхгаузен</a:t>
            </a:r>
            <a:endParaRPr lang="ru-RU" sz="4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30740"/>
            <a:ext cx="4109442" cy="522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323529" y="5371093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Разыскивается пожилой мужчина плотного телосложения. Богат. </a:t>
            </a:r>
            <a:r>
              <a:rPr lang="ru-RU" sz="4000" dirty="0" err="1" smtClean="0"/>
              <a:t>Продюссирует</a:t>
            </a:r>
            <a:r>
              <a:rPr lang="ru-RU" sz="4000" dirty="0" smtClean="0"/>
              <a:t> </a:t>
            </a:r>
            <a:r>
              <a:rPr lang="ru-RU" sz="4000" dirty="0"/>
              <a:t>артистов кукольного театра. Характер взрывной. Присущи жестокость и алчность. Отличительная черта: длинная борода. </a:t>
            </a:r>
            <a:endParaRPr lang="ru-RU" sz="4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18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Вопрос № </a:t>
            </a:r>
            <a:r>
              <a:rPr lang="ru-RU" b="1" dirty="0" smtClean="0">
                <a:solidFill>
                  <a:schemeClr val="tx1"/>
                </a:solidFill>
              </a:rPr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142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19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548680"/>
            <a:ext cx="7272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Карабас-</a:t>
            </a:r>
            <a:r>
              <a:rPr lang="ru-RU" sz="5400" dirty="0" err="1" smtClean="0"/>
              <a:t>Барабас</a:t>
            </a:r>
            <a:r>
              <a:rPr lang="ru-RU" sz="5400" dirty="0" smtClean="0"/>
              <a:t>.</a:t>
            </a:r>
            <a:endParaRPr lang="ru-RU" sz="5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72010"/>
            <a:ext cx="4320480" cy="508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539552" y="5877272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31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Домашнее задание</a:t>
            </a:r>
          </a:p>
          <a:p>
            <a:pPr marL="0" indent="0" algn="ctr">
              <a:buNone/>
            </a:pPr>
            <a:r>
              <a:rPr lang="ru-RU" sz="3200" dirty="0"/>
              <a:t>На примере  отрицательных героев из известных сказок </a:t>
            </a:r>
            <a:r>
              <a:rPr lang="ru-RU" sz="3200" dirty="0" smtClean="0"/>
              <a:t> выделите   </a:t>
            </a:r>
            <a:r>
              <a:rPr lang="ru-RU" sz="3200" dirty="0"/>
              <a:t>состав преступления, </a:t>
            </a:r>
            <a:r>
              <a:rPr lang="ru-RU" sz="3200" dirty="0" smtClean="0"/>
              <a:t>приведите </a:t>
            </a:r>
            <a:r>
              <a:rPr lang="ru-RU" sz="3200" dirty="0"/>
              <a:t>факты, подтверждающие преступление,  и  </a:t>
            </a:r>
            <a:r>
              <a:rPr lang="ru-RU" sz="3200" dirty="0" smtClean="0"/>
              <a:t>подготовьте </a:t>
            </a:r>
            <a:r>
              <a:rPr lang="ru-RU" sz="3200" dirty="0"/>
              <a:t>обвинительную речь</a:t>
            </a:r>
            <a:r>
              <a:rPr lang="ru-RU" sz="3200" dirty="0" smtClean="0"/>
              <a:t>.</a:t>
            </a:r>
          </a:p>
          <a:p>
            <a:pPr marL="0" indent="0" algn="ctr">
              <a:buNone/>
            </a:pPr>
            <a:r>
              <a:rPr lang="ru-RU" sz="3200" dirty="0" smtClean="0"/>
              <a:t> </a:t>
            </a:r>
            <a:r>
              <a:rPr lang="ru-RU" sz="3200" dirty="0"/>
              <a:t>За основу берем знания, полученные на уроках обществознания.</a:t>
            </a:r>
          </a:p>
          <a:p>
            <a:pPr marL="0" indent="0" algn="ctr">
              <a:buNone/>
            </a:pP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Конкурс № 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85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328592"/>
          </a:xfrm>
        </p:spPr>
        <p:txBody>
          <a:bodyPr/>
          <a:lstStyle/>
          <a:p>
            <a:r>
              <a:rPr lang="ru-RU" dirty="0"/>
              <a:t>У каждого человека есть потребности. Ваша задача из предложенных потребностей ( представлены в таблице ) выбрать те, которые  свойственны </a:t>
            </a:r>
            <a:r>
              <a:rPr lang="ru-RU" dirty="0" smtClean="0"/>
              <a:t>двухмесячному </a:t>
            </a:r>
            <a:r>
              <a:rPr lang="ru-RU" dirty="0"/>
              <a:t>ребенку и </a:t>
            </a:r>
            <a:r>
              <a:rPr lang="ru-RU" dirty="0" smtClean="0"/>
              <a:t>12- </a:t>
            </a:r>
            <a:r>
              <a:rPr lang="ru-RU" dirty="0"/>
              <a:t>летнему </a:t>
            </a:r>
            <a:r>
              <a:rPr lang="ru-RU" dirty="0" smtClean="0"/>
              <a:t>подростку. 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20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Конкурс № 4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398834"/>
              </p:ext>
            </p:extLst>
          </p:nvPr>
        </p:nvGraphicFramePr>
        <p:xfrm>
          <a:off x="575555" y="2780928"/>
          <a:ext cx="8136905" cy="16136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15952"/>
                <a:gridCol w="4220953"/>
              </a:tblGrid>
              <a:tr h="838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</a:rPr>
                        <a:t>Потребности двухмесячного ребенка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</a:rPr>
                        <a:t>Потребности </a:t>
                      </a:r>
                      <a:endParaRPr lang="ru-RU" sz="24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C00000"/>
                          </a:solidFill>
                          <a:effectLst/>
                        </a:rPr>
                        <a:t>12- </a:t>
                      </a: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</a:rPr>
                        <a:t>летнего </a:t>
                      </a:r>
                      <a:r>
                        <a:rPr lang="ru-RU" sz="2400" dirty="0" smtClean="0">
                          <a:solidFill>
                            <a:srgbClr val="C00000"/>
                          </a:solidFill>
                          <a:effectLst/>
                        </a:rPr>
                        <a:t>подростка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5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5536" y="4581128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Имя, уход, медицинская помощь, образование, питание, друзья, общение, жилище, ласка и любовь, семья, свобода слова, забота, свобода мысли, поддержка родителей, собственность, защита, друзья, творчество.</a:t>
            </a:r>
          </a:p>
        </p:txBody>
      </p:sp>
    </p:spTree>
    <p:extLst>
      <p:ext uri="{BB962C8B-B14F-4D97-AF65-F5344CB8AC3E}">
        <p14:creationId xmlns:p14="http://schemas.microsoft.com/office/powerpoint/2010/main" val="53031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21</a:t>
            </a:fld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31160291"/>
              </p:ext>
            </p:extLst>
          </p:nvPr>
        </p:nvGraphicFramePr>
        <p:xfrm>
          <a:off x="395536" y="620685"/>
          <a:ext cx="8424936" cy="56166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82078"/>
                <a:gridCol w="4542858"/>
              </a:tblGrid>
              <a:tr h="9001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Потребности двухмесячного ребенка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Потребности 12- летнего </a:t>
                      </a:r>
                      <a:r>
                        <a:rPr lang="ru-RU" sz="2400" dirty="0" smtClean="0">
                          <a:effectLst/>
                        </a:rPr>
                        <a:t>подростка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9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Имя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Медицинская помощь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9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Уход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Образование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17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Медицинская помощь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Друзья, общение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6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Питание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Творчество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9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Ласка и любовь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Жилище, питание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9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Забота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Семья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9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Защита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Свобода слова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9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Свобода мысли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9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Поддержка родителей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9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Собственность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525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904656"/>
          </a:xfrm>
        </p:spPr>
        <p:txBody>
          <a:bodyPr>
            <a:noAutofit/>
          </a:bodyPr>
          <a:lstStyle/>
          <a:p>
            <a:pPr lvl="0"/>
            <a:r>
              <a:rPr lang="ru-RU" sz="2800" dirty="0"/>
              <a:t>« Дело против </a:t>
            </a:r>
            <a:r>
              <a:rPr lang="ru-RU" sz="2800" dirty="0" err="1"/>
              <a:t>Бармалея</a:t>
            </a:r>
            <a:r>
              <a:rPr lang="ru-RU" sz="2800" dirty="0"/>
              <a:t>»  (6а против  </a:t>
            </a:r>
            <a:r>
              <a:rPr lang="ru-RU" sz="2800" dirty="0" err="1"/>
              <a:t>Бармалея</a:t>
            </a:r>
            <a:r>
              <a:rPr lang="ru-RU" sz="2800" dirty="0"/>
              <a:t>)</a:t>
            </a:r>
          </a:p>
          <a:p>
            <a:pPr lvl="0"/>
            <a:r>
              <a:rPr lang="ru-RU" sz="2800" dirty="0" smtClean="0"/>
              <a:t> </a:t>
            </a:r>
            <a:r>
              <a:rPr lang="ru-RU" sz="2800" dirty="0"/>
              <a:t>« Дело против мачехи  из сказки « Морозко»  (6б против Мачехи)</a:t>
            </a:r>
          </a:p>
          <a:p>
            <a:pPr lvl="0"/>
            <a:r>
              <a:rPr lang="ru-RU" sz="2800" dirty="0" smtClean="0"/>
              <a:t>« </a:t>
            </a:r>
            <a:r>
              <a:rPr lang="ru-RU" sz="2800" dirty="0"/>
              <a:t>Дело против « Лисы Алисы и кота </a:t>
            </a:r>
            <a:r>
              <a:rPr lang="ru-RU" sz="2800" dirty="0" err="1"/>
              <a:t>Базилио</a:t>
            </a:r>
            <a:r>
              <a:rPr lang="ru-RU" sz="2800" dirty="0"/>
              <a:t>» (7б против Лисы Алисы и кота     </a:t>
            </a:r>
          </a:p>
          <a:p>
            <a:pPr marL="0" lv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</a:t>
            </a:r>
            <a:r>
              <a:rPr lang="ru-RU" sz="2800" dirty="0" err="1" smtClean="0"/>
              <a:t>Базилио</a:t>
            </a:r>
            <a:r>
              <a:rPr lang="ru-RU" sz="2800" dirty="0"/>
              <a:t>)</a:t>
            </a:r>
          </a:p>
          <a:p>
            <a:pPr lvl="0"/>
            <a:r>
              <a:rPr lang="ru-RU" sz="2800" dirty="0" smtClean="0"/>
              <a:t>«</a:t>
            </a:r>
            <a:r>
              <a:rPr lang="ru-RU" sz="2800" dirty="0"/>
              <a:t>Дело против  Снежной королевы» ( 7в против Снежной Королевы)</a:t>
            </a:r>
          </a:p>
          <a:p>
            <a:pPr lvl="0"/>
            <a:r>
              <a:rPr lang="ru-RU" sz="2800" dirty="0" smtClean="0"/>
              <a:t> </a:t>
            </a:r>
            <a:r>
              <a:rPr lang="ru-RU" sz="2800" dirty="0"/>
              <a:t>«Дело против Серого волка из « Красной шапочки» (6в против Серого Волка)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</a:t>
            </a:r>
            <a:r>
              <a:rPr lang="ru-RU" sz="2800" dirty="0"/>
              <a:t>« Дело против </a:t>
            </a:r>
            <a:r>
              <a:rPr lang="ru-RU" sz="2800" dirty="0" smtClean="0"/>
              <a:t>Белладонны</a:t>
            </a:r>
            <a:r>
              <a:rPr lang="ru-RU" sz="2800" dirty="0"/>
              <a:t>»   ( 6а против </a:t>
            </a:r>
            <a:r>
              <a:rPr lang="ru-RU" sz="2800" dirty="0" smtClean="0"/>
              <a:t>Белладонны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402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Конкурс № 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52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54461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«Угадай мелодию»</a:t>
            </a:r>
          </a:p>
          <a:p>
            <a:pPr lvl="0"/>
            <a:r>
              <a:rPr lang="ru-RU" sz="3200" dirty="0"/>
              <a:t>Песня о длительном путешествии маленькой девочки в яркой </a:t>
            </a:r>
            <a:r>
              <a:rPr lang="ru-RU" sz="3200" dirty="0" smtClean="0"/>
              <a:t>шапочке.  </a:t>
            </a:r>
            <a:endParaRPr lang="ru-RU" sz="3200" dirty="0"/>
          </a:p>
          <a:p>
            <a:pPr lvl="0"/>
            <a:r>
              <a:rPr lang="ru-RU" sz="3200" dirty="0"/>
              <a:t>Песня о содержании головы, которая для маленького медвежонка  не составляет особой ценности.  </a:t>
            </a:r>
            <a:r>
              <a:rPr lang="ru-RU" sz="3200" dirty="0" smtClean="0"/>
              <a:t> </a:t>
            </a:r>
            <a:endParaRPr lang="ru-RU" sz="3200" dirty="0"/>
          </a:p>
          <a:p>
            <a:pPr lvl="0"/>
            <a:r>
              <a:rPr lang="ru-RU" sz="3200" dirty="0"/>
              <a:t>Песня о  северных животных, благодаря которым наша планета  совершает движение вокруг своей оси. </a:t>
            </a:r>
            <a:r>
              <a:rPr lang="ru-RU" sz="3200" dirty="0" smtClean="0"/>
              <a:t> </a:t>
            </a:r>
            <a:endParaRPr lang="ru-RU" sz="3200" dirty="0"/>
          </a:p>
          <a:p>
            <a:pPr lvl="0"/>
            <a:r>
              <a:rPr lang="ru-RU" sz="3200" dirty="0"/>
              <a:t>Песня о животных с длинными ушами, работающими </a:t>
            </a:r>
            <a:r>
              <a:rPr lang="ru-RU" sz="3200" dirty="0" err="1"/>
              <a:t>косильщиками</a:t>
            </a:r>
            <a:r>
              <a:rPr lang="ru-RU" sz="3200" dirty="0"/>
              <a:t> </a:t>
            </a:r>
            <a:r>
              <a:rPr lang="ru-RU" sz="3200" dirty="0" smtClean="0"/>
              <a:t>лужаек.  </a:t>
            </a:r>
            <a:endParaRPr lang="ru-RU" sz="3200" dirty="0"/>
          </a:p>
          <a:p>
            <a:pPr lvl="0"/>
            <a:r>
              <a:rPr lang="ru-RU" sz="3200" dirty="0"/>
              <a:t>Песня о загорелой девушке, собирающей  виноград  в соседнем саду. </a:t>
            </a:r>
            <a:r>
              <a:rPr lang="ru-RU" sz="3200" dirty="0" smtClean="0"/>
              <a:t> </a:t>
            </a:r>
            <a:endParaRPr lang="ru-RU" sz="3200" dirty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Конкурс № 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45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5</a:t>
            </a:fld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0" y="548680"/>
            <a:ext cx="8820472" cy="5547320"/>
          </a:xfrm>
        </p:spPr>
        <p:txBody>
          <a:bodyPr>
            <a:normAutofit fontScale="92500"/>
          </a:bodyPr>
          <a:lstStyle/>
          <a:p>
            <a:pPr lvl="0"/>
            <a:r>
              <a:rPr lang="ru-RU" sz="3200" dirty="0"/>
              <a:t>Песня о странствующих веселых музыкантах, которые ко всем приезжают ровно на час. </a:t>
            </a:r>
            <a:r>
              <a:rPr lang="ru-RU" sz="3200" dirty="0" smtClean="0"/>
              <a:t> </a:t>
            </a:r>
            <a:endParaRPr lang="ru-RU" sz="3200" dirty="0"/>
          </a:p>
          <a:p>
            <a:pPr lvl="0"/>
            <a:r>
              <a:rPr lang="ru-RU" sz="3200" dirty="0"/>
              <a:t>Песенка о маленьком деревце, которое в холодное  время года перевезли в семью и нарядно украсили. </a:t>
            </a:r>
            <a:r>
              <a:rPr lang="ru-RU" sz="3200" dirty="0" smtClean="0"/>
              <a:t> </a:t>
            </a:r>
            <a:endParaRPr lang="ru-RU" sz="3200" dirty="0"/>
          </a:p>
          <a:p>
            <a:pPr lvl="0"/>
            <a:r>
              <a:rPr lang="ru-RU" sz="3200" dirty="0"/>
              <a:t>Песенка о ленивом мальчике, не желавшим вместе  с ребятами заниматься сельскохозяйственными делами </a:t>
            </a:r>
            <a:r>
              <a:rPr lang="ru-RU" sz="3200" dirty="0" smtClean="0"/>
              <a:t> </a:t>
            </a:r>
            <a:endParaRPr lang="ru-RU" sz="3200" dirty="0"/>
          </a:p>
          <a:p>
            <a:pPr lvl="0"/>
            <a:r>
              <a:rPr lang="ru-RU" sz="3200" dirty="0"/>
              <a:t>Песенка детеныша животного, совершившего  морское путешествие в поисках  близкого человека </a:t>
            </a:r>
            <a:r>
              <a:rPr lang="ru-RU" sz="3200" dirty="0" smtClean="0"/>
              <a:t> 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76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04664"/>
            <a:ext cx="828092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     Песенка </a:t>
            </a:r>
            <a:r>
              <a:rPr lang="ru-RU" sz="4000" dirty="0"/>
              <a:t>об одиноком  сказочном герое, у которого  все друзья жили в водоеме ( пиявки да лягушки) </a:t>
            </a:r>
            <a:r>
              <a:rPr lang="ru-RU" sz="4000" dirty="0" smtClean="0"/>
              <a:t> </a:t>
            </a:r>
            <a:endParaRPr lang="ru-RU" sz="4000" dirty="0"/>
          </a:p>
          <a:p>
            <a:r>
              <a:rPr lang="ru-RU" sz="4000" dirty="0"/>
              <a:t>     </a:t>
            </a:r>
            <a:r>
              <a:rPr lang="ru-RU" sz="4000" dirty="0" smtClean="0"/>
              <a:t>Песня </a:t>
            </a:r>
            <a:r>
              <a:rPr lang="ru-RU" sz="4000" dirty="0"/>
              <a:t>про художника, готового все деньги потратить на цветы. </a:t>
            </a:r>
            <a:r>
              <a:rPr lang="ru-RU" sz="4000" dirty="0" smtClean="0"/>
              <a:t> </a:t>
            </a:r>
            <a:endParaRPr lang="ru-RU" sz="4000" dirty="0"/>
          </a:p>
          <a:p>
            <a:r>
              <a:rPr lang="ru-RU" sz="4000" dirty="0"/>
              <a:t>     </a:t>
            </a:r>
            <a:r>
              <a:rPr lang="ru-RU" sz="4000" dirty="0" smtClean="0"/>
              <a:t>Песня </a:t>
            </a:r>
            <a:r>
              <a:rPr lang="ru-RU" sz="4000" dirty="0"/>
              <a:t>про индивида мужского пола, который может все, кроме того, чтобы  быть мамой. </a:t>
            </a:r>
            <a:r>
              <a:rPr lang="ru-RU" sz="4000" dirty="0" smtClean="0"/>
              <a:t> </a:t>
            </a:r>
          </a:p>
          <a:p>
            <a:endParaRPr lang="ru-RU" sz="3200" dirty="0"/>
          </a:p>
          <a:p>
            <a:endParaRPr lang="ru-RU" sz="3200" dirty="0" smtClean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9158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Внимание: розыск!!!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7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Конкурс № </a:t>
            </a:r>
            <a:r>
              <a:rPr lang="ru-RU" dirty="0" smtClean="0">
                <a:solidFill>
                  <a:srgbClr val="FF0000"/>
                </a:solidFill>
              </a:rPr>
              <a:t>3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11560" y="2196081"/>
            <a:ext cx="8136904" cy="3956974"/>
            <a:chOff x="1050403" y="2196081"/>
            <a:chExt cx="7426896" cy="3956974"/>
          </a:xfrm>
        </p:grpSpPr>
        <p:sp>
          <p:nvSpPr>
            <p:cNvPr id="7" name="Полилиния 6"/>
            <p:cNvSpPr/>
            <p:nvPr/>
          </p:nvSpPr>
          <p:spPr>
            <a:xfrm>
              <a:off x="1195234" y="2352980"/>
              <a:ext cx="3475926" cy="1086227"/>
            </a:xfrm>
            <a:custGeom>
              <a:avLst/>
              <a:gdLst>
                <a:gd name="connsiteX0" fmla="*/ 0 w 3475926"/>
                <a:gd name="connsiteY0" fmla="*/ 0 h 1086227"/>
                <a:gd name="connsiteX1" fmla="*/ 3475926 w 3475926"/>
                <a:gd name="connsiteY1" fmla="*/ 0 h 1086227"/>
                <a:gd name="connsiteX2" fmla="*/ 3475926 w 3475926"/>
                <a:gd name="connsiteY2" fmla="*/ 1086227 h 1086227"/>
                <a:gd name="connsiteX3" fmla="*/ 0 w 3475926"/>
                <a:gd name="connsiteY3" fmla="*/ 1086227 h 1086227"/>
                <a:gd name="connsiteX4" fmla="*/ 0 w 3475926"/>
                <a:gd name="connsiteY4" fmla="*/ 0 h 10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926" h="1086227">
                  <a:moveTo>
                    <a:pt x="0" y="0"/>
                  </a:moveTo>
                  <a:lnTo>
                    <a:pt x="3475926" y="0"/>
                  </a:lnTo>
                  <a:lnTo>
                    <a:pt x="3475926" y="1086227"/>
                  </a:lnTo>
                  <a:lnTo>
                    <a:pt x="0" y="108622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35738" tIns="190500" rIns="190500" bIns="190500" numCol="1" spcCol="1270" anchor="ctr" anchorCtr="0">
              <a:noAutofit/>
            </a:bodyPr>
            <a:lstStyle/>
            <a:p>
              <a:pPr lvl="0" algn="l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000" kern="1200" dirty="0" smtClean="0">
                  <a:hlinkClick r:id="rId2" action="ppaction://hlinksldjump"/>
                </a:rPr>
                <a:t>Вопрос 1  </a:t>
              </a:r>
              <a:endParaRPr lang="ru-RU" sz="5000" kern="12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050403" y="2196081"/>
              <a:ext cx="760358" cy="114053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5001373" y="2352980"/>
              <a:ext cx="3475926" cy="1086227"/>
            </a:xfrm>
            <a:custGeom>
              <a:avLst/>
              <a:gdLst>
                <a:gd name="connsiteX0" fmla="*/ 0 w 3475926"/>
                <a:gd name="connsiteY0" fmla="*/ 0 h 1086227"/>
                <a:gd name="connsiteX1" fmla="*/ 3475926 w 3475926"/>
                <a:gd name="connsiteY1" fmla="*/ 0 h 1086227"/>
                <a:gd name="connsiteX2" fmla="*/ 3475926 w 3475926"/>
                <a:gd name="connsiteY2" fmla="*/ 1086227 h 1086227"/>
                <a:gd name="connsiteX3" fmla="*/ 0 w 3475926"/>
                <a:gd name="connsiteY3" fmla="*/ 1086227 h 1086227"/>
                <a:gd name="connsiteX4" fmla="*/ 0 w 3475926"/>
                <a:gd name="connsiteY4" fmla="*/ 0 h 10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926" h="1086227">
                  <a:moveTo>
                    <a:pt x="0" y="0"/>
                  </a:moveTo>
                  <a:lnTo>
                    <a:pt x="3475926" y="0"/>
                  </a:lnTo>
                  <a:lnTo>
                    <a:pt x="3475926" y="1086227"/>
                  </a:lnTo>
                  <a:lnTo>
                    <a:pt x="0" y="108622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35738" tIns="190500" rIns="190500" bIns="190500" numCol="1" spcCol="1270" anchor="ctr" anchorCtr="0">
              <a:noAutofit/>
            </a:bodyPr>
            <a:lstStyle/>
            <a:p>
              <a:pPr lvl="0" algn="l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000" kern="1200" dirty="0" smtClean="0">
                  <a:hlinkClick r:id="rId3" action="ppaction://hlinksldjump"/>
                </a:rPr>
                <a:t>Вопрос 4</a:t>
              </a:r>
              <a:endParaRPr lang="ru-RU" sz="5000" kern="12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856542" y="2196081"/>
              <a:ext cx="760358" cy="114053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1" name="Полилиния 10"/>
            <p:cNvSpPr/>
            <p:nvPr/>
          </p:nvSpPr>
          <p:spPr>
            <a:xfrm>
              <a:off x="1195234" y="3720420"/>
              <a:ext cx="3475926" cy="1086227"/>
            </a:xfrm>
            <a:custGeom>
              <a:avLst/>
              <a:gdLst>
                <a:gd name="connsiteX0" fmla="*/ 0 w 3475926"/>
                <a:gd name="connsiteY0" fmla="*/ 0 h 1086227"/>
                <a:gd name="connsiteX1" fmla="*/ 3475926 w 3475926"/>
                <a:gd name="connsiteY1" fmla="*/ 0 h 1086227"/>
                <a:gd name="connsiteX2" fmla="*/ 3475926 w 3475926"/>
                <a:gd name="connsiteY2" fmla="*/ 1086227 h 1086227"/>
                <a:gd name="connsiteX3" fmla="*/ 0 w 3475926"/>
                <a:gd name="connsiteY3" fmla="*/ 1086227 h 1086227"/>
                <a:gd name="connsiteX4" fmla="*/ 0 w 3475926"/>
                <a:gd name="connsiteY4" fmla="*/ 0 h 10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926" h="1086227">
                  <a:moveTo>
                    <a:pt x="0" y="0"/>
                  </a:moveTo>
                  <a:lnTo>
                    <a:pt x="3475926" y="0"/>
                  </a:lnTo>
                  <a:lnTo>
                    <a:pt x="3475926" y="1086227"/>
                  </a:lnTo>
                  <a:lnTo>
                    <a:pt x="0" y="108622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35738" tIns="190500" rIns="190500" bIns="190500" numCol="1" spcCol="1270" anchor="ctr" anchorCtr="0">
              <a:noAutofit/>
            </a:bodyPr>
            <a:lstStyle/>
            <a:p>
              <a:pPr lvl="0" algn="l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000" kern="1200" dirty="0" smtClean="0">
                  <a:hlinkClick r:id="rId4" action="ppaction://hlinksldjump"/>
                </a:rPr>
                <a:t>Вопрос 2</a:t>
              </a:r>
              <a:endParaRPr lang="ru-RU" sz="5000" kern="1200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50403" y="3563520"/>
              <a:ext cx="760358" cy="114053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3" name="Полилиния 12"/>
            <p:cNvSpPr/>
            <p:nvPr/>
          </p:nvSpPr>
          <p:spPr>
            <a:xfrm>
              <a:off x="5001373" y="3720420"/>
              <a:ext cx="3475926" cy="1086227"/>
            </a:xfrm>
            <a:custGeom>
              <a:avLst/>
              <a:gdLst>
                <a:gd name="connsiteX0" fmla="*/ 0 w 3475926"/>
                <a:gd name="connsiteY0" fmla="*/ 0 h 1086227"/>
                <a:gd name="connsiteX1" fmla="*/ 3475926 w 3475926"/>
                <a:gd name="connsiteY1" fmla="*/ 0 h 1086227"/>
                <a:gd name="connsiteX2" fmla="*/ 3475926 w 3475926"/>
                <a:gd name="connsiteY2" fmla="*/ 1086227 h 1086227"/>
                <a:gd name="connsiteX3" fmla="*/ 0 w 3475926"/>
                <a:gd name="connsiteY3" fmla="*/ 1086227 h 1086227"/>
                <a:gd name="connsiteX4" fmla="*/ 0 w 3475926"/>
                <a:gd name="connsiteY4" fmla="*/ 0 h 10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926" h="1086227">
                  <a:moveTo>
                    <a:pt x="0" y="0"/>
                  </a:moveTo>
                  <a:lnTo>
                    <a:pt x="3475926" y="0"/>
                  </a:lnTo>
                  <a:lnTo>
                    <a:pt x="3475926" y="1086227"/>
                  </a:lnTo>
                  <a:lnTo>
                    <a:pt x="0" y="108622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35738" tIns="190500" rIns="190500" bIns="190500" numCol="1" spcCol="1270" anchor="ctr" anchorCtr="0">
              <a:noAutofit/>
            </a:bodyPr>
            <a:lstStyle/>
            <a:p>
              <a:pPr lvl="0" algn="l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000" kern="1200" dirty="0" smtClean="0">
                  <a:hlinkClick r:id="rId5" action="ppaction://hlinksldjump"/>
                </a:rPr>
                <a:t>Вопрос 5</a:t>
              </a:r>
              <a:endParaRPr lang="ru-RU" sz="5000" kern="120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856542" y="3563520"/>
              <a:ext cx="760358" cy="114053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5" name="Полилиния 14"/>
            <p:cNvSpPr/>
            <p:nvPr/>
          </p:nvSpPr>
          <p:spPr>
            <a:xfrm>
              <a:off x="1192330" y="5039672"/>
              <a:ext cx="3475926" cy="1086227"/>
            </a:xfrm>
            <a:custGeom>
              <a:avLst/>
              <a:gdLst>
                <a:gd name="connsiteX0" fmla="*/ 0 w 3475926"/>
                <a:gd name="connsiteY0" fmla="*/ 0 h 1086227"/>
                <a:gd name="connsiteX1" fmla="*/ 3475926 w 3475926"/>
                <a:gd name="connsiteY1" fmla="*/ 0 h 1086227"/>
                <a:gd name="connsiteX2" fmla="*/ 3475926 w 3475926"/>
                <a:gd name="connsiteY2" fmla="*/ 1086227 h 1086227"/>
                <a:gd name="connsiteX3" fmla="*/ 0 w 3475926"/>
                <a:gd name="connsiteY3" fmla="*/ 1086227 h 1086227"/>
                <a:gd name="connsiteX4" fmla="*/ 0 w 3475926"/>
                <a:gd name="connsiteY4" fmla="*/ 0 h 10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5926" h="1086227">
                  <a:moveTo>
                    <a:pt x="0" y="0"/>
                  </a:moveTo>
                  <a:lnTo>
                    <a:pt x="3475926" y="0"/>
                  </a:lnTo>
                  <a:lnTo>
                    <a:pt x="3475926" y="1086227"/>
                  </a:lnTo>
                  <a:lnTo>
                    <a:pt x="0" y="108622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735738" tIns="190500" rIns="190500" bIns="190500" numCol="1" spcCol="1270" anchor="ctr" anchorCtr="0">
              <a:noAutofit/>
            </a:bodyPr>
            <a:lstStyle/>
            <a:p>
              <a:pPr lvl="0" algn="l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000" kern="1200" dirty="0" smtClean="0">
                  <a:hlinkClick r:id="rId6" action="ppaction://hlinksldjump"/>
                </a:rPr>
                <a:t>Вопрос 3</a:t>
              </a:r>
              <a:endParaRPr lang="ru-RU" sz="5000" kern="1200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050403" y="5012517"/>
              <a:ext cx="760358" cy="114053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</p:grpSp>
      <p:sp>
        <p:nvSpPr>
          <p:cNvPr id="28" name="Полилиния 27"/>
          <p:cNvSpPr/>
          <p:nvPr/>
        </p:nvSpPr>
        <p:spPr>
          <a:xfrm>
            <a:off x="4928699" y="5066828"/>
            <a:ext cx="3808223" cy="1086227"/>
          </a:xfrm>
          <a:custGeom>
            <a:avLst/>
            <a:gdLst>
              <a:gd name="connsiteX0" fmla="*/ 0 w 3475926"/>
              <a:gd name="connsiteY0" fmla="*/ 0 h 1086227"/>
              <a:gd name="connsiteX1" fmla="*/ 3475926 w 3475926"/>
              <a:gd name="connsiteY1" fmla="*/ 0 h 1086227"/>
              <a:gd name="connsiteX2" fmla="*/ 3475926 w 3475926"/>
              <a:gd name="connsiteY2" fmla="*/ 1086227 h 1086227"/>
              <a:gd name="connsiteX3" fmla="*/ 0 w 3475926"/>
              <a:gd name="connsiteY3" fmla="*/ 1086227 h 1086227"/>
              <a:gd name="connsiteX4" fmla="*/ 0 w 3475926"/>
              <a:gd name="connsiteY4" fmla="*/ 0 h 1086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5926" h="1086227">
                <a:moveTo>
                  <a:pt x="0" y="0"/>
                </a:moveTo>
                <a:lnTo>
                  <a:pt x="3475926" y="0"/>
                </a:lnTo>
                <a:lnTo>
                  <a:pt x="3475926" y="1086227"/>
                </a:lnTo>
                <a:lnTo>
                  <a:pt x="0" y="108622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735738" tIns="190500" rIns="190500" bIns="190500" numCol="1" spcCol="1270" anchor="ctr" anchorCtr="0">
            <a:noAutofit/>
          </a:bodyPr>
          <a:lstStyle/>
          <a:p>
            <a:pPr lvl="0" algn="l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5000" kern="1200" dirty="0" smtClean="0">
                <a:hlinkClick r:id="rId7" action="ppaction://hlinksldjump"/>
              </a:rPr>
              <a:t>Вопрос 6</a:t>
            </a:r>
            <a:endParaRPr lang="ru-RU" sz="5000" kern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789087" y="5066828"/>
            <a:ext cx="833048" cy="11405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sp>
    </p:spTree>
    <p:extLst>
      <p:ext uri="{BB962C8B-B14F-4D97-AF65-F5344CB8AC3E}">
        <p14:creationId xmlns:p14="http://schemas.microsoft.com/office/powerpoint/2010/main" val="239870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Разыскивается  </a:t>
            </a:r>
            <a:r>
              <a:rPr lang="ru-RU" sz="3200" dirty="0"/>
              <a:t>исторический деятель, проживавший в Руси  в 14 веке.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Князь </a:t>
            </a:r>
            <a:r>
              <a:rPr lang="ru-RU" sz="3200" dirty="0"/>
              <a:t>московский. Свое знаменитое  сражение  с монголами провел на равнине (поле), близ которого  река  </a:t>
            </a:r>
            <a:r>
              <a:rPr lang="ru-RU" sz="3200" dirty="0" err="1"/>
              <a:t>Непрядва</a:t>
            </a:r>
            <a:r>
              <a:rPr lang="ru-RU" sz="3200" dirty="0"/>
              <a:t>   впадает в Дон.   Прозвище к своему имени получил после  этого знаменитого победного сражения.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8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Вопрос № 1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14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A8FBE-4B42-4D63-95C5-228104A71827}" type="slidenum">
              <a:rPr lang="ru-RU" smtClean="0"/>
              <a:t>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764704"/>
            <a:ext cx="53557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/>
              <a:t>Дмитрий Донской</a:t>
            </a:r>
            <a:endParaRPr lang="ru-RU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95828"/>
            <a:ext cx="390525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991240"/>
            <a:ext cx="5705700" cy="35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346808" y="554417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18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88</TotalTime>
  <Words>750</Words>
  <Application>Microsoft Office PowerPoint</Application>
  <PresentationFormat>Экран (4:3)</PresentationFormat>
  <Paragraphs>110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«Детектив-шоу»</vt:lpstr>
      <vt:lpstr>Конкурс № 1</vt:lpstr>
      <vt:lpstr>Конкурс № 1</vt:lpstr>
      <vt:lpstr>Конкурс № 2</vt:lpstr>
      <vt:lpstr>Презентация PowerPoint</vt:lpstr>
      <vt:lpstr>Презентация PowerPoint</vt:lpstr>
      <vt:lpstr>Конкурс № 3</vt:lpstr>
      <vt:lpstr>Вопрос № 1</vt:lpstr>
      <vt:lpstr>Презентация PowerPoint</vt:lpstr>
      <vt:lpstr>Вопрос № 2</vt:lpstr>
      <vt:lpstr>Презентация PowerPoint</vt:lpstr>
      <vt:lpstr> Вопрос № 3</vt:lpstr>
      <vt:lpstr>Презентация PowerPoint</vt:lpstr>
      <vt:lpstr>Вопрос № 4</vt:lpstr>
      <vt:lpstr>Презентация PowerPoint</vt:lpstr>
      <vt:lpstr>Вопрос № 5</vt:lpstr>
      <vt:lpstr>Презентация PowerPoint</vt:lpstr>
      <vt:lpstr>Вопрос № 6</vt:lpstr>
      <vt:lpstr>Презентация PowerPoint</vt:lpstr>
      <vt:lpstr>Конкурс № 4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«Детектив-шоу»</dc:title>
  <dc:creator>Mazina</dc:creator>
  <cp:lastModifiedBy>Mazina</cp:lastModifiedBy>
  <cp:revision>9</cp:revision>
  <dcterms:created xsi:type="dcterms:W3CDTF">2015-03-13T12:33:15Z</dcterms:created>
  <dcterms:modified xsi:type="dcterms:W3CDTF">2015-03-14T05:18:16Z</dcterms:modified>
</cp:coreProperties>
</file>