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0" r:id="rId3"/>
    <p:sldId id="259" r:id="rId4"/>
    <p:sldId id="263" r:id="rId5"/>
    <p:sldId id="261" r:id="rId6"/>
    <p:sldId id="264" r:id="rId7"/>
    <p:sldId id="262" r:id="rId8"/>
    <p:sldId id="265" r:id="rId9"/>
    <p:sldId id="266" r:id="rId10"/>
    <p:sldId id="267" r:id="rId11"/>
    <p:sldId id="272" r:id="rId12"/>
    <p:sldId id="273" r:id="rId13"/>
    <p:sldId id="268" r:id="rId14"/>
    <p:sldId id="269" r:id="rId15"/>
    <p:sldId id="274" r:id="rId16"/>
    <p:sldId id="275" r:id="rId17"/>
    <p:sldId id="270" r:id="rId18"/>
    <p:sldId id="271" r:id="rId19"/>
    <p:sldId id="276" r:id="rId20"/>
    <p:sldId id="277" r:id="rId21"/>
    <p:sldId id="278" r:id="rId22"/>
    <p:sldId id="279" r:id="rId23"/>
    <p:sldId id="281" r:id="rId24"/>
    <p:sldId id="280" r:id="rId25"/>
    <p:sldId id="282" r:id="rId26"/>
    <p:sldId id="283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FE006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5665B-D7E9-4DEF-8FC5-CF97FB764938}" type="datetimeFigureOut">
              <a:rPr lang="zh-CN" altLang="en-US" smtClean="0"/>
              <a:pPr/>
              <a:t>2014-12-6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D62A-0EDC-4DC8-9C32-FB765812F0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444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2071678"/>
          </a:xfrm>
        </p:spPr>
        <p:txBody>
          <a:bodyPr/>
          <a:lstStyle/>
          <a:p>
            <a:pPr algn="ctr">
              <a:buNone/>
            </a:pPr>
            <a:r>
              <a:rPr lang="ru-RU" altLang="zh-CN" sz="4800" b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Урок-игра на тему</a:t>
            </a:r>
          </a:p>
          <a:p>
            <a:pPr algn="ctr">
              <a:buNone/>
            </a:pPr>
            <a:r>
              <a:rPr lang="ru-RU" altLang="zh-CN" sz="4800" b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«Измерение информации»</a:t>
            </a:r>
          </a:p>
          <a:p>
            <a:pPr>
              <a:buNone/>
            </a:pPr>
            <a:endParaRPr lang="zh-CN" altLang="en-US" sz="4000" dirty="0" smtClean="0">
              <a:solidFill>
                <a:srgbClr val="FE0067"/>
              </a:solidFill>
            </a:endParaRPr>
          </a:p>
          <a:p>
            <a:pPr>
              <a:buNone/>
            </a:pP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42852"/>
            <a:ext cx="8715436" cy="46434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 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14290"/>
            <a:ext cx="20717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</a:t>
            </a:r>
            <a:r>
              <a:rPr lang="ru-RU" sz="4000" baseline="-25000" dirty="0" smtClean="0"/>
              <a:t>1</a:t>
            </a:r>
            <a:r>
              <a:rPr lang="ru-RU" sz="4000" dirty="0" smtClean="0"/>
              <a:t> – 256</a:t>
            </a:r>
          </a:p>
          <a:p>
            <a:r>
              <a:rPr lang="en-US" sz="4000" dirty="0" smtClean="0"/>
              <a:t>N</a:t>
            </a:r>
            <a:r>
              <a:rPr lang="ru-RU" sz="4000" baseline="-25000" dirty="0" smtClean="0"/>
              <a:t>1</a:t>
            </a:r>
            <a:r>
              <a:rPr lang="ru-RU" sz="4000" dirty="0" smtClean="0"/>
              <a:t> – 128</a:t>
            </a:r>
          </a:p>
          <a:p>
            <a:r>
              <a:rPr lang="ru-RU" sz="4000" dirty="0" smtClean="0"/>
              <a:t>К - 10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5720" y="2071678"/>
            <a:ext cx="242889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215208" y="1785132"/>
            <a:ext cx="300039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5720" y="2214554"/>
            <a:ext cx="2214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</a:t>
            </a:r>
            <a:r>
              <a:rPr lang="ru-RU" sz="4000" baseline="-25000" dirty="0" smtClean="0"/>
              <a:t>1</a:t>
            </a:r>
            <a:r>
              <a:rPr lang="ru-RU" sz="4000" dirty="0" smtClean="0"/>
              <a:t> - ?</a:t>
            </a:r>
          </a:p>
          <a:p>
            <a:r>
              <a:rPr lang="en-US" sz="4000" dirty="0" smtClean="0"/>
              <a:t>I</a:t>
            </a:r>
            <a:r>
              <a:rPr lang="ru-RU" sz="4000" baseline="-25000" dirty="0" smtClean="0"/>
              <a:t>2</a:t>
            </a:r>
            <a:r>
              <a:rPr lang="ru-RU" sz="4000" dirty="0" smtClean="0"/>
              <a:t> -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1802" y="357166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= K*I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00364" y="100010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 = 2</a:t>
            </a:r>
            <a:r>
              <a:rPr lang="en-US" sz="4000" baseline="30000" dirty="0" smtClean="0"/>
              <a:t>i</a:t>
            </a:r>
            <a:endParaRPr lang="en-US" sz="4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1643050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</a:t>
            </a:r>
            <a:r>
              <a:rPr lang="ru-RU" sz="4000" baseline="-25000" dirty="0" smtClean="0"/>
              <a:t>1</a:t>
            </a:r>
            <a:r>
              <a:rPr lang="en-US" sz="4000" dirty="0" smtClean="0"/>
              <a:t> = 256    </a:t>
            </a:r>
            <a:r>
              <a:rPr lang="en-US" sz="4000" dirty="0" err="1" smtClean="0"/>
              <a:t>i</a:t>
            </a:r>
            <a:r>
              <a:rPr lang="en-US" sz="4000" dirty="0" smtClean="0"/>
              <a:t> = 8</a:t>
            </a:r>
            <a:r>
              <a:rPr lang="ru-RU" sz="4000" dirty="0" smtClean="0"/>
              <a:t>бит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00364" y="2285992"/>
            <a:ext cx="4643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 = </a:t>
            </a:r>
            <a:r>
              <a:rPr lang="ru-RU" sz="4000" dirty="0" smtClean="0"/>
              <a:t>128</a:t>
            </a:r>
            <a:r>
              <a:rPr lang="en-US" sz="4000" dirty="0" smtClean="0"/>
              <a:t>    </a:t>
            </a:r>
            <a:r>
              <a:rPr lang="en-US" sz="4000" dirty="0" err="1" smtClean="0"/>
              <a:t>i</a:t>
            </a:r>
            <a:r>
              <a:rPr lang="en-US" sz="4000" dirty="0" smtClean="0"/>
              <a:t> = </a:t>
            </a:r>
            <a:r>
              <a:rPr lang="ru-RU" sz="4000" dirty="0" smtClean="0"/>
              <a:t>7бит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3071802" y="3071810"/>
            <a:ext cx="4643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= 10*8 = 80 </a:t>
            </a:r>
            <a:r>
              <a:rPr lang="ru-RU" sz="4000" dirty="0" smtClean="0"/>
              <a:t>бит</a:t>
            </a:r>
            <a:endParaRPr lang="ru-RU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3071802" y="3857628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 = </a:t>
            </a:r>
            <a:r>
              <a:rPr lang="ru-RU" sz="4000" dirty="0" smtClean="0"/>
              <a:t>1</a:t>
            </a:r>
            <a:r>
              <a:rPr lang="en-US" sz="4000" dirty="0" smtClean="0"/>
              <a:t>0*7 </a:t>
            </a:r>
            <a:r>
              <a:rPr lang="ru-RU" sz="4000" dirty="0" smtClean="0"/>
              <a:t>=</a:t>
            </a:r>
            <a:r>
              <a:rPr lang="en-US" sz="4000" dirty="0" smtClean="0"/>
              <a:t> 70 </a:t>
            </a:r>
            <a:r>
              <a:rPr lang="ru-RU" sz="4000" dirty="0" smtClean="0"/>
              <a:t>бит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42852"/>
            <a:ext cx="8715436" cy="46434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/>
              <a:t>Задача 2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 </a:t>
            </a:r>
            <a:r>
              <a:rPr lang="ru-RU" sz="4000" dirty="0" smtClean="0"/>
              <a:t> Информационное сообщение объемом 720 битов состоит из 180 символов. Какова мощность алфавита, с помощью которого записано это сообщение?</a:t>
            </a:r>
            <a:endParaRPr lang="ru-RU" sz="4000" b="1" dirty="0" smtClean="0"/>
          </a:p>
          <a:p>
            <a:pPr algn="ctr"/>
            <a:endParaRPr lang="ru-RU" sz="2800" b="1" dirty="0" smtClean="0"/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42852"/>
            <a:ext cx="8715436" cy="46434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 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2786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</a:t>
            </a:r>
            <a:r>
              <a:rPr lang="ru-RU" sz="4000" dirty="0" smtClean="0"/>
              <a:t>– 720 бит</a:t>
            </a:r>
          </a:p>
          <a:p>
            <a:r>
              <a:rPr lang="ru-RU" sz="4000" dirty="0" smtClean="0"/>
              <a:t>К - 180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4282" y="1785926"/>
            <a:ext cx="242889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143770" y="1856570"/>
            <a:ext cx="300039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5720" y="2214554"/>
            <a:ext cx="2214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</a:t>
            </a:r>
            <a:r>
              <a:rPr lang="ru-RU" sz="4000" dirty="0" smtClean="0"/>
              <a:t>- ?</a:t>
            </a:r>
          </a:p>
          <a:p>
            <a:r>
              <a:rPr lang="en-US" sz="4000" dirty="0" smtClean="0"/>
              <a:t>i - </a:t>
            </a:r>
            <a:r>
              <a:rPr lang="ru-RU" sz="4000" dirty="0" smtClean="0"/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1802" y="1000108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= K*I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00364" y="357166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 = 2</a:t>
            </a:r>
            <a:r>
              <a:rPr lang="en-US" sz="4000" baseline="30000" dirty="0" smtClean="0"/>
              <a:t>i</a:t>
            </a:r>
            <a:endParaRPr lang="en-US" sz="4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1643050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 = I/K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3000364" y="2428868"/>
            <a:ext cx="6357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= 720/180 = 4</a:t>
            </a:r>
            <a:r>
              <a:rPr lang="ru-RU" sz="4000" dirty="0" smtClean="0"/>
              <a:t> бит</a:t>
            </a:r>
            <a:r>
              <a:rPr lang="en-US" sz="4000" dirty="0" smtClean="0"/>
              <a:t>a</a:t>
            </a:r>
            <a:endParaRPr lang="ru-RU" sz="4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071802" y="3143248"/>
            <a:ext cx="6357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 = 2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= 16 </a:t>
            </a:r>
            <a:r>
              <a:rPr lang="ru-RU" sz="4000" dirty="0" smtClean="0"/>
              <a:t>символов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  <p:bldP spid="13" grpId="0"/>
      <p:bldP spid="17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42852"/>
            <a:ext cx="8715436" cy="46434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/>
              <a:t>Задача 3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 </a:t>
            </a:r>
            <a:r>
              <a:rPr lang="ru-RU" sz="2800" dirty="0" smtClean="0"/>
              <a:t> </a:t>
            </a:r>
            <a:r>
              <a:rPr lang="ru-RU" sz="4000" b="1" dirty="0" smtClean="0"/>
              <a:t>Мощность алфавита равна 64 символа. Сколько </a:t>
            </a:r>
            <a:r>
              <a:rPr lang="ru-RU" sz="4000" b="1" u="sng" dirty="0" smtClean="0"/>
              <a:t>Кбайт</a:t>
            </a:r>
            <a:r>
              <a:rPr lang="ru-RU" sz="4000" b="1" dirty="0" smtClean="0"/>
              <a:t> памяти потребуется, чтобы сохранить 128 страниц текста, содержащего в среднем 256 символов на каждой странице?</a:t>
            </a:r>
            <a:r>
              <a:rPr lang="ru-RU" sz="2800" b="1" dirty="0" smtClean="0"/>
              <a:t> 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42852"/>
            <a:ext cx="8715436" cy="46434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 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27860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</a:t>
            </a:r>
            <a:r>
              <a:rPr lang="ru-RU" sz="4000" dirty="0" smtClean="0"/>
              <a:t> – 64</a:t>
            </a:r>
          </a:p>
          <a:p>
            <a:r>
              <a:rPr lang="ru-RU" sz="4000" dirty="0" smtClean="0"/>
              <a:t>К -(</a:t>
            </a:r>
            <a:r>
              <a:rPr lang="ru-RU" sz="3200" dirty="0" smtClean="0"/>
              <a:t>128*256)</a:t>
            </a:r>
          </a:p>
          <a:p>
            <a:r>
              <a:rPr lang="ru-RU" sz="4000" dirty="0" smtClean="0"/>
              <a:t>=32768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5720" y="2071678"/>
            <a:ext cx="242889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500960" y="1856570"/>
            <a:ext cx="300039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5720" y="2214554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</a:t>
            </a:r>
            <a:r>
              <a:rPr lang="ru-RU" sz="4000" dirty="0" smtClean="0"/>
              <a:t> -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1802" y="357166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= K*I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00364" y="100010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 = 2</a:t>
            </a:r>
            <a:r>
              <a:rPr lang="en-US" sz="4000" baseline="30000" dirty="0" smtClean="0"/>
              <a:t>i</a:t>
            </a:r>
            <a:endParaRPr lang="en-US" sz="4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1643050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 = </a:t>
            </a:r>
            <a:r>
              <a:rPr lang="ru-RU" sz="4000" dirty="0" smtClean="0"/>
              <a:t>64</a:t>
            </a:r>
            <a:r>
              <a:rPr lang="en-US" sz="4000" dirty="0" smtClean="0"/>
              <a:t>    </a:t>
            </a:r>
            <a:r>
              <a:rPr lang="en-US" sz="4000" dirty="0" err="1" smtClean="0"/>
              <a:t>i</a:t>
            </a:r>
            <a:r>
              <a:rPr lang="en-US" sz="4000" dirty="0" smtClean="0"/>
              <a:t> = </a:t>
            </a:r>
            <a:r>
              <a:rPr lang="ru-RU" sz="4000" dirty="0" smtClean="0"/>
              <a:t>6 бит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3071802" y="2428868"/>
            <a:ext cx="5857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= </a:t>
            </a:r>
            <a:r>
              <a:rPr lang="ru-RU" sz="4000" dirty="0" smtClean="0"/>
              <a:t>32768</a:t>
            </a:r>
            <a:r>
              <a:rPr lang="en-US" sz="4000" dirty="0" smtClean="0"/>
              <a:t>*</a:t>
            </a:r>
            <a:r>
              <a:rPr lang="ru-RU" sz="4000" dirty="0" smtClean="0"/>
              <a:t>6</a:t>
            </a:r>
            <a:r>
              <a:rPr lang="en-US" sz="4000" dirty="0" smtClean="0"/>
              <a:t> = </a:t>
            </a:r>
            <a:r>
              <a:rPr lang="ru-RU" sz="4000" dirty="0" smtClean="0"/>
              <a:t>196608</a:t>
            </a:r>
            <a:r>
              <a:rPr lang="en-US" sz="4000" dirty="0" smtClean="0"/>
              <a:t> </a:t>
            </a:r>
            <a:r>
              <a:rPr lang="ru-RU" sz="4000" dirty="0" smtClean="0"/>
              <a:t>бит =</a:t>
            </a:r>
          </a:p>
          <a:p>
            <a:r>
              <a:rPr lang="ru-RU" sz="4000" dirty="0" smtClean="0"/>
              <a:t>24576 = 24 Кбайт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  <p:bldP spid="13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521495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/>
              <a:t>Задача 4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 </a:t>
            </a:r>
            <a:r>
              <a:rPr lang="ru-RU" sz="4000" dirty="0" smtClean="0"/>
              <a:t> Информационное сообщение объемом 4 </a:t>
            </a:r>
            <a:r>
              <a:rPr lang="ru-RU" sz="4000" dirty="0" err="1" smtClean="0"/>
              <a:t>Кбайта</a:t>
            </a:r>
            <a:r>
              <a:rPr lang="ru-RU" sz="4000" dirty="0" smtClean="0"/>
              <a:t> состоит из 4096 символов. Каков информационный вес символа используемого алфавита? Сколько символов содержит алфавит, с помощью которого записано это сообщение?</a:t>
            </a:r>
            <a:endParaRPr lang="ru-RU" sz="2800" b="1" dirty="0" smtClean="0"/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42852"/>
            <a:ext cx="8715436" cy="46434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 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2786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</a:t>
            </a:r>
            <a:r>
              <a:rPr lang="ru-RU" sz="4000" dirty="0" smtClean="0"/>
              <a:t>– 4 </a:t>
            </a:r>
            <a:r>
              <a:rPr lang="ru-RU" sz="4000" dirty="0" err="1" smtClean="0"/>
              <a:t>Кбайта</a:t>
            </a:r>
            <a:endParaRPr lang="ru-RU" sz="4000" dirty="0" smtClean="0"/>
          </a:p>
          <a:p>
            <a:r>
              <a:rPr lang="ru-RU" sz="4000" dirty="0" smtClean="0"/>
              <a:t>К - 4096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4282" y="1785926"/>
            <a:ext cx="264320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358084" y="1856570"/>
            <a:ext cx="300039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5720" y="2214554"/>
            <a:ext cx="2214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</a:t>
            </a:r>
            <a:r>
              <a:rPr lang="ru-RU" sz="4000" dirty="0" smtClean="0"/>
              <a:t>- ?</a:t>
            </a:r>
          </a:p>
          <a:p>
            <a:r>
              <a:rPr lang="en-US" sz="4000" dirty="0" smtClean="0"/>
              <a:t>i - </a:t>
            </a:r>
            <a:r>
              <a:rPr lang="ru-RU" sz="4000" dirty="0" smtClean="0"/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1802" y="1000108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= K*I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00364" y="357166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 = 2</a:t>
            </a:r>
            <a:r>
              <a:rPr lang="en-US" sz="4000" baseline="30000" dirty="0" smtClean="0"/>
              <a:t>i</a:t>
            </a:r>
            <a:endParaRPr lang="en-US" sz="4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1643050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 = I/K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2786050" y="3500438"/>
            <a:ext cx="6357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= </a:t>
            </a:r>
            <a:r>
              <a:rPr lang="ru-RU" sz="4000" dirty="0" smtClean="0"/>
              <a:t>32768</a:t>
            </a:r>
            <a:r>
              <a:rPr lang="en-US" sz="4000" dirty="0" smtClean="0"/>
              <a:t>/</a:t>
            </a:r>
            <a:r>
              <a:rPr lang="ru-RU" sz="4000" dirty="0" smtClean="0"/>
              <a:t>4096</a:t>
            </a:r>
            <a:r>
              <a:rPr lang="en-US" sz="4000" dirty="0" smtClean="0"/>
              <a:t> = </a:t>
            </a:r>
            <a:r>
              <a:rPr lang="ru-RU" sz="4000" dirty="0" smtClean="0"/>
              <a:t>8 битов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86050" y="4143380"/>
            <a:ext cx="6357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 = 2</a:t>
            </a:r>
            <a:r>
              <a:rPr lang="ru-RU" sz="4000" baseline="30000" dirty="0" smtClean="0"/>
              <a:t>8</a:t>
            </a:r>
            <a:r>
              <a:rPr lang="en-US" sz="4000" dirty="0" smtClean="0"/>
              <a:t> = </a:t>
            </a:r>
            <a:r>
              <a:rPr lang="ru-RU" sz="4000" dirty="0" smtClean="0"/>
              <a:t>256</a:t>
            </a:r>
            <a:r>
              <a:rPr lang="en-US" sz="4000" dirty="0" smtClean="0"/>
              <a:t> </a:t>
            </a:r>
            <a:r>
              <a:rPr lang="ru-RU" sz="4000" dirty="0" smtClean="0"/>
              <a:t>символов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57488" y="2357430"/>
            <a:ext cx="67866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4 Кб = 4*1024*8 = </a:t>
            </a:r>
          </a:p>
          <a:p>
            <a:r>
              <a:rPr lang="ru-RU" sz="4000" dirty="0" smtClean="0"/>
              <a:t>32768 битов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  <p:bldP spid="13" grpId="0"/>
      <p:bldP spid="17" grpId="0"/>
      <p:bldP spid="15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42852"/>
            <a:ext cx="8715436" cy="46434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/>
              <a:t>Задача 5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 </a:t>
            </a:r>
            <a:r>
              <a:rPr lang="ru-RU" sz="4000" b="1" dirty="0" smtClean="0"/>
              <a:t>Метеостанция на пляже фиксирует изменение температуры от 0 до 35 градусов. Каков объём сообщения 96 измерений? (в Байтах)</a:t>
            </a:r>
          </a:p>
          <a:p>
            <a:pPr algn="ctr"/>
            <a:endParaRPr lang="ru-RU" sz="2800" b="1" dirty="0" smtClean="0"/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42852"/>
            <a:ext cx="8715436" cy="46434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 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2786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</a:t>
            </a:r>
            <a:r>
              <a:rPr lang="ru-RU" sz="4000" dirty="0" smtClean="0"/>
              <a:t> – 36</a:t>
            </a:r>
          </a:p>
          <a:p>
            <a:r>
              <a:rPr lang="ru-RU" sz="4000" dirty="0" smtClean="0"/>
              <a:t>К - 96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4282" y="1785926"/>
            <a:ext cx="242889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143770" y="1856570"/>
            <a:ext cx="300039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5720" y="2214554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</a:t>
            </a:r>
            <a:r>
              <a:rPr lang="ru-RU" sz="4000" dirty="0" smtClean="0"/>
              <a:t> -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1802" y="357166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= K*I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00364" y="100010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 = 2</a:t>
            </a:r>
            <a:r>
              <a:rPr lang="en-US" sz="4000" baseline="30000" dirty="0" smtClean="0"/>
              <a:t>i</a:t>
            </a:r>
            <a:endParaRPr lang="en-US" sz="4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1643050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 = </a:t>
            </a:r>
            <a:r>
              <a:rPr lang="ru-RU" sz="4000" dirty="0" smtClean="0"/>
              <a:t>64</a:t>
            </a:r>
            <a:r>
              <a:rPr lang="en-US" sz="4000" dirty="0" smtClean="0"/>
              <a:t>    </a:t>
            </a:r>
            <a:r>
              <a:rPr lang="en-US" sz="4000" dirty="0" err="1" smtClean="0"/>
              <a:t>i</a:t>
            </a:r>
            <a:r>
              <a:rPr lang="en-US" sz="4000" dirty="0" smtClean="0"/>
              <a:t> = </a:t>
            </a:r>
            <a:r>
              <a:rPr lang="ru-RU" sz="4000" dirty="0" smtClean="0"/>
              <a:t>6 бит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2786050" y="2428868"/>
            <a:ext cx="6357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= </a:t>
            </a:r>
            <a:r>
              <a:rPr lang="ru-RU" sz="4000" dirty="0" smtClean="0"/>
              <a:t>96</a:t>
            </a:r>
            <a:r>
              <a:rPr lang="en-US" sz="4000" dirty="0" smtClean="0"/>
              <a:t>*</a:t>
            </a:r>
            <a:r>
              <a:rPr lang="ru-RU" sz="4000" dirty="0" smtClean="0"/>
              <a:t>6</a:t>
            </a:r>
            <a:r>
              <a:rPr lang="en-US" sz="4000" dirty="0" smtClean="0"/>
              <a:t> = </a:t>
            </a:r>
            <a:r>
              <a:rPr lang="ru-RU" sz="4000" dirty="0" smtClean="0"/>
              <a:t>576</a:t>
            </a:r>
            <a:r>
              <a:rPr lang="en-US" sz="4000" dirty="0" smtClean="0"/>
              <a:t> </a:t>
            </a:r>
            <a:r>
              <a:rPr lang="ru-RU" sz="4000" dirty="0" smtClean="0"/>
              <a:t>бит = 72 байта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29256" y="571480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36       64</a:t>
            </a:r>
            <a:endParaRPr lang="ru-RU" sz="40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6072198" y="92867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  <p:bldP spid="13" grpId="0"/>
      <p:bldP spid="17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00034" y="142875"/>
            <a:ext cx="8358216" cy="1643063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/>
              <a:t>Задания для команд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00034" y="142875"/>
            <a:ext cx="8358216" cy="1643063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/>
              <a:t>Задания для зрителей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42852"/>
            <a:ext cx="8715436" cy="46434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Для записи текста использовался 256-символьный алфавит. Каков информационный объём </a:t>
            </a:r>
            <a:r>
              <a:rPr lang="ru-RU" sz="4000" b="1" dirty="0" smtClean="0"/>
              <a:t>(в </a:t>
            </a:r>
            <a:r>
              <a:rPr lang="ru-RU" sz="4000" b="1" dirty="0" err="1" smtClean="0"/>
              <a:t>КБайтах</a:t>
            </a:r>
            <a:r>
              <a:rPr lang="ru-RU" sz="4000" b="1" dirty="0" smtClean="0"/>
              <a:t>)</a:t>
            </a:r>
            <a:r>
              <a:rPr lang="ru-RU" sz="4000" dirty="0" smtClean="0"/>
              <a:t> содержат 15 страниц текста, если в каждой странице по 32 строки, в каждой из которых по 64 символа?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42852"/>
            <a:ext cx="8715436" cy="46434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 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27860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</a:t>
            </a:r>
            <a:r>
              <a:rPr lang="ru-RU" sz="4000" dirty="0" smtClean="0"/>
              <a:t> – 256</a:t>
            </a:r>
          </a:p>
          <a:p>
            <a:r>
              <a:rPr lang="ru-RU" sz="4000" dirty="0" smtClean="0"/>
              <a:t>К -(</a:t>
            </a:r>
            <a:r>
              <a:rPr lang="ru-RU" sz="3200" dirty="0" smtClean="0"/>
              <a:t>15*32*64)</a:t>
            </a:r>
          </a:p>
          <a:p>
            <a:r>
              <a:rPr lang="ru-RU" sz="4000" dirty="0" smtClean="0"/>
              <a:t>=30720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85720" y="2060848"/>
            <a:ext cx="2630096" cy="108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416412" y="1832060"/>
            <a:ext cx="300039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5720" y="2214554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</a:t>
            </a:r>
            <a:r>
              <a:rPr lang="ru-RU" sz="4000" dirty="0" smtClean="0"/>
              <a:t> -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1802" y="357166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= K*I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00364" y="100010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 = 2</a:t>
            </a:r>
            <a:r>
              <a:rPr lang="en-US" sz="4000" baseline="30000" dirty="0" smtClean="0"/>
              <a:t>i</a:t>
            </a:r>
            <a:endParaRPr lang="en-US" sz="4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1643050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 = </a:t>
            </a:r>
            <a:r>
              <a:rPr lang="ru-RU" sz="4000" dirty="0" smtClean="0"/>
              <a:t>256</a:t>
            </a:r>
            <a:r>
              <a:rPr lang="en-US" sz="4000" dirty="0" smtClean="0"/>
              <a:t>    </a:t>
            </a:r>
            <a:r>
              <a:rPr lang="en-US" sz="4000" dirty="0" err="1" smtClean="0"/>
              <a:t>i</a:t>
            </a:r>
            <a:r>
              <a:rPr lang="en-US" sz="4000" dirty="0" smtClean="0"/>
              <a:t> = </a:t>
            </a:r>
            <a:r>
              <a:rPr lang="ru-RU" sz="4000" dirty="0" smtClean="0"/>
              <a:t>8 бит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3071802" y="2428868"/>
            <a:ext cx="5857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= </a:t>
            </a:r>
            <a:r>
              <a:rPr lang="ru-RU" sz="4000" dirty="0" smtClean="0"/>
              <a:t>30720</a:t>
            </a:r>
            <a:r>
              <a:rPr lang="en-US" sz="4000" dirty="0" smtClean="0"/>
              <a:t>*</a:t>
            </a:r>
            <a:r>
              <a:rPr lang="ru-RU" sz="4000" dirty="0" smtClean="0"/>
              <a:t>8</a:t>
            </a:r>
            <a:r>
              <a:rPr lang="en-US" sz="4000" dirty="0" smtClean="0"/>
              <a:t> = </a:t>
            </a:r>
            <a:r>
              <a:rPr lang="ru-RU" sz="4000" dirty="0" smtClean="0"/>
              <a:t>245760</a:t>
            </a:r>
            <a:r>
              <a:rPr lang="en-US" sz="4000" dirty="0" smtClean="0"/>
              <a:t> </a:t>
            </a:r>
            <a:r>
              <a:rPr lang="ru-RU" sz="4000" dirty="0" smtClean="0"/>
              <a:t>бит =</a:t>
            </a:r>
          </a:p>
          <a:p>
            <a:r>
              <a:rPr lang="ru-RU" sz="4000" dirty="0" smtClean="0"/>
              <a:t>30720 байт = 30 Кбайт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  <p:bldP spid="13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142852"/>
            <a:ext cx="9144000" cy="5643602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Для кодирования нотной записи используется 12 значков-нот. Каждая нота кодируется одним и тем же минимально возможным количеством бит. Чему равен информационный объем </a:t>
            </a:r>
            <a:r>
              <a:rPr lang="ru-RU" sz="4000" b="1" u="sng" dirty="0" smtClean="0"/>
              <a:t>(в Байтах</a:t>
            </a:r>
            <a:r>
              <a:rPr lang="ru-RU" sz="4000" dirty="0" smtClean="0"/>
              <a:t>) нотной тетради, состоящего из 18 страниц, в каждой из которых по 11 строк, в каждой строке умещается по 44 ноты?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42852"/>
            <a:ext cx="8715436" cy="46434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 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27860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</a:t>
            </a:r>
            <a:r>
              <a:rPr lang="ru-RU" sz="4000" dirty="0" smtClean="0"/>
              <a:t> – 12</a:t>
            </a:r>
          </a:p>
          <a:p>
            <a:r>
              <a:rPr lang="ru-RU" sz="4000" dirty="0" smtClean="0"/>
              <a:t>К -(</a:t>
            </a:r>
            <a:r>
              <a:rPr lang="ru-RU" sz="3200" dirty="0" smtClean="0"/>
              <a:t>18*11*44)</a:t>
            </a:r>
          </a:p>
          <a:p>
            <a:r>
              <a:rPr lang="ru-RU" sz="4000" dirty="0" smtClean="0"/>
              <a:t>=8712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85720" y="2060848"/>
            <a:ext cx="2630096" cy="108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416412" y="1832060"/>
            <a:ext cx="300039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5720" y="2214554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</a:t>
            </a:r>
            <a:r>
              <a:rPr lang="ru-RU" sz="4000" dirty="0" smtClean="0"/>
              <a:t> -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1802" y="357166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= K*I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00364" y="100010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 = 2</a:t>
            </a:r>
            <a:r>
              <a:rPr lang="en-US" sz="4000" baseline="30000" dirty="0" smtClean="0"/>
              <a:t>i</a:t>
            </a:r>
            <a:endParaRPr lang="en-US" sz="4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1643050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 = </a:t>
            </a:r>
            <a:r>
              <a:rPr lang="ru-RU" sz="4000" dirty="0" smtClean="0"/>
              <a:t>16</a:t>
            </a:r>
            <a:r>
              <a:rPr lang="en-US" sz="4000" dirty="0" smtClean="0"/>
              <a:t>    </a:t>
            </a:r>
            <a:r>
              <a:rPr lang="en-US" sz="4000" dirty="0" err="1" smtClean="0"/>
              <a:t>i</a:t>
            </a:r>
            <a:r>
              <a:rPr lang="en-US" sz="4000" dirty="0" smtClean="0"/>
              <a:t> = </a:t>
            </a:r>
            <a:r>
              <a:rPr lang="ru-RU" sz="4000" dirty="0" smtClean="0"/>
              <a:t>4 бит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3071802" y="2428868"/>
            <a:ext cx="5857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= </a:t>
            </a:r>
            <a:r>
              <a:rPr lang="ru-RU" sz="4000" dirty="0" smtClean="0"/>
              <a:t>8712</a:t>
            </a:r>
            <a:r>
              <a:rPr lang="en-US" sz="4000" dirty="0" smtClean="0"/>
              <a:t>*</a:t>
            </a:r>
            <a:r>
              <a:rPr lang="ru-RU" sz="4000" dirty="0" smtClean="0"/>
              <a:t>4</a:t>
            </a:r>
            <a:r>
              <a:rPr lang="en-US" sz="4000" dirty="0" smtClean="0"/>
              <a:t> = </a:t>
            </a:r>
            <a:r>
              <a:rPr lang="ru-RU" sz="4000" dirty="0" smtClean="0"/>
              <a:t>34848</a:t>
            </a:r>
            <a:r>
              <a:rPr lang="en-US" sz="4000" dirty="0" smtClean="0"/>
              <a:t> </a:t>
            </a:r>
            <a:r>
              <a:rPr lang="ru-RU" sz="4000" dirty="0" smtClean="0"/>
              <a:t>бит =</a:t>
            </a:r>
          </a:p>
          <a:p>
            <a:r>
              <a:rPr lang="ru-RU" sz="4000" dirty="0" smtClean="0"/>
              <a:t>4356 байт 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5143504" y="500042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12      16</a:t>
            </a:r>
            <a:endParaRPr lang="en-US" sz="4000" dirty="0" smtClean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786446" y="85723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  <p:bldP spid="13" grpId="0"/>
      <p:bldP spid="17" grpId="0"/>
      <p:bldP spid="14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357958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 В велокроссе участвуют 119 спортсменов. Специальное устройство регистрирует прохождение каждым из участников промежуточного финиша, записывая его номер с использованием минимально возможного количества бит, одинакового для каждого спортсмена. Каков информационный объем сообщения (</a:t>
            </a:r>
            <a:r>
              <a:rPr lang="ru-RU" sz="3600" b="1" dirty="0" smtClean="0"/>
              <a:t>в Битах)</a:t>
            </a:r>
            <a:r>
              <a:rPr lang="ru-RU" sz="3600" dirty="0" smtClean="0"/>
              <a:t>, записанного устройством, после того как промежуточный финиш прошли 70 велосипедистов?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42852"/>
            <a:ext cx="8715436" cy="46434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 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2786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</a:t>
            </a:r>
            <a:r>
              <a:rPr lang="ru-RU" sz="4000" dirty="0" smtClean="0"/>
              <a:t> – 119</a:t>
            </a:r>
          </a:p>
          <a:p>
            <a:r>
              <a:rPr lang="ru-RU" sz="4000" dirty="0" smtClean="0"/>
              <a:t>К  - 70</a:t>
            </a:r>
            <a:endParaRPr lang="ru-RU" sz="3200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5720" y="1571612"/>
            <a:ext cx="264320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416412" y="1904068"/>
            <a:ext cx="300039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7158" y="1857364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</a:t>
            </a:r>
            <a:r>
              <a:rPr lang="ru-RU" sz="4000" dirty="0" smtClean="0"/>
              <a:t> -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1802" y="357166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= K*I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00364" y="100010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 = 2</a:t>
            </a:r>
            <a:r>
              <a:rPr lang="en-US" sz="4000" baseline="30000" dirty="0" smtClean="0"/>
              <a:t>i</a:t>
            </a:r>
            <a:endParaRPr lang="en-US" sz="4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1643050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 = </a:t>
            </a:r>
            <a:r>
              <a:rPr lang="ru-RU" sz="4000" dirty="0" smtClean="0"/>
              <a:t>128</a:t>
            </a:r>
            <a:r>
              <a:rPr lang="en-US" sz="4000" dirty="0" smtClean="0"/>
              <a:t>    </a:t>
            </a:r>
            <a:r>
              <a:rPr lang="en-US" sz="4000" dirty="0" err="1" smtClean="0"/>
              <a:t>i</a:t>
            </a:r>
            <a:r>
              <a:rPr lang="en-US" sz="4000" dirty="0" smtClean="0"/>
              <a:t> = </a:t>
            </a:r>
            <a:r>
              <a:rPr lang="ru-RU" sz="4000" dirty="0" smtClean="0"/>
              <a:t>7 бит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3071802" y="2428868"/>
            <a:ext cx="5857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= </a:t>
            </a:r>
            <a:r>
              <a:rPr lang="ru-RU" sz="4000" dirty="0" smtClean="0"/>
              <a:t>70</a:t>
            </a:r>
            <a:r>
              <a:rPr lang="en-US" sz="4000" dirty="0" smtClean="0"/>
              <a:t>*</a:t>
            </a:r>
            <a:r>
              <a:rPr lang="ru-RU" sz="4000" dirty="0" smtClean="0"/>
              <a:t>7</a:t>
            </a:r>
            <a:r>
              <a:rPr lang="en-US" sz="4000" dirty="0" smtClean="0"/>
              <a:t> = </a:t>
            </a:r>
            <a:r>
              <a:rPr lang="ru-RU" sz="4000" dirty="0" smtClean="0"/>
              <a:t>490</a:t>
            </a:r>
            <a:r>
              <a:rPr lang="en-US" sz="4000" dirty="0" smtClean="0"/>
              <a:t> </a:t>
            </a:r>
            <a:r>
              <a:rPr lang="ru-RU" sz="4000" dirty="0" smtClean="0"/>
              <a:t>бит =</a:t>
            </a:r>
          </a:p>
          <a:p>
            <a:r>
              <a:rPr lang="ru-RU" sz="4000" dirty="0" smtClean="0"/>
              <a:t>4356 байт 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5143504" y="500042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119       128</a:t>
            </a:r>
            <a:endParaRPr lang="en-US" sz="4000" dirty="0" smtClean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6143636" y="85723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  <p:bldP spid="13" grpId="0"/>
      <p:bldP spid="17" grpId="0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2071678"/>
          </a:xfrm>
        </p:spPr>
        <p:txBody>
          <a:bodyPr/>
          <a:lstStyle/>
          <a:p>
            <a:pPr algn="ctr">
              <a:buNone/>
            </a:pPr>
            <a:r>
              <a:rPr lang="ru-RU" altLang="zh-CN" sz="4800" b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Спасибо за участие!</a:t>
            </a:r>
            <a:endParaRPr lang="ru-RU" altLang="zh-CN" sz="4800" b="1" dirty="0" smtClean="0">
              <a:ln w="18415" cmpd="sng">
                <a:noFill/>
                <a:prstDash val="solid"/>
              </a:ln>
              <a:solidFill>
                <a:srgbClr val="FE0067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zh-CN" altLang="en-US" sz="4000" dirty="0" smtClean="0">
              <a:solidFill>
                <a:srgbClr val="FE0067"/>
              </a:solidFill>
            </a:endParaRPr>
          </a:p>
          <a:p>
            <a:pPr>
              <a:buNone/>
            </a:pP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42852"/>
            <a:ext cx="8715436" cy="46434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/>
              <a:t>Задача 1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Жители планеты Принтер используют алфавит из 256 знаков, а жители планеты Плоттер — из 128 знаков. Для жителей какой планеты сообщение из 10 знаков несет больше информации и на сколько?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 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42852"/>
            <a:ext cx="8715436" cy="46434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/>
              <a:t>Задача 2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 </a:t>
            </a:r>
            <a:r>
              <a:rPr lang="ru-RU" sz="4000" dirty="0" smtClean="0"/>
              <a:t> Информационное сообщение объемом 720 битов состоит из 180 символов. Какова мощность алфавита, с помощью которого записано это сообщение?</a:t>
            </a:r>
            <a:endParaRPr lang="ru-RU" sz="4000" b="1" dirty="0" smtClean="0"/>
          </a:p>
          <a:p>
            <a:pPr algn="ctr"/>
            <a:endParaRPr lang="ru-RU" sz="2800" b="1" dirty="0" smtClean="0"/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42852"/>
            <a:ext cx="8715436" cy="46434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/>
              <a:t>Задача 3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 </a:t>
            </a:r>
            <a:r>
              <a:rPr lang="ru-RU" sz="2800" dirty="0" smtClean="0"/>
              <a:t> </a:t>
            </a:r>
            <a:r>
              <a:rPr lang="ru-RU" sz="4000" b="1" dirty="0" smtClean="0"/>
              <a:t>Мощность алфавита равна 64 символа. Сколько </a:t>
            </a:r>
            <a:r>
              <a:rPr lang="ru-RU" sz="4000" b="1" u="sng" dirty="0" smtClean="0"/>
              <a:t>Кбайт</a:t>
            </a:r>
            <a:r>
              <a:rPr lang="ru-RU" sz="4000" b="1" dirty="0" smtClean="0"/>
              <a:t> памяти потребуется, чтобы сохранить 128 страниц текста, содержащего в среднем 256 символов на каждой странице?</a:t>
            </a:r>
            <a:r>
              <a:rPr lang="ru-RU" sz="2800" b="1" dirty="0" smtClean="0"/>
              <a:t> 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521495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/>
              <a:t>Задача 4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 </a:t>
            </a:r>
            <a:r>
              <a:rPr lang="ru-RU" sz="4000" dirty="0" smtClean="0"/>
              <a:t> Информационное сообщение объемом 4 </a:t>
            </a:r>
            <a:r>
              <a:rPr lang="ru-RU" sz="4000" dirty="0" err="1" smtClean="0"/>
              <a:t>Кбайта</a:t>
            </a:r>
            <a:r>
              <a:rPr lang="ru-RU" sz="4000" dirty="0" smtClean="0"/>
              <a:t> состоит из 4096 символов. Каков информационный вес символа используемого алфавита? Сколько символов содержит алфавит, с помощью которого записано это сообщение?</a:t>
            </a:r>
            <a:endParaRPr lang="ru-RU" sz="2800" b="1" dirty="0" smtClean="0"/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42852"/>
            <a:ext cx="8715436" cy="46434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/>
              <a:t>Задача 5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 </a:t>
            </a:r>
            <a:r>
              <a:rPr lang="ru-RU" sz="4000" b="1" dirty="0" smtClean="0"/>
              <a:t>Метеостанция на пляже фиксирует изменение температуры от 0 до 35 градусов. Каков объём сообщения 96 измерений? (в Байтах)</a:t>
            </a:r>
          </a:p>
          <a:p>
            <a:pPr algn="ctr"/>
            <a:endParaRPr lang="ru-RU" sz="2800" b="1" dirty="0" smtClean="0"/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00034" y="142875"/>
            <a:ext cx="8358216" cy="1643063"/>
          </a:xfrm>
        </p:spPr>
        <p:txBody>
          <a:bodyPr/>
          <a:lstStyle/>
          <a:p>
            <a:pPr algn="ctr">
              <a:buNone/>
            </a:pPr>
            <a:r>
              <a:rPr lang="ru-RU" sz="4800" b="1" dirty="0" smtClean="0"/>
              <a:t>Решения </a:t>
            </a:r>
            <a:r>
              <a:rPr lang="ru-RU" sz="4800" b="1" dirty="0" smtClean="0"/>
              <a:t>заданий для зрителей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42852"/>
            <a:ext cx="8715436" cy="46434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/>
              <a:t>Задача 1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Жители планеты Принтер используют алфавит из 256 знаков, а жители планеты Плоттер — из 128 знаков. Для жителей какой планеты сообщение из 10 знаков несет больше информации и на сколько?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 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training-01</Template>
  <TotalTime>184</TotalTime>
  <Words>564</Words>
  <Application>Microsoft Office PowerPoint</Application>
  <PresentationFormat>Экран (4:3)</PresentationFormat>
  <Paragraphs>115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training-01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T422</cp:lastModifiedBy>
  <cp:revision>40</cp:revision>
  <dcterms:created xsi:type="dcterms:W3CDTF">2012-07-31T13:58:46Z</dcterms:created>
  <dcterms:modified xsi:type="dcterms:W3CDTF">2014-12-06T06:47:43Z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193013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