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080A-945C-46DA-B93A-35092033965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E303-D8E6-491D-81BF-2CB253C4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Типы алгоритмов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0004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Тема урока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329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chemeClr val="tx2"/>
                </a:solidFill>
              </a:rPr>
              <a:t>Форма организации действий, при которой выполнение одной и той же последовательности действий повторяется, пока выполняется некоторое заранее установленное условие, называется циклом (повторением).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Алгоритм, содержащий циклы, называется циклическим алгоритмом или алгоритмом с повторениями.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этом уроке вы узнаете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5004048" y="2564904"/>
            <a:ext cx="4139952" cy="1647828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400" b="1" dirty="0" smtClean="0"/>
              <a:t>Какая форма организации </a:t>
            </a:r>
          </a:p>
          <a:p>
            <a:pPr algn="ctr">
              <a:spcBef>
                <a:spcPct val="0"/>
              </a:spcBef>
            </a:pPr>
            <a:r>
              <a:rPr lang="ru-RU" sz="2400" b="1" dirty="0" smtClean="0"/>
              <a:t>действий называется</a:t>
            </a:r>
          </a:p>
          <a:p>
            <a:pPr algn="ctr">
              <a:spcBef>
                <a:spcPct val="0"/>
              </a:spcBef>
            </a:pPr>
            <a:r>
              <a:rPr lang="ru-RU" sz="2400" b="1" dirty="0" smtClean="0"/>
              <a:t> ветвлением?</a:t>
            </a:r>
            <a:endParaRPr lang="ru-RU" sz="2400" b="1" dirty="0"/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1428728" y="5000636"/>
            <a:ext cx="4643470" cy="142876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400" b="1" dirty="0"/>
              <a:t>Какая форма организации</a:t>
            </a:r>
          </a:p>
          <a:p>
            <a:pPr algn="ctr">
              <a:spcBef>
                <a:spcPct val="0"/>
              </a:spcBef>
            </a:pPr>
            <a:r>
              <a:rPr lang="ru-RU" sz="2400" b="1" dirty="0"/>
              <a:t>действий называется </a:t>
            </a:r>
            <a:endParaRPr lang="ru-RU" sz="2400" b="1" dirty="0" smtClean="0"/>
          </a:p>
          <a:p>
            <a:pPr algn="ctr">
              <a:spcBef>
                <a:spcPct val="0"/>
              </a:spcBef>
            </a:pPr>
            <a:r>
              <a:rPr lang="ru-RU" sz="2400" b="1" dirty="0" smtClean="0"/>
              <a:t>повторением</a:t>
            </a:r>
            <a:r>
              <a:rPr lang="ru-RU" sz="2400" b="1" dirty="0"/>
              <a:t>?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95244" y="1509698"/>
            <a:ext cx="3871914" cy="1647828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400" b="1" dirty="0"/>
              <a:t>Какие алгоритмы </a:t>
            </a:r>
          </a:p>
          <a:p>
            <a:pPr algn="ctr">
              <a:spcBef>
                <a:spcPct val="0"/>
              </a:spcBef>
            </a:pPr>
            <a:r>
              <a:rPr lang="ru-RU" sz="2400" b="1" dirty="0"/>
              <a:t>называют линейными?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0324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Алгоритм, в котором команды выполняются в порядке их записи, то есть последовательно друг за другом, называется линейным.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 посадки дерева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00108"/>
            <a:ext cx="8686800" cy="4648200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ru-RU" sz="2400" dirty="0" smtClean="0"/>
              <a:t>  </a:t>
            </a:r>
            <a:r>
              <a:rPr lang="ru-RU" sz="2400" dirty="0" smtClean="0">
                <a:latin typeface="Times New Roman" pitchFamily="18" charset="0"/>
              </a:rPr>
              <a:t>1. Выкопать яму                                             2. Опустить в ямку</a:t>
            </a:r>
          </a:p>
          <a:p>
            <a:pPr marL="609600" indent="-609600"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                                      саженец</a:t>
            </a:r>
            <a:endParaRPr lang="ru-RU" sz="2400" dirty="0" smtClean="0"/>
          </a:p>
        </p:txBody>
      </p:sp>
      <p:sp>
        <p:nvSpPr>
          <p:cNvPr id="8200" name="Text Box 26"/>
          <p:cNvSpPr txBox="1">
            <a:spLocks noChangeArrowheads="1"/>
          </p:cNvSpPr>
          <p:nvPr/>
        </p:nvSpPr>
        <p:spPr bwMode="auto">
          <a:xfrm>
            <a:off x="685800" y="3886200"/>
            <a:ext cx="213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endParaRPr lang="ru-RU"/>
          </a:p>
        </p:txBody>
      </p:sp>
      <p:sp>
        <p:nvSpPr>
          <p:cNvPr id="8202" name="Text Box 29"/>
          <p:cNvSpPr txBox="1">
            <a:spLocks noChangeArrowheads="1"/>
          </p:cNvSpPr>
          <p:nvPr/>
        </p:nvSpPr>
        <p:spPr bwMode="auto">
          <a:xfrm>
            <a:off x="214282" y="3429000"/>
            <a:ext cx="262014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ru-RU" sz="2400" dirty="0">
                <a:latin typeface="Times New Roman" pitchFamily="18" charset="0"/>
              </a:rPr>
              <a:t>3.Засыпать ямку с </a:t>
            </a:r>
            <a:endParaRPr lang="ru-RU" sz="2400" dirty="0" smtClean="0">
              <a:latin typeface="Times New Roman" pitchFamily="18" charset="0"/>
            </a:endParaRPr>
          </a:p>
          <a:p>
            <a:pPr marL="342900" indent="-342900" algn="l"/>
            <a:r>
              <a:rPr lang="ru-RU" sz="2400" dirty="0" smtClean="0">
                <a:latin typeface="Times New Roman" pitchFamily="18" charset="0"/>
              </a:rPr>
              <a:t>саженцем </a:t>
            </a:r>
            <a:r>
              <a:rPr lang="ru-RU" sz="2400" dirty="0">
                <a:latin typeface="Times New Roman" pitchFamily="18" charset="0"/>
              </a:rPr>
              <a:t>землей</a:t>
            </a:r>
          </a:p>
        </p:txBody>
      </p:sp>
      <p:sp>
        <p:nvSpPr>
          <p:cNvPr id="8203" name="Text Box 30"/>
          <p:cNvSpPr txBox="1">
            <a:spLocks noChangeArrowheads="1"/>
          </p:cNvSpPr>
          <p:nvPr/>
        </p:nvSpPr>
        <p:spPr bwMode="auto">
          <a:xfrm>
            <a:off x="5643570" y="3786190"/>
            <a:ext cx="313531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400" dirty="0">
                <a:latin typeface="Times New Roman" pitchFamily="18" charset="0"/>
              </a:rPr>
              <a:t>4. Полить саженец водой</a:t>
            </a:r>
          </a:p>
        </p:txBody>
      </p:sp>
      <p:pic>
        <p:nvPicPr>
          <p:cNvPr id="7170" name="Picture 2" descr="&amp;Acy;&amp;rcy;&amp;khcy;&amp;icy;&amp;vcy; &amp;ncy;&amp;ocy;&amp;vcy;&amp;ocy;&amp;scy;&amp;tcy;&amp;ie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571768" cy="1928826"/>
          </a:xfrm>
          <a:prstGeom prst="rect">
            <a:avLst/>
          </a:prstGeom>
          <a:noFill/>
        </p:spPr>
      </p:pic>
      <p:pic>
        <p:nvPicPr>
          <p:cNvPr id="7174" name="Picture 6" descr="&amp;Pcy;&amp;ocy;&amp;scy;&amp;acy;&amp;dcy;&amp;icy;&amp;lcy; &amp;dcy;&amp;iecy;&amp;rcy;&amp;iecy;&amp;vcy;&amp;ocy;- &amp;ncy;&amp;acy;&amp;rcy;&amp;ucy;&amp;shcy;&amp;icy;&amp;lcy; &amp;zcy;&amp;acy;&amp;kcy;&amp;ocy;&amp;ncy; &amp;Mcy;&amp;iecy;&amp;dcy;&amp;icy;&amp;acy;&amp;lcy;&amp;iecy;&amp;ncy;&amp;t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928802"/>
            <a:ext cx="2574341" cy="1714512"/>
          </a:xfrm>
          <a:prstGeom prst="rect">
            <a:avLst/>
          </a:prstGeom>
          <a:noFill/>
        </p:spPr>
      </p:pic>
      <p:pic>
        <p:nvPicPr>
          <p:cNvPr id="7180" name="Picture 12" descr="&amp;scy;&amp;icy;&amp;rcy;&amp;icy;&amp;yacy; - &amp;ncy;&amp;ocy;&amp;vcy;&amp;ocy;&amp;scy;&amp;tcy;&amp;icy; &amp;pcy;&amp;ocy; &amp;tcy;&amp;iecy;&amp;mcy;&amp;iecy; &amp;scy;&amp;icy;&amp;rcy;&amp;icy;&amp;yacy;, &amp;acy;&amp;ncy;&amp;acy;&amp;lcy;&amp;icy;&amp;tcy;&amp;icy;&amp;kcy;&amp;acy;, &amp;scy;&amp;ocy;&amp;bcy;&amp;ycy;&amp;tcy;&amp;icy;&amp;yacy; &amp;vcy; &amp;Rcy;&amp;ocy;&amp;scy;&amp;scy;&amp;icy;&amp;icy; &amp;icy; &amp;vcy; &amp;mcy;&amp;icy;&amp;rcy;&amp;iecy;, &amp;dcy;&amp;icy;&amp;scy;&amp;kcy;&amp;ucy;&amp;scy;&amp;scy;&amp;icy;&amp;icy; &amp;ncy;&amp;acy; &amp;tcy;&amp;iecy;&amp;mcy;&amp;ucy; &amp;scy;&amp;icy;&amp;rcy;&amp;icy;&amp;yacy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357694"/>
            <a:ext cx="2836845" cy="1886613"/>
          </a:xfrm>
          <a:prstGeom prst="rect">
            <a:avLst/>
          </a:prstGeom>
          <a:noFill/>
        </p:spPr>
      </p:pic>
      <p:pic>
        <p:nvPicPr>
          <p:cNvPr id="7184" name="Picture 16" descr="&amp;Pcy;&amp;ocy;&amp;scy;&amp;acy;&amp;dcy;&amp;icy;&amp;tcy;&amp;softcy; &amp;dcy;&amp;iecy;&amp;rcy;&amp;iecy;&amp;vcy;&amp;ocy; (&amp;fcy;&amp;ocy;&amp;tcy;&amp;ocy;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572008"/>
            <a:ext cx="299291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</a:rPr>
              <a:t>С помощью блок-схемы данный алгоритм можно изобразить так:</a:t>
            </a:r>
          </a:p>
        </p:txBody>
      </p:sp>
      <p:sp>
        <p:nvSpPr>
          <p:cNvPr id="9219" name="Oval 11"/>
          <p:cNvSpPr>
            <a:spLocks noChangeArrowheads="1"/>
          </p:cNvSpPr>
          <p:nvPr/>
        </p:nvSpPr>
        <p:spPr bwMode="auto">
          <a:xfrm>
            <a:off x="2895600" y="1371600"/>
            <a:ext cx="2438400" cy="6096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Начало</a:t>
            </a:r>
          </a:p>
        </p:txBody>
      </p:sp>
      <p:sp>
        <p:nvSpPr>
          <p:cNvPr id="9220" name="Rectangle 12"/>
          <p:cNvSpPr>
            <a:spLocks noChangeArrowheads="1"/>
          </p:cNvSpPr>
          <p:nvPr/>
        </p:nvSpPr>
        <p:spPr bwMode="auto">
          <a:xfrm>
            <a:off x="2057400" y="2286000"/>
            <a:ext cx="426720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Выкопать в земле ямку</a:t>
            </a:r>
          </a:p>
        </p:txBody>
      </p:sp>
      <p:sp>
        <p:nvSpPr>
          <p:cNvPr id="9221" name="Line 13"/>
          <p:cNvSpPr>
            <a:spLocks noChangeShapeType="1"/>
          </p:cNvSpPr>
          <p:nvPr/>
        </p:nvSpPr>
        <p:spPr bwMode="auto">
          <a:xfrm flipV="1">
            <a:off x="4114800" y="2438400"/>
            <a:ext cx="0" cy="152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14"/>
          <p:cNvSpPr>
            <a:spLocks noChangeShapeType="1"/>
          </p:cNvSpPr>
          <p:nvPr/>
        </p:nvSpPr>
        <p:spPr bwMode="auto">
          <a:xfrm>
            <a:off x="4114800" y="1981200"/>
            <a:ext cx="0" cy="152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15"/>
          <p:cNvSpPr>
            <a:spLocks noChangeShapeType="1"/>
          </p:cNvSpPr>
          <p:nvPr/>
        </p:nvSpPr>
        <p:spPr bwMode="auto">
          <a:xfrm>
            <a:off x="4114800" y="1981200"/>
            <a:ext cx="0" cy="152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6"/>
          <p:cNvSpPr>
            <a:spLocks noChangeShapeType="1"/>
          </p:cNvSpPr>
          <p:nvPr/>
        </p:nvSpPr>
        <p:spPr bwMode="auto">
          <a:xfrm>
            <a:off x="41148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2000232" y="2971800"/>
            <a:ext cx="4357718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Опустить в ямку саженец</a:t>
            </a:r>
          </a:p>
        </p:txBody>
      </p:sp>
      <p:sp>
        <p:nvSpPr>
          <p:cNvPr id="9226" name="Line 18"/>
          <p:cNvSpPr>
            <a:spLocks noChangeShapeType="1"/>
          </p:cNvSpPr>
          <p:nvPr/>
        </p:nvSpPr>
        <p:spPr bwMode="auto">
          <a:xfrm>
            <a:off x="4114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Rectangle 19"/>
          <p:cNvSpPr>
            <a:spLocks noChangeArrowheads="1"/>
          </p:cNvSpPr>
          <p:nvPr/>
        </p:nvSpPr>
        <p:spPr bwMode="auto">
          <a:xfrm>
            <a:off x="1500166" y="3786190"/>
            <a:ext cx="5643602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Засыпать ямку с саженцем землей</a:t>
            </a:r>
          </a:p>
        </p:txBody>
      </p:sp>
      <p:sp>
        <p:nvSpPr>
          <p:cNvPr id="9228" name="Line 20"/>
          <p:cNvSpPr>
            <a:spLocks noChangeShapeType="1"/>
          </p:cNvSpPr>
          <p:nvPr/>
        </p:nvSpPr>
        <p:spPr bwMode="auto">
          <a:xfrm>
            <a:off x="41148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9" name="Rectangle 21"/>
          <p:cNvSpPr>
            <a:spLocks noChangeArrowheads="1"/>
          </p:cNvSpPr>
          <p:nvPr/>
        </p:nvSpPr>
        <p:spPr bwMode="auto">
          <a:xfrm>
            <a:off x="2057400" y="4572000"/>
            <a:ext cx="4038600" cy="609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Полить саженец водой</a:t>
            </a:r>
          </a:p>
        </p:txBody>
      </p:sp>
      <p:sp>
        <p:nvSpPr>
          <p:cNvPr id="9230" name="Line 22"/>
          <p:cNvSpPr>
            <a:spLocks noChangeShapeType="1"/>
          </p:cNvSpPr>
          <p:nvPr/>
        </p:nvSpPr>
        <p:spPr bwMode="auto">
          <a:xfrm>
            <a:off x="41148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Oval 23"/>
          <p:cNvSpPr>
            <a:spLocks noChangeArrowheads="1"/>
          </p:cNvSpPr>
          <p:nvPr/>
        </p:nvSpPr>
        <p:spPr bwMode="auto">
          <a:xfrm>
            <a:off x="2895600" y="5486400"/>
            <a:ext cx="2362200" cy="7620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Конец</a:t>
            </a:r>
          </a:p>
        </p:txBody>
      </p:sp>
      <p:sp>
        <p:nvSpPr>
          <p:cNvPr id="9232" name="Line 24"/>
          <p:cNvSpPr>
            <a:spLocks noChangeShapeType="1"/>
          </p:cNvSpPr>
          <p:nvPr/>
        </p:nvSpPr>
        <p:spPr bwMode="auto">
          <a:xfrm>
            <a:off x="4114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486916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</a:rPr>
              <a:t>Форма организации действий, при которой в зависимости от выполнения или невыполнения некоторого условия совершается либо одна, либо другая последовательность действий, называется </a:t>
            </a:r>
            <a:r>
              <a:rPr lang="ru-RU" sz="4000" b="1" u="sng" dirty="0" smtClean="0">
                <a:solidFill>
                  <a:schemeClr val="tx2"/>
                </a:solidFill>
                <a:latin typeface="Times New Roman" pitchFamily="18" charset="0"/>
              </a:rPr>
              <a:t>ветвлением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0" y="0"/>
            <a:ext cx="9144000" cy="659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условие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ТО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действия 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ИНАЧЕ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действия 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&gt;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* 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ты болен,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раздевайся и ложись в постель, поправляйся,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иначе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иди в школу учиться.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*  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гриб съедобный,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положи в корзину,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иначе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его не трогай.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*  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низко ласточки летают ,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будет дождь,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иначе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дождя не будет.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2971800" y="152400"/>
            <a:ext cx="2362200" cy="6096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b="1" dirty="0">
                <a:solidFill>
                  <a:schemeClr val="tx1"/>
                </a:solidFill>
              </a:rPr>
              <a:t>Начало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2743200" y="990600"/>
            <a:ext cx="2667000" cy="990600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Павлик дома?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838200" y="1828800"/>
            <a:ext cx="16764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Решать </a:t>
            </a:r>
          </a:p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задачи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5562600" y="1828800"/>
            <a:ext cx="2286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>
                <a:solidFill>
                  <a:schemeClr val="tx1"/>
                </a:solidFill>
              </a:rPr>
              <a:t>Звонить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Марине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4114800" y="914400"/>
            <a:ext cx="0" cy="152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41148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>
            <a:off x="1600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 flipH="1">
            <a:off x="1600200" y="144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5334000" y="1447800"/>
            <a:ext cx="381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5334000" y="144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15"/>
          <p:cNvSpPr>
            <a:spLocks noChangeShapeType="1"/>
          </p:cNvSpPr>
          <p:nvPr/>
        </p:nvSpPr>
        <p:spPr bwMode="auto">
          <a:xfrm>
            <a:off x="67056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1676400" y="914400"/>
            <a:ext cx="854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/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746250" y="10668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dirty="0"/>
              <a:t>да</a:t>
            </a:r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5654675" y="1066800"/>
            <a:ext cx="581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dirty="0"/>
              <a:t>нет</a:t>
            </a:r>
          </a:p>
        </p:txBody>
      </p:sp>
      <p:sp>
        <p:nvSpPr>
          <p:cNvPr id="12304" name="AutoShape 19"/>
          <p:cNvSpPr>
            <a:spLocks noChangeArrowheads="1"/>
          </p:cNvSpPr>
          <p:nvPr/>
        </p:nvSpPr>
        <p:spPr bwMode="auto">
          <a:xfrm>
            <a:off x="5410200" y="2819400"/>
            <a:ext cx="2438400" cy="838200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Марина дома?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2667000" y="3962400"/>
            <a:ext cx="2209800" cy="609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Готовить доклад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7020272" y="3886200"/>
            <a:ext cx="1895128" cy="609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Писать </a:t>
            </a:r>
          </a:p>
          <a:p>
            <a:pPr marL="342900" indent="-342900" algn="ctr"/>
            <a:r>
              <a:rPr lang="ru-RU" sz="2400" b="1" dirty="0" smtClean="0">
                <a:solidFill>
                  <a:schemeClr val="tx1"/>
                </a:solidFill>
              </a:rPr>
              <a:t>сочинение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307" name="Line 22"/>
          <p:cNvSpPr>
            <a:spLocks noChangeShapeType="1"/>
          </p:cNvSpPr>
          <p:nvPr/>
        </p:nvSpPr>
        <p:spPr bwMode="auto">
          <a:xfrm>
            <a:off x="66294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Line 23"/>
          <p:cNvSpPr>
            <a:spLocks noChangeShapeType="1"/>
          </p:cNvSpPr>
          <p:nvPr/>
        </p:nvSpPr>
        <p:spPr bwMode="auto">
          <a:xfrm>
            <a:off x="5486400" y="32004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Line 24"/>
          <p:cNvSpPr>
            <a:spLocks noChangeShapeType="1"/>
          </p:cNvSpPr>
          <p:nvPr/>
        </p:nvSpPr>
        <p:spPr bwMode="auto">
          <a:xfrm>
            <a:off x="5486400" y="32004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26"/>
          <p:cNvSpPr>
            <a:spLocks noChangeShapeType="1"/>
          </p:cNvSpPr>
          <p:nvPr/>
        </p:nvSpPr>
        <p:spPr bwMode="auto">
          <a:xfrm flipH="1">
            <a:off x="3810000" y="3200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27"/>
          <p:cNvSpPr>
            <a:spLocks noChangeShapeType="1"/>
          </p:cNvSpPr>
          <p:nvPr/>
        </p:nvSpPr>
        <p:spPr bwMode="auto">
          <a:xfrm>
            <a:off x="38100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28"/>
          <p:cNvSpPr>
            <a:spLocks noChangeShapeType="1"/>
          </p:cNvSpPr>
          <p:nvPr/>
        </p:nvSpPr>
        <p:spPr bwMode="auto">
          <a:xfrm>
            <a:off x="77724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29"/>
          <p:cNvSpPr>
            <a:spLocks noChangeShapeType="1"/>
          </p:cNvSpPr>
          <p:nvPr/>
        </p:nvSpPr>
        <p:spPr bwMode="auto">
          <a:xfrm>
            <a:off x="84582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4" name="Text Box 31"/>
          <p:cNvSpPr txBox="1">
            <a:spLocks noChangeArrowheads="1"/>
          </p:cNvSpPr>
          <p:nvPr/>
        </p:nvSpPr>
        <p:spPr bwMode="auto">
          <a:xfrm>
            <a:off x="4413250" y="28194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dirty="0"/>
              <a:t>да</a:t>
            </a:r>
          </a:p>
        </p:txBody>
      </p:sp>
      <p:sp>
        <p:nvSpPr>
          <p:cNvPr id="12315" name="Text Box 32"/>
          <p:cNvSpPr txBox="1">
            <a:spLocks noChangeArrowheads="1"/>
          </p:cNvSpPr>
          <p:nvPr/>
        </p:nvSpPr>
        <p:spPr bwMode="auto">
          <a:xfrm>
            <a:off x="7956376" y="2780928"/>
            <a:ext cx="581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dirty="0"/>
              <a:t>нет</a:t>
            </a:r>
          </a:p>
        </p:txBody>
      </p:sp>
      <p:sp>
        <p:nvSpPr>
          <p:cNvPr id="12316" name="Oval 33"/>
          <p:cNvSpPr>
            <a:spLocks noChangeArrowheads="1"/>
          </p:cNvSpPr>
          <p:nvPr/>
        </p:nvSpPr>
        <p:spPr bwMode="auto">
          <a:xfrm>
            <a:off x="2819400" y="5791200"/>
            <a:ext cx="2590800" cy="6096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800" b="1" dirty="0">
                <a:solidFill>
                  <a:schemeClr val="tx1"/>
                </a:solidFill>
              </a:rPr>
              <a:t>Конец</a:t>
            </a:r>
          </a:p>
        </p:txBody>
      </p:sp>
      <p:sp>
        <p:nvSpPr>
          <p:cNvPr id="12317" name="Line 34"/>
          <p:cNvSpPr>
            <a:spLocks noChangeShapeType="1"/>
          </p:cNvSpPr>
          <p:nvPr/>
        </p:nvSpPr>
        <p:spPr bwMode="auto">
          <a:xfrm flipH="1">
            <a:off x="1600200" y="5410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Line 35"/>
          <p:cNvSpPr>
            <a:spLocks noChangeShapeType="1"/>
          </p:cNvSpPr>
          <p:nvPr/>
        </p:nvSpPr>
        <p:spPr bwMode="auto">
          <a:xfrm>
            <a:off x="1600200" y="2590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Line 36"/>
          <p:cNvSpPr>
            <a:spLocks noChangeShapeType="1"/>
          </p:cNvSpPr>
          <p:nvPr/>
        </p:nvSpPr>
        <p:spPr bwMode="auto">
          <a:xfrm>
            <a:off x="3851920" y="45811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Line 37"/>
          <p:cNvSpPr>
            <a:spLocks noChangeShapeType="1"/>
          </p:cNvSpPr>
          <p:nvPr/>
        </p:nvSpPr>
        <p:spPr bwMode="auto">
          <a:xfrm flipV="1">
            <a:off x="3851920" y="4941168"/>
            <a:ext cx="460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8"/>
          <p:cNvSpPr>
            <a:spLocks noChangeShapeType="1"/>
          </p:cNvSpPr>
          <p:nvPr/>
        </p:nvSpPr>
        <p:spPr bwMode="auto">
          <a:xfrm>
            <a:off x="8460432" y="450912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Line 39"/>
          <p:cNvSpPr>
            <a:spLocks noChangeShapeType="1"/>
          </p:cNvSpPr>
          <p:nvPr/>
        </p:nvSpPr>
        <p:spPr bwMode="auto">
          <a:xfrm>
            <a:off x="5638800" y="49530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40"/>
          <p:cNvSpPr>
            <a:spLocks noChangeShapeType="1"/>
          </p:cNvSpPr>
          <p:nvPr/>
        </p:nvSpPr>
        <p:spPr bwMode="auto">
          <a:xfrm>
            <a:off x="60960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41"/>
          <p:cNvSpPr>
            <a:spLocks noChangeShapeType="1"/>
          </p:cNvSpPr>
          <p:nvPr/>
        </p:nvSpPr>
        <p:spPr bwMode="auto">
          <a:xfrm>
            <a:off x="4114800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5" grpId="0" animBg="1"/>
      <p:bldP spid="12296" grpId="0" animBg="1"/>
      <p:bldP spid="12297" grpId="0" animBg="1"/>
      <p:bldP spid="12299" grpId="0" animBg="1"/>
      <p:bldP spid="12300" grpId="0" animBg="1"/>
      <p:bldP spid="12302" grpId="0"/>
      <p:bldP spid="12303" grpId="0"/>
      <p:bldP spid="12304" grpId="0" animBg="1"/>
      <p:bldP spid="12305" grpId="0" animBg="1"/>
      <p:bldP spid="12306" grpId="0" animBg="1"/>
      <p:bldP spid="12307" grpId="0" animBg="1"/>
      <p:bldP spid="12310" grpId="0" animBg="1"/>
      <p:bldP spid="12311" grpId="0" animBg="1"/>
      <p:bldP spid="12312" grpId="0" animBg="1"/>
      <p:bldP spid="12313" grpId="0" animBg="1"/>
      <p:bldP spid="12314" grpId="0"/>
      <p:bldP spid="12315" grpId="0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3" grpId="0" animBg="1"/>
      <p:bldP spid="123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</a:rPr>
              <a:t>Блок – схема действий школьника, которому перед вечерней прогулкой следует выполнить домашнее задание по математике:</a:t>
            </a:r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3733800" y="1371600"/>
            <a:ext cx="20574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>
                <a:solidFill>
                  <a:schemeClr val="tx1"/>
                </a:solidFill>
              </a:rPr>
              <a:t>Начало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3059832" y="2492896"/>
            <a:ext cx="3332584" cy="1371600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Есть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нерешенная 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задача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по математике?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505200" y="4114800"/>
            <a:ext cx="2514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Решить задачу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352800" y="5181600"/>
            <a:ext cx="281940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Пойти гулять </a:t>
            </a:r>
          </a:p>
        </p:txBody>
      </p:sp>
      <p:sp>
        <p:nvSpPr>
          <p:cNvPr id="14343" name="Oval 8"/>
          <p:cNvSpPr>
            <a:spLocks noChangeArrowheads="1"/>
          </p:cNvSpPr>
          <p:nvPr/>
        </p:nvSpPr>
        <p:spPr bwMode="auto">
          <a:xfrm>
            <a:off x="3581400" y="5867400"/>
            <a:ext cx="2209800" cy="6858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Конец</a:t>
            </a:r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47244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47244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4788024" y="3717032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800" dirty="0"/>
              <a:t>да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47244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 flipV="1">
            <a:off x="2057400" y="4800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 flipV="1">
            <a:off x="2057400" y="2362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20574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 flipV="1">
            <a:off x="6372200" y="3200400"/>
            <a:ext cx="1095400" cy="12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 flipH="1">
            <a:off x="7452320" y="3200400"/>
            <a:ext cx="15280" cy="1812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 flipH="1">
            <a:off x="4716016" y="5013176"/>
            <a:ext cx="27363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4716016" y="5013176"/>
            <a:ext cx="0" cy="173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4648200" y="56388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47244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6324600" y="2754313"/>
            <a:ext cx="685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 dirty="0"/>
              <a:t>нет</a:t>
            </a:r>
          </a:p>
        </p:txBody>
      </p:sp>
      <p:pic>
        <p:nvPicPr>
          <p:cNvPr id="1026" name="Picture 2" descr="http://funforkids.ru/pictures/school21/school210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3"/>
            <a:ext cx="1763688" cy="1965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6" grpId="0" animBg="1"/>
      <p:bldP spid="1435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273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Типы алгоритмов</vt:lpstr>
      <vt:lpstr>На этом уроке вы узнаете</vt:lpstr>
      <vt:lpstr>Алгоритм, в котором команды выполняются в порядке их записи, то есть последовательно друг за другом, называется линейным.</vt:lpstr>
      <vt:lpstr>Алгоритм посадки дерева</vt:lpstr>
      <vt:lpstr>С помощью блок-схемы данный алгоритм можно изобразить так:</vt:lpstr>
      <vt:lpstr>Форма организации действий, при которой в зависимости от выполнения или невыполнения некоторого условия совершается либо одна, либо другая последовательность действий, называется ветвлением</vt:lpstr>
      <vt:lpstr>Слайд 7</vt:lpstr>
      <vt:lpstr>Слайд 8</vt:lpstr>
      <vt:lpstr>Блок – схема действий школьника, которому перед вечерней прогулкой следует выполнить домашнее задание по математике:</vt:lpstr>
      <vt:lpstr>Форма организации действий, при которой выполнение одной и той же последовательности действий повторяется, пока выполняется некоторое заранее установленное условие, называется циклом (повторением).  Алгоритм, содержащий циклы, называется циклическим алгоритмом или алгоритмом с повторениями.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алгоритмов</dc:title>
  <dc:creator>СЮ</dc:creator>
  <cp:lastModifiedBy>TTB</cp:lastModifiedBy>
  <cp:revision>45</cp:revision>
  <dcterms:created xsi:type="dcterms:W3CDTF">2014-03-05T14:42:10Z</dcterms:created>
  <dcterms:modified xsi:type="dcterms:W3CDTF">2015-03-24T12:17:14Z</dcterms:modified>
</cp:coreProperties>
</file>