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297" r:id="rId2"/>
    <p:sldId id="304" r:id="rId3"/>
    <p:sldId id="305" r:id="rId4"/>
    <p:sldId id="306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20" r:id="rId16"/>
    <p:sldId id="321" r:id="rId17"/>
    <p:sldId id="322" r:id="rId18"/>
    <p:sldId id="324" r:id="rId19"/>
    <p:sldId id="32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EC182"/>
    <a:srgbClr val="000000"/>
    <a:srgbClr val="F9B268"/>
    <a:srgbClr val="236084"/>
    <a:srgbClr val="92D050"/>
    <a:srgbClr val="339966"/>
    <a:srgbClr val="C00000"/>
    <a:srgbClr val="009900"/>
    <a:srgbClr val="F2CE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72" autoAdjust="0"/>
    <p:restoredTop sz="97586" autoAdjust="0"/>
  </p:normalViewPr>
  <p:slideViewPr>
    <p:cSldViewPr snapToGrid="0" showGuides="1">
      <p:cViewPr varScale="1">
        <p:scale>
          <a:sx n="72" d="100"/>
          <a:sy n="72" d="100"/>
        </p:scale>
        <p:origin x="-108" y="-150"/>
      </p:cViewPr>
      <p:guideLst>
        <p:guide orient="horz" pos="3500"/>
        <p:guide pos="54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"/>
    </p:cViewPr>
  </p:sorterViewPr>
  <p:notesViewPr>
    <p:cSldViewPr snapToGrid="0" showGuides="1">
      <p:cViewPr varScale="1">
        <p:scale>
          <a:sx n="54" d="100"/>
          <a:sy n="54" d="100"/>
        </p:scale>
        <p:origin x="-1236" y="-102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fld id="{43222F6C-CC15-4A22-BC1F-75B789650B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97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 sz="2400"/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768B38-0E22-434C-8E66-112693CB8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78964-B85A-4840-B1EA-EC382882F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EA080-76AE-4CC8-9B14-B5E194B9D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7772400" cy="4648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6A0A6-AB0D-4729-8615-5746BA89F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3810000" cy="2247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95700"/>
            <a:ext cx="3810000" cy="2247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2E3CA-9BE6-4B2F-9CFA-642FC465D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81000" y="381000"/>
            <a:ext cx="8077200" cy="556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00695-17A8-4B0B-84ED-BE77B3A88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86B73-ED31-4A39-BFD5-48D4A8B71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341C0-695D-4AC0-9461-D2659C5E73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D9838-5EAC-4DBB-AF12-55977F9775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8EDC6-9B9B-4BF5-BA67-32CEABFD5D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9F63E-A4BD-4DDF-A404-4BE943235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A2CAA-987C-4824-89DF-34D6FD0E2E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77253-23FA-453C-9298-0DB6270F9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DB329-0B88-4074-A315-D65434F99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F9AAEEFE-F65B-4A73-8425-5250E2D34A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 sz="2400"/>
            </a:p>
          </p:txBody>
        </p:sp>
      </p:grpSp>
      <p:grpSp>
        <p:nvGrpSpPr>
          <p:cNvPr id="1032" name="Group 10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3" name="Group 13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4" name="Group 16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4116" name="Rectangle 20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7" name="Rectangle 21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title"/>
          </p:nvPr>
        </p:nvSpPr>
        <p:spPr>
          <a:xfrm>
            <a:off x="1588" y="2247304"/>
            <a:ext cx="9144000" cy="2357041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ru-RU" sz="48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>Демонстрационный вариант </a:t>
            </a:r>
            <a:br>
              <a:rPr lang="ru-RU" sz="48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</a:br>
            <a:r>
              <a:rPr lang="ru-RU" sz="60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>ЕГЭ 2015 г. </a:t>
            </a:r>
            <a:r>
              <a:rPr lang="ru-RU" sz="48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/>
            </a:r>
            <a:br>
              <a:rPr lang="ru-RU" sz="48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</a:br>
            <a:r>
              <a:rPr lang="ru-RU" sz="48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>МАТЕМАТИКА, 11 класс  (профиль)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811547" y="3030919"/>
          <a:ext cx="5546788" cy="303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76"/>
                <a:gridCol w="426676"/>
                <a:gridCol w="426676"/>
                <a:gridCol w="426676"/>
                <a:gridCol w="426676"/>
                <a:gridCol w="426676"/>
                <a:gridCol w="426676"/>
                <a:gridCol w="426676"/>
                <a:gridCol w="426676"/>
                <a:gridCol w="426676"/>
                <a:gridCol w="426676"/>
                <a:gridCol w="426676"/>
                <a:gridCol w="426676"/>
              </a:tblGrid>
              <a:tr h="4336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6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6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6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6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6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6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005614" y="364084"/>
            <a:ext cx="1152881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Bookman Old Style"/>
              </a:rPr>
              <a:t>Часть 1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18147" y="739826"/>
            <a:ext cx="75691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+mn-lt"/>
              </a:rPr>
              <a:t>На  рисунке  изображён  график  дифференцируемой  функции </a:t>
            </a:r>
            <a:r>
              <a:rPr lang="ru-RU" sz="2000" i="1" dirty="0" err="1" smtClean="0">
                <a:latin typeface="+mn-lt"/>
              </a:rPr>
              <a:t>y</a:t>
            </a:r>
            <a:r>
              <a:rPr lang="ru-RU" sz="2000" dirty="0" smtClean="0">
                <a:latin typeface="+mn-lt"/>
              </a:rPr>
              <a:t> = </a:t>
            </a:r>
            <a:r>
              <a:rPr lang="ru-RU" sz="2000" i="1" dirty="0" err="1" smtClean="0">
                <a:latin typeface="+mn-lt"/>
              </a:rPr>
              <a:t>f</a:t>
            </a:r>
            <a:r>
              <a:rPr lang="ru-RU" sz="2000" dirty="0" smtClean="0">
                <a:latin typeface="+mn-lt"/>
              </a:rPr>
              <a:t>(</a:t>
            </a:r>
            <a:r>
              <a:rPr lang="ru-RU" sz="2000" i="1" dirty="0" err="1" smtClean="0">
                <a:latin typeface="+mn-lt"/>
              </a:rPr>
              <a:t>x</a:t>
            </a:r>
            <a:r>
              <a:rPr lang="ru-RU" sz="2000" dirty="0" smtClean="0">
                <a:latin typeface="+mn-lt"/>
              </a:rPr>
              <a:t>). На оси абсцисс отмечены девять  точек: </a:t>
            </a:r>
            <a:r>
              <a:rPr lang="ru-RU" sz="2000" i="1" dirty="0" smtClean="0">
                <a:latin typeface="+mn-lt"/>
              </a:rPr>
              <a:t>x</a:t>
            </a:r>
            <a:r>
              <a:rPr lang="ru-RU" sz="2000" baseline="-25000" dirty="0" smtClean="0">
                <a:latin typeface="+mn-lt"/>
              </a:rPr>
              <a:t>1</a:t>
            </a:r>
            <a:r>
              <a:rPr lang="ru-RU" sz="2000" dirty="0" smtClean="0">
                <a:latin typeface="+mn-lt"/>
              </a:rPr>
              <a:t>, </a:t>
            </a:r>
            <a:r>
              <a:rPr lang="ru-RU" sz="2000" i="1" dirty="0" smtClean="0">
                <a:latin typeface="+mn-lt"/>
              </a:rPr>
              <a:t>x</a:t>
            </a:r>
            <a:r>
              <a:rPr lang="ru-RU" sz="2000" baseline="-25000" dirty="0" smtClean="0">
                <a:latin typeface="+mn-lt"/>
              </a:rPr>
              <a:t>2</a:t>
            </a:r>
            <a:r>
              <a:rPr lang="ru-RU" sz="2000" dirty="0" smtClean="0">
                <a:latin typeface="+mn-lt"/>
              </a:rPr>
              <a:t>, ..., </a:t>
            </a:r>
            <a:r>
              <a:rPr lang="ru-RU" sz="2000" i="1" dirty="0" smtClean="0">
                <a:latin typeface="+mn-lt"/>
              </a:rPr>
              <a:t>x</a:t>
            </a:r>
            <a:r>
              <a:rPr lang="ru-RU" sz="2000" baseline="-25000" dirty="0" smtClean="0">
                <a:latin typeface="+mn-lt"/>
              </a:rPr>
              <a:t>9</a:t>
            </a:r>
            <a:r>
              <a:rPr lang="ru-RU" sz="2000" dirty="0" smtClean="0">
                <a:latin typeface="+mn-lt"/>
              </a:rPr>
              <a:t>. </a:t>
            </a:r>
          </a:p>
          <a:p>
            <a:pPr algn="just"/>
            <a:r>
              <a:rPr lang="ru-RU" sz="2000" dirty="0" smtClean="0">
                <a:latin typeface="+mn-lt"/>
              </a:rPr>
              <a:t>Среди этих точек найдите все  точки, в которых производная функции </a:t>
            </a:r>
            <a:r>
              <a:rPr lang="ru-RU" sz="2000" i="1" dirty="0" err="1" smtClean="0">
                <a:latin typeface="+mn-lt"/>
              </a:rPr>
              <a:t>f</a:t>
            </a:r>
            <a:r>
              <a:rPr lang="ru-RU" sz="2000" dirty="0" smtClean="0">
                <a:latin typeface="+mn-lt"/>
              </a:rPr>
              <a:t>(</a:t>
            </a:r>
            <a:r>
              <a:rPr lang="ru-RU" sz="2000" i="1" dirty="0" err="1" smtClean="0">
                <a:latin typeface="+mn-lt"/>
              </a:rPr>
              <a:t>x</a:t>
            </a:r>
            <a:r>
              <a:rPr lang="ru-RU" sz="2000" dirty="0" smtClean="0">
                <a:latin typeface="+mn-lt"/>
              </a:rPr>
              <a:t>) отрицательна. В ответе укажите количество найденных точек.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6725" y="742677"/>
            <a:ext cx="572593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8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30533" y="2309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grpSp>
        <p:nvGrpSpPr>
          <p:cNvPr id="63" name="Группа 62"/>
          <p:cNvGrpSpPr/>
          <p:nvPr/>
        </p:nvGrpSpPr>
        <p:grpSpPr>
          <a:xfrm>
            <a:off x="1820174" y="2956225"/>
            <a:ext cx="5538158" cy="3099519"/>
            <a:chOff x="1742536" y="2964851"/>
            <a:chExt cx="5538158" cy="3099519"/>
          </a:xfrm>
        </p:grpSpPr>
        <p:grpSp>
          <p:nvGrpSpPr>
            <p:cNvPr id="61" name="Группа 60"/>
            <p:cNvGrpSpPr/>
            <p:nvPr/>
          </p:nvGrpSpPr>
          <p:grpSpPr>
            <a:xfrm>
              <a:off x="1742536" y="2964851"/>
              <a:ext cx="5538158" cy="3099519"/>
              <a:chOff x="1742536" y="2964851"/>
              <a:chExt cx="5538158" cy="3099519"/>
            </a:xfrm>
          </p:grpSpPr>
          <p:cxnSp>
            <p:nvCxnSpPr>
              <p:cNvPr id="26" name="Прямая соединительная линия 25"/>
              <p:cNvCxnSpPr/>
              <p:nvPr/>
            </p:nvCxnSpPr>
            <p:spPr bwMode="auto">
              <a:xfrm>
                <a:off x="2794958" y="3493698"/>
                <a:ext cx="0" cy="1294202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70C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Прямая соединительная линия 27"/>
              <p:cNvCxnSpPr/>
              <p:nvPr/>
            </p:nvCxnSpPr>
            <p:spPr bwMode="auto">
              <a:xfrm>
                <a:off x="2415396" y="3735238"/>
                <a:ext cx="5751" cy="1052662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70C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Прямая соединительная линия 30"/>
              <p:cNvCxnSpPr/>
              <p:nvPr/>
            </p:nvCxnSpPr>
            <p:spPr bwMode="auto">
              <a:xfrm>
                <a:off x="4511615" y="4787900"/>
                <a:ext cx="17253" cy="879655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70C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Прямая соединительная линия 31"/>
              <p:cNvCxnSpPr/>
              <p:nvPr/>
            </p:nvCxnSpPr>
            <p:spPr bwMode="auto">
              <a:xfrm>
                <a:off x="4132053" y="4787900"/>
                <a:ext cx="2875" cy="526331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70C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Прямая соединительная линия 36"/>
              <p:cNvCxnSpPr/>
              <p:nvPr/>
            </p:nvCxnSpPr>
            <p:spPr bwMode="auto">
              <a:xfrm flipH="1">
                <a:off x="3439063" y="4183811"/>
                <a:ext cx="11503" cy="604089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70C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" name="Прямая соединительная линия 37"/>
              <p:cNvCxnSpPr/>
              <p:nvPr/>
            </p:nvCxnSpPr>
            <p:spPr bwMode="auto">
              <a:xfrm>
                <a:off x="2156604" y="4209691"/>
                <a:ext cx="2876" cy="578209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70C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2" name="Прямоугольник 41"/>
              <p:cNvSpPr/>
              <p:nvPr/>
            </p:nvSpPr>
            <p:spPr>
              <a:xfrm>
                <a:off x="1877354" y="4787900"/>
                <a:ext cx="455574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r>
                  <a:rPr lang="ru-RU" sz="2000" b="1" i="1" dirty="0" smtClean="0">
                    <a:solidFill>
                      <a:srgbClr val="0070C0"/>
                    </a:solidFill>
                    <a:latin typeface="Bookman Old Style"/>
                  </a:rPr>
                  <a:t>x</a:t>
                </a:r>
                <a:r>
                  <a:rPr lang="ru-RU" sz="2000" b="1" baseline="-25000" dirty="0" smtClean="0">
                    <a:solidFill>
                      <a:srgbClr val="0070C0"/>
                    </a:solidFill>
                    <a:latin typeface="Bookman Old Style"/>
                  </a:rPr>
                  <a:t>1</a:t>
                </a:r>
                <a:endParaRPr lang="ru-RU" b="1" dirty="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43" name="Прямая соединительная линия 42"/>
              <p:cNvCxnSpPr/>
              <p:nvPr/>
            </p:nvCxnSpPr>
            <p:spPr bwMode="auto">
              <a:xfrm>
                <a:off x="5693434" y="4054415"/>
                <a:ext cx="5751" cy="733485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70C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4" name="Прямая соединительная линия 43"/>
              <p:cNvCxnSpPr/>
              <p:nvPr/>
            </p:nvCxnSpPr>
            <p:spPr bwMode="auto">
              <a:xfrm flipH="1">
                <a:off x="5454770" y="4390845"/>
                <a:ext cx="5751" cy="397055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70C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5" name="Прямоугольник 44"/>
              <p:cNvSpPr/>
              <p:nvPr/>
            </p:nvSpPr>
            <p:spPr>
              <a:xfrm>
                <a:off x="2219535" y="4787900"/>
                <a:ext cx="455574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r>
                  <a:rPr lang="ru-RU" sz="2000" b="1" i="1" dirty="0" smtClean="0">
                    <a:solidFill>
                      <a:srgbClr val="0070C0"/>
                    </a:solidFill>
                    <a:latin typeface="Bookman Old Style"/>
                  </a:rPr>
                  <a:t>x</a:t>
                </a:r>
                <a:r>
                  <a:rPr lang="ru-RU" sz="2000" b="1" baseline="-25000" dirty="0" smtClean="0">
                    <a:solidFill>
                      <a:srgbClr val="0070C0"/>
                    </a:solidFill>
                    <a:latin typeface="Bookman Old Style"/>
                  </a:rPr>
                  <a:t>2</a:t>
                </a:r>
                <a:endParaRPr lang="ru-RU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6" name="Прямоугольник 45"/>
              <p:cNvSpPr/>
              <p:nvPr/>
            </p:nvSpPr>
            <p:spPr>
              <a:xfrm>
                <a:off x="2610600" y="4787900"/>
                <a:ext cx="455574" cy="40011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ru-RU" sz="2000" b="1" i="1" dirty="0" smtClean="0">
                    <a:solidFill>
                      <a:srgbClr val="0070C0"/>
                    </a:solidFill>
                    <a:latin typeface="Bookman Old Style"/>
                  </a:rPr>
                  <a:t>x</a:t>
                </a:r>
                <a:r>
                  <a:rPr lang="ru-RU" sz="2000" b="1" baseline="-25000" dirty="0" smtClean="0">
                    <a:solidFill>
                      <a:srgbClr val="0070C0"/>
                    </a:solidFill>
                    <a:latin typeface="Bookman Old Style"/>
                  </a:rPr>
                  <a:t>3</a:t>
                </a:r>
                <a:endParaRPr lang="ru-RU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7" name="Прямоугольник 46"/>
              <p:cNvSpPr/>
              <p:nvPr/>
            </p:nvSpPr>
            <p:spPr>
              <a:xfrm>
                <a:off x="3248954" y="4787900"/>
                <a:ext cx="455574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r>
                  <a:rPr lang="ru-RU" sz="2000" b="1" i="1" dirty="0" smtClean="0">
                    <a:solidFill>
                      <a:srgbClr val="0070C0"/>
                    </a:solidFill>
                    <a:latin typeface="Bookman Old Style"/>
                  </a:rPr>
                  <a:t>x</a:t>
                </a:r>
                <a:r>
                  <a:rPr lang="ru-RU" sz="2000" b="1" baseline="-25000" dirty="0" smtClean="0">
                    <a:solidFill>
                      <a:srgbClr val="0070C0"/>
                    </a:solidFill>
                    <a:latin typeface="Bookman Old Style"/>
                  </a:rPr>
                  <a:t>4</a:t>
                </a:r>
                <a:endParaRPr lang="ru-RU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8" name="Прямоугольник 47"/>
              <p:cNvSpPr/>
              <p:nvPr/>
            </p:nvSpPr>
            <p:spPr>
              <a:xfrm>
                <a:off x="4301377" y="4387790"/>
                <a:ext cx="455574" cy="40011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ru-RU" sz="2000" b="1" i="1" dirty="0" smtClean="0">
                    <a:solidFill>
                      <a:srgbClr val="0070C0"/>
                    </a:solidFill>
                    <a:latin typeface="Bookman Old Style"/>
                  </a:rPr>
                  <a:t>x</a:t>
                </a:r>
                <a:r>
                  <a:rPr lang="ru-RU" sz="2000" b="1" baseline="-25000" dirty="0" smtClean="0">
                    <a:solidFill>
                      <a:srgbClr val="0070C0"/>
                    </a:solidFill>
                    <a:latin typeface="Bookman Old Style"/>
                  </a:rPr>
                  <a:t>6</a:t>
                </a:r>
                <a:endParaRPr lang="ru-RU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3867181" y="4387790"/>
                <a:ext cx="455574" cy="40011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ru-RU" sz="2000" b="1" i="1" dirty="0" smtClean="0">
                    <a:solidFill>
                      <a:srgbClr val="0070C0"/>
                    </a:solidFill>
                    <a:latin typeface="Bookman Old Style"/>
                  </a:rPr>
                  <a:t>x</a:t>
                </a:r>
                <a:r>
                  <a:rPr lang="ru-RU" sz="2000" b="1" baseline="-25000" dirty="0" smtClean="0">
                    <a:solidFill>
                      <a:srgbClr val="0070C0"/>
                    </a:solidFill>
                    <a:latin typeface="Bookman Old Style"/>
                  </a:rPr>
                  <a:t>5</a:t>
                </a:r>
                <a:endParaRPr lang="ru-RU" b="1" dirty="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14" name="Прямая со стрелкой 13"/>
              <p:cNvCxnSpPr/>
              <p:nvPr/>
            </p:nvCxnSpPr>
            <p:spPr bwMode="auto">
              <a:xfrm flipH="1" flipV="1">
                <a:off x="4718649" y="3053751"/>
                <a:ext cx="8626" cy="3010619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sp>
            <p:nvSpPr>
              <p:cNvPr id="52" name="Прямоугольник 51"/>
              <p:cNvSpPr/>
              <p:nvPr/>
            </p:nvSpPr>
            <p:spPr>
              <a:xfrm>
                <a:off x="5198524" y="4787900"/>
                <a:ext cx="455574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r>
                  <a:rPr lang="ru-RU" sz="2000" b="1" i="1" dirty="0" smtClean="0">
                    <a:solidFill>
                      <a:srgbClr val="0070C0"/>
                    </a:solidFill>
                    <a:latin typeface="Bookman Old Style"/>
                  </a:rPr>
                  <a:t>x</a:t>
                </a:r>
                <a:r>
                  <a:rPr lang="ru-RU" sz="2000" b="1" baseline="-25000" dirty="0" smtClean="0">
                    <a:solidFill>
                      <a:srgbClr val="0070C0"/>
                    </a:solidFill>
                    <a:latin typeface="Bookman Old Style"/>
                  </a:rPr>
                  <a:t>7</a:t>
                </a:r>
                <a:endParaRPr lang="ru-RU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53" name="Прямоугольник 52"/>
              <p:cNvSpPr/>
              <p:nvPr/>
            </p:nvSpPr>
            <p:spPr>
              <a:xfrm>
                <a:off x="5569460" y="4787900"/>
                <a:ext cx="455574" cy="40011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ru-RU" sz="2000" b="1" i="1" dirty="0" smtClean="0">
                    <a:solidFill>
                      <a:srgbClr val="0070C0"/>
                    </a:solidFill>
                    <a:latin typeface="Bookman Old Style"/>
                  </a:rPr>
                  <a:t>x</a:t>
                </a:r>
                <a:r>
                  <a:rPr lang="ru-RU" sz="2000" b="1" baseline="-25000" dirty="0" smtClean="0">
                    <a:solidFill>
                      <a:srgbClr val="0070C0"/>
                    </a:solidFill>
                    <a:latin typeface="Bookman Old Style"/>
                  </a:rPr>
                  <a:t>8</a:t>
                </a:r>
                <a:endParaRPr lang="ru-RU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55" name="Прямоугольник 54"/>
              <p:cNvSpPr/>
              <p:nvPr/>
            </p:nvSpPr>
            <p:spPr>
              <a:xfrm>
                <a:off x="6035287" y="4787900"/>
                <a:ext cx="455574" cy="40011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r>
                  <a:rPr lang="ru-RU" sz="2000" b="1" i="1" dirty="0" smtClean="0">
                    <a:solidFill>
                      <a:srgbClr val="0070C0"/>
                    </a:solidFill>
                    <a:latin typeface="Bookman Old Style"/>
                  </a:rPr>
                  <a:t>x</a:t>
                </a:r>
                <a:r>
                  <a:rPr lang="ru-RU" sz="2000" b="1" baseline="-25000" dirty="0" smtClean="0">
                    <a:solidFill>
                      <a:srgbClr val="0070C0"/>
                    </a:solidFill>
                    <a:latin typeface="Bookman Old Style"/>
                  </a:rPr>
                  <a:t>9</a:t>
                </a:r>
                <a:endParaRPr lang="ru-RU" b="1" dirty="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56" name="Прямая соединительная линия 55"/>
              <p:cNvCxnSpPr/>
              <p:nvPr/>
            </p:nvCxnSpPr>
            <p:spPr bwMode="auto">
              <a:xfrm flipH="1">
                <a:off x="6231147" y="4278702"/>
                <a:ext cx="5751" cy="509198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70C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Прямая со стрелкой 18"/>
              <p:cNvCxnSpPr/>
              <p:nvPr/>
            </p:nvCxnSpPr>
            <p:spPr bwMode="auto">
              <a:xfrm>
                <a:off x="1742536" y="4787900"/>
                <a:ext cx="5503653" cy="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med" len="lg"/>
              </a:ln>
              <a:effectLst/>
            </p:spPr>
          </p:cxnSp>
          <p:sp>
            <p:nvSpPr>
              <p:cNvPr id="24" name="Полилиния 23"/>
              <p:cNvSpPr/>
              <p:nvPr/>
            </p:nvSpPr>
            <p:spPr bwMode="auto">
              <a:xfrm>
                <a:off x="2027208" y="3329796"/>
                <a:ext cx="4977441" cy="2376578"/>
              </a:xfrm>
              <a:custGeom>
                <a:avLst/>
                <a:gdLst>
                  <a:gd name="connsiteX0" fmla="*/ 0 w 5339750"/>
                  <a:gd name="connsiteY0" fmla="*/ 1099868 h 2441276"/>
                  <a:gd name="connsiteX1" fmla="*/ 1000664 w 5339750"/>
                  <a:gd name="connsiteY1" fmla="*/ 211347 h 2441276"/>
                  <a:gd name="connsiteX2" fmla="*/ 2639683 w 5339750"/>
                  <a:gd name="connsiteY2" fmla="*/ 2367951 h 2441276"/>
                  <a:gd name="connsiteX3" fmla="*/ 4063041 w 5339750"/>
                  <a:gd name="connsiteY3" fmla="*/ 651294 h 2441276"/>
                  <a:gd name="connsiteX4" fmla="*/ 5063705 w 5339750"/>
                  <a:gd name="connsiteY4" fmla="*/ 1936630 h 2441276"/>
                  <a:gd name="connsiteX5" fmla="*/ 5339750 w 5339750"/>
                  <a:gd name="connsiteY5" fmla="*/ 2195423 h 2441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339750" h="2441276">
                    <a:moveTo>
                      <a:pt x="0" y="1099868"/>
                    </a:moveTo>
                    <a:cubicBezTo>
                      <a:pt x="280358" y="549934"/>
                      <a:pt x="560717" y="0"/>
                      <a:pt x="1000664" y="211347"/>
                    </a:cubicBezTo>
                    <a:cubicBezTo>
                      <a:pt x="1440611" y="422694"/>
                      <a:pt x="2129287" y="2294627"/>
                      <a:pt x="2639683" y="2367951"/>
                    </a:cubicBezTo>
                    <a:cubicBezTo>
                      <a:pt x="3150079" y="2441276"/>
                      <a:pt x="3659037" y="723181"/>
                      <a:pt x="4063041" y="651294"/>
                    </a:cubicBezTo>
                    <a:cubicBezTo>
                      <a:pt x="4467045" y="579407"/>
                      <a:pt x="4850920" y="1679275"/>
                      <a:pt x="5063705" y="1936630"/>
                    </a:cubicBezTo>
                    <a:cubicBezTo>
                      <a:pt x="5276490" y="2193985"/>
                      <a:pt x="5308120" y="2194704"/>
                      <a:pt x="5339750" y="2195423"/>
                    </a:cubicBezTo>
                  </a:path>
                </a:pathLst>
              </a:custGeom>
              <a:noFill/>
              <a:ln w="444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8" name="Прямоугольник 57"/>
              <p:cNvSpPr/>
              <p:nvPr/>
            </p:nvSpPr>
            <p:spPr>
              <a:xfrm>
                <a:off x="5175159" y="3500827"/>
                <a:ext cx="1217014" cy="400110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>
                <a:spAutoFit/>
              </a:bodyPr>
              <a:lstStyle/>
              <a:p>
                <a:r>
                  <a:rPr lang="ru-RU" sz="2000" b="1" i="1" dirty="0" err="1" smtClean="0">
                    <a:solidFill>
                      <a:srgbClr val="C00000"/>
                    </a:solidFill>
                    <a:latin typeface="Bookman Old Style"/>
                  </a:rPr>
                  <a:t>y</a:t>
                </a:r>
                <a:r>
                  <a:rPr lang="ru-RU" sz="2000" b="1" dirty="0" smtClean="0">
                    <a:solidFill>
                      <a:srgbClr val="C00000"/>
                    </a:solidFill>
                    <a:latin typeface="Bookman Old Style"/>
                  </a:rPr>
                  <a:t> = </a:t>
                </a:r>
                <a:r>
                  <a:rPr lang="ru-RU" sz="2000" b="1" i="1" dirty="0" err="1" smtClean="0">
                    <a:solidFill>
                      <a:srgbClr val="C00000"/>
                    </a:solidFill>
                    <a:latin typeface="Bookman Old Style"/>
                  </a:rPr>
                  <a:t>f</a:t>
                </a:r>
                <a:r>
                  <a:rPr lang="ru-RU" sz="2000" b="1" i="1" dirty="0" smtClean="0">
                    <a:solidFill>
                      <a:srgbClr val="C00000"/>
                    </a:solidFill>
                    <a:latin typeface="Bookman Old Style"/>
                  </a:rPr>
                  <a:t> </a:t>
                </a:r>
                <a:r>
                  <a:rPr lang="ru-RU" sz="2000" b="1" dirty="0" smtClean="0">
                    <a:solidFill>
                      <a:srgbClr val="C00000"/>
                    </a:solidFill>
                    <a:latin typeface="Bookman Old Style"/>
                  </a:rPr>
                  <a:t>(</a:t>
                </a:r>
                <a:r>
                  <a:rPr lang="ru-RU" sz="2000" b="1" i="1" dirty="0" err="1" smtClean="0">
                    <a:solidFill>
                      <a:srgbClr val="C00000"/>
                    </a:solidFill>
                    <a:latin typeface="Bookman Old Style"/>
                  </a:rPr>
                  <a:t>x</a:t>
                </a:r>
                <a:r>
                  <a:rPr lang="ru-RU" sz="2000" b="1" dirty="0" smtClean="0">
                    <a:solidFill>
                      <a:srgbClr val="C00000"/>
                    </a:solidFill>
                    <a:latin typeface="Bookman Old Style"/>
                  </a:rPr>
                  <a:t>) </a:t>
                </a:r>
                <a:endParaRPr lang="ru-RU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59" name="Прямоугольник 58"/>
              <p:cNvSpPr/>
              <p:nvPr/>
            </p:nvSpPr>
            <p:spPr>
              <a:xfrm>
                <a:off x="6925218" y="4710266"/>
                <a:ext cx="35547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i="1" dirty="0" err="1" smtClean="0">
                    <a:solidFill>
                      <a:prstClr val="black"/>
                    </a:solidFill>
                    <a:latin typeface="Bookman Old Style"/>
                  </a:rPr>
                  <a:t>x</a:t>
                </a:r>
                <a:endParaRPr lang="ru-RU" sz="2400" b="1" dirty="0"/>
              </a:p>
            </p:txBody>
          </p:sp>
          <p:sp>
            <p:nvSpPr>
              <p:cNvPr id="60" name="Прямоугольник 59"/>
              <p:cNvSpPr/>
              <p:nvPr/>
            </p:nvSpPr>
            <p:spPr>
              <a:xfrm>
                <a:off x="4343045" y="2964851"/>
                <a:ext cx="35547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i="1" dirty="0" smtClean="0">
                    <a:solidFill>
                      <a:prstClr val="black"/>
                    </a:solidFill>
                    <a:latin typeface="Bookman Old Style"/>
                  </a:rPr>
                  <a:t>у</a:t>
                </a:r>
                <a:endParaRPr lang="ru-RU" sz="2400" b="1" dirty="0"/>
              </a:p>
            </p:txBody>
          </p:sp>
        </p:grpSp>
        <p:sp>
          <p:nvSpPr>
            <p:cNvPr id="62" name="Прямоугольник 61"/>
            <p:cNvSpPr/>
            <p:nvPr/>
          </p:nvSpPr>
          <p:spPr>
            <a:xfrm>
              <a:off x="4644969" y="4736144"/>
              <a:ext cx="35547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i="1" dirty="0" smtClean="0">
                  <a:solidFill>
                    <a:prstClr val="black"/>
                  </a:solidFill>
                  <a:latin typeface="Bookman Old Style"/>
                </a:rPr>
                <a:t>0</a:t>
              </a:r>
              <a:endParaRPr lang="ru-RU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05614" y="364084"/>
            <a:ext cx="1152881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Bookman Old Style"/>
              </a:rPr>
              <a:t>Часть 1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18147" y="739826"/>
            <a:ext cx="756919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+mn-lt"/>
              </a:rPr>
              <a:t>В цилиндрическом сосуде уровень жидкости достигает 16 см. На какой высоте будет находиться уровень жидкости, если её перелить во второй цилиндрический сосуд, диаметр которого в 2 раза больше диаметра первого? Ответ выразите в сантиметрах.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6725" y="742677"/>
            <a:ext cx="637456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9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30533" y="2309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3740988" y="2576183"/>
            <a:ext cx="1657351" cy="2581472"/>
            <a:chOff x="4068792" y="2369148"/>
            <a:chExt cx="1657351" cy="2581472"/>
          </a:xfrm>
        </p:grpSpPr>
        <p:sp>
          <p:nvSpPr>
            <p:cNvPr id="11" name="Цилиндр 10"/>
            <p:cNvSpPr/>
            <p:nvPr/>
          </p:nvSpPr>
          <p:spPr bwMode="auto">
            <a:xfrm>
              <a:off x="4069871" y="3455509"/>
              <a:ext cx="1656272" cy="1483744"/>
            </a:xfrm>
            <a:prstGeom prst="can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Цилиндр 12"/>
            <p:cNvSpPr/>
            <p:nvPr/>
          </p:nvSpPr>
          <p:spPr bwMode="auto">
            <a:xfrm>
              <a:off x="4068792" y="2369148"/>
              <a:ext cx="1656272" cy="1457865"/>
            </a:xfrm>
            <a:prstGeom prst="can">
              <a:avLst/>
            </a:prstGeom>
            <a:solidFill>
              <a:schemeClr val="bg1"/>
            </a:solidFill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Овал 20"/>
            <p:cNvSpPr/>
            <p:nvPr/>
          </p:nvSpPr>
          <p:spPr bwMode="auto">
            <a:xfrm>
              <a:off x="4079082" y="3467101"/>
              <a:ext cx="1635918" cy="35242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ru-RU" smtClean="0"/>
            </a:p>
          </p:txBody>
        </p:sp>
        <p:sp>
          <p:nvSpPr>
            <p:cNvPr id="19" name="Дуга 18"/>
            <p:cNvSpPr/>
            <p:nvPr/>
          </p:nvSpPr>
          <p:spPr bwMode="auto">
            <a:xfrm>
              <a:off x="4071937" y="3462338"/>
              <a:ext cx="1652587" cy="366712"/>
            </a:xfrm>
            <a:prstGeom prst="arc">
              <a:avLst>
                <a:gd name="adj1" fmla="val 10890967"/>
                <a:gd name="adj2" fmla="val 3533"/>
              </a:avLst>
            </a:prstGeom>
            <a:noFill/>
            <a:ln w="190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Дуга 21"/>
            <p:cNvSpPr/>
            <p:nvPr/>
          </p:nvSpPr>
          <p:spPr bwMode="auto">
            <a:xfrm>
              <a:off x="4069555" y="4583908"/>
              <a:ext cx="1652587" cy="366712"/>
            </a:xfrm>
            <a:prstGeom prst="arc">
              <a:avLst>
                <a:gd name="adj1" fmla="val 10890967"/>
                <a:gd name="adj2" fmla="val 21524936"/>
              </a:avLst>
            </a:prstGeom>
            <a:noFill/>
            <a:ln w="19050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465138" y="5796951"/>
            <a:ext cx="82296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+mn-lt"/>
              </a:rPr>
              <a:t>Не забудьте перенести все ответы в бланк ответов №1. </a:t>
            </a:r>
            <a:endParaRPr lang="ru-RU" b="1" i="1" dirty="0">
              <a:latin typeface="+mn-lt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312721" y="5186918"/>
            <a:ext cx="13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i="1" u="sng" dirty="0" smtClean="0">
                <a:solidFill>
                  <a:prstClr val="black"/>
                </a:solidFill>
                <a:latin typeface="Bookman Old Style"/>
              </a:rPr>
              <a:t>Ответ:</a:t>
            </a:r>
            <a:r>
              <a:rPr lang="ru-RU" dirty="0" smtClean="0">
                <a:solidFill>
                  <a:prstClr val="black"/>
                </a:solidFill>
                <a:latin typeface="Bookman Old Style"/>
              </a:rPr>
              <a:t> 4.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05614" y="433092"/>
            <a:ext cx="1152881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Bookman Old Style"/>
              </a:rPr>
              <a:t>Часть 2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230533" y="300804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65138" y="974352"/>
            <a:ext cx="8229600" cy="1754326"/>
          </a:xfrm>
          <a:prstGeom prst="rect">
            <a:avLst/>
          </a:prstGeom>
          <a:ln w="19050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Ответом на задания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10–14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должно быть целое число или  конечная десятичная дробь. Ответ следует записать в бланк ответов №1 справа от номера выполняемого задания, начиная с  первой клеточки. Каждую цифру, знак минус и запятую пишите  в  отдельной клеточке в соответствии с приведёнными в бланке образцами. Единицы измерений писать не нужно. 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16014" y="3293233"/>
            <a:ext cx="75691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+mn-lt"/>
              </a:rPr>
              <a:t>Найдите </a:t>
            </a:r>
            <a:r>
              <a:rPr lang="en-US" sz="2000" i="1" dirty="0" smtClean="0">
                <a:latin typeface="+mn-lt"/>
              </a:rPr>
              <a:t>sin</a:t>
            </a:r>
            <a:r>
              <a:rPr lang="ru-RU" sz="2000" i="1" dirty="0" smtClean="0">
                <a:latin typeface="+mn-lt"/>
              </a:rPr>
              <a:t> </a:t>
            </a:r>
            <a:r>
              <a:rPr lang="el-GR" sz="2000" i="1" dirty="0" smtClean="0">
                <a:cs typeface="Times New Roman" pitchFamily="18" charset="0"/>
              </a:rPr>
              <a:t>α</a:t>
            </a:r>
            <a:r>
              <a:rPr lang="el-GR" sz="2000" dirty="0" smtClean="0">
                <a:latin typeface="+mn-lt"/>
              </a:rPr>
              <a:t>, </a:t>
            </a:r>
            <a:r>
              <a:rPr lang="ru-RU" sz="2000" dirty="0" smtClean="0">
                <a:latin typeface="+mn-lt"/>
              </a:rPr>
              <a:t>если </a:t>
            </a:r>
            <a:r>
              <a:rPr lang="en-US" sz="2000" i="1" dirty="0" err="1" smtClean="0">
                <a:latin typeface="+mn-lt"/>
              </a:rPr>
              <a:t>cos</a:t>
            </a:r>
            <a:r>
              <a:rPr lang="ru-RU" sz="2000" i="1" dirty="0" smtClean="0">
                <a:latin typeface="+mn-lt"/>
              </a:rPr>
              <a:t> </a:t>
            </a:r>
            <a:r>
              <a:rPr lang="el-GR" sz="2000" i="1" dirty="0" smtClean="0">
                <a:cs typeface="Times New Roman" pitchFamily="18" charset="0"/>
              </a:rPr>
              <a:t>α</a:t>
            </a:r>
            <a:r>
              <a:rPr lang="el-GR" sz="2000" dirty="0" smtClean="0">
                <a:latin typeface="+mn-lt"/>
              </a:rPr>
              <a:t> </a:t>
            </a:r>
            <a:r>
              <a:rPr lang="ru-RU" sz="2000" dirty="0" smtClean="0">
                <a:latin typeface="+mn-lt"/>
              </a:rPr>
              <a:t>= </a:t>
            </a:r>
            <a:r>
              <a:rPr lang="el-GR" sz="2000" dirty="0" smtClean="0">
                <a:latin typeface="+mn-lt"/>
              </a:rPr>
              <a:t>0,6 </a:t>
            </a:r>
            <a:r>
              <a:rPr lang="ru-RU" sz="2000" dirty="0" smtClean="0">
                <a:latin typeface="+mn-lt"/>
              </a:rPr>
              <a:t>и </a:t>
            </a:r>
            <a:r>
              <a:rPr lang="el-GR" sz="2000" i="1" dirty="0" smtClean="0">
                <a:latin typeface="+mn-lt"/>
              </a:rPr>
              <a:t>π</a:t>
            </a:r>
            <a:r>
              <a:rPr lang="ru-RU" sz="2000" dirty="0" smtClean="0">
                <a:latin typeface="+mn-lt"/>
              </a:rPr>
              <a:t> </a:t>
            </a:r>
            <a:r>
              <a:rPr lang="ru-RU" sz="2000" dirty="0" smtClean="0">
                <a:latin typeface="Constantia"/>
              </a:rPr>
              <a:t>&lt; </a:t>
            </a:r>
            <a:r>
              <a:rPr lang="el-GR" sz="2000" i="1" dirty="0" smtClean="0">
                <a:cs typeface="Times New Roman" pitchFamily="18" charset="0"/>
              </a:rPr>
              <a:t>α</a:t>
            </a:r>
            <a:r>
              <a:rPr lang="ru-RU" sz="2000" dirty="0" smtClean="0">
                <a:latin typeface="+mn-lt"/>
              </a:rPr>
              <a:t> </a:t>
            </a:r>
            <a:r>
              <a:rPr lang="ru-RU" sz="2000" dirty="0" smtClean="0">
                <a:latin typeface="Constantia"/>
              </a:rPr>
              <a:t>&lt;</a:t>
            </a:r>
            <a:r>
              <a:rPr lang="el-GR" sz="2000" dirty="0" smtClean="0">
                <a:latin typeface="+mn-lt"/>
              </a:rPr>
              <a:t> 2</a:t>
            </a:r>
            <a:r>
              <a:rPr lang="el-GR" sz="2000" i="1" dirty="0" smtClean="0">
                <a:latin typeface="+mn-lt"/>
              </a:rPr>
              <a:t>π</a:t>
            </a:r>
            <a:r>
              <a:rPr lang="el-GR" sz="2000" dirty="0" smtClean="0">
                <a:latin typeface="+mn-lt"/>
              </a:rPr>
              <a:t>.</a:t>
            </a:r>
            <a:endParaRPr lang="ru-RU" sz="2000" dirty="0" smtClean="0">
              <a:latin typeface="+mn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4592" y="3296084"/>
            <a:ext cx="637456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71110" y="346848"/>
            <a:ext cx="1152881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Bookman Old Style"/>
              </a:rPr>
              <a:t>Часть 2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230533" y="2309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116560" y="961333"/>
            <a:ext cx="762199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+mn-lt"/>
              </a:rPr>
              <a:t>Локатор батискафа, равномерно погружающегося  вертикально вниз, испускает ультразвуковой сигнал частотой 749 МГц. Приёмник регистрирует частоту сигнала, отражённого от дна океана. Скорость погружения батискафа (в м/с) и частоты связаны соотношением</a:t>
            </a:r>
          </a:p>
          <a:p>
            <a:pPr algn="just"/>
            <a:endParaRPr lang="ru-RU" sz="2000" dirty="0" smtClean="0">
              <a:latin typeface="+mn-lt"/>
            </a:endParaRPr>
          </a:p>
          <a:p>
            <a:pPr algn="just"/>
            <a:endParaRPr lang="ru-RU" sz="2000" dirty="0" smtClean="0">
              <a:latin typeface="+mn-lt"/>
            </a:endParaRPr>
          </a:p>
          <a:p>
            <a:pPr algn="just"/>
            <a:endParaRPr lang="ru-RU" sz="2000" dirty="0" smtClean="0">
              <a:latin typeface="+mn-lt"/>
            </a:endParaRPr>
          </a:p>
          <a:p>
            <a:pPr algn="just"/>
            <a:r>
              <a:rPr lang="ru-RU" sz="2000" dirty="0" smtClean="0">
                <a:latin typeface="+mn-lt"/>
              </a:rPr>
              <a:t>где </a:t>
            </a:r>
            <a:r>
              <a:rPr lang="ru-RU" sz="2000" i="1" dirty="0" err="1" smtClean="0">
                <a:latin typeface="+mn-lt"/>
              </a:rPr>
              <a:t>c</a:t>
            </a:r>
            <a:r>
              <a:rPr lang="ru-RU" sz="2000" dirty="0" smtClean="0">
                <a:latin typeface="+mn-lt"/>
              </a:rPr>
              <a:t> = 1500 м/с – скорость звука в воде, </a:t>
            </a:r>
            <a:r>
              <a:rPr lang="ru-RU" sz="2000" i="1" dirty="0" err="1" smtClean="0">
                <a:latin typeface="+mn-lt"/>
              </a:rPr>
              <a:t>f</a:t>
            </a:r>
            <a:r>
              <a:rPr lang="ru-RU" sz="2000" i="1" baseline="-25000" dirty="0" err="1" smtClean="0">
                <a:latin typeface="+mn-lt"/>
              </a:rPr>
              <a:t>о</a:t>
            </a:r>
            <a:r>
              <a:rPr lang="ru-RU" sz="2000" dirty="0" smtClean="0">
                <a:latin typeface="+mn-lt"/>
              </a:rPr>
              <a:t> – частота испускаемого сигнала (в МГц), </a:t>
            </a:r>
            <a:r>
              <a:rPr lang="ru-RU" sz="2000" i="1" dirty="0" err="1" smtClean="0">
                <a:latin typeface="+mn-lt"/>
              </a:rPr>
              <a:t>f</a:t>
            </a:r>
            <a:r>
              <a:rPr lang="ru-RU" sz="2000" dirty="0" smtClean="0">
                <a:latin typeface="+mn-lt"/>
              </a:rPr>
              <a:t> – частота отражённого сигнала (в МГц). Найдите частоту (в МГц) отражённого сигнала, если батискаф погружается со скоростью 2 м/с.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65138" y="964184"/>
            <a:ext cx="637456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11</a:t>
            </a: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579961" y="2691205"/>
          <a:ext cx="2061713" cy="1030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50" name="Формула" r:id="rId3" imgW="863280" imgH="431640" progId="Equation.3">
                  <p:embed/>
                </p:oleObj>
              </mc:Choice>
              <mc:Fallback>
                <p:oleObj name="Формула" r:id="rId3" imgW="8632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9961" y="2691205"/>
                        <a:ext cx="2061713" cy="10308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71110" y="346848"/>
            <a:ext cx="1152881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Bookman Old Style"/>
              </a:rPr>
              <a:t>Часть 2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116560" y="857816"/>
            <a:ext cx="76219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+mn-lt"/>
              </a:rPr>
              <a:t>Около конуса описана сфера (</a:t>
            </a:r>
            <a:r>
              <a:rPr lang="ru-RU" sz="2000" dirty="0" err="1" smtClean="0">
                <a:latin typeface="+mn-lt"/>
              </a:rPr>
              <a:t>сфера</a:t>
            </a:r>
            <a:r>
              <a:rPr lang="ru-RU" sz="2000" dirty="0" smtClean="0">
                <a:latin typeface="+mn-lt"/>
              </a:rPr>
              <a:t> содержит  окружность основания конуса и его вершину). Центр  сферы совпадает с центром основания конуса. Радиус сферы равен 10√2. Найдите образующую конуса.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65138" y="860667"/>
            <a:ext cx="637456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12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3500438" y="2717321"/>
            <a:ext cx="2175054" cy="2156604"/>
            <a:chOff x="3500438" y="2717321"/>
            <a:chExt cx="2175054" cy="2156604"/>
          </a:xfrm>
        </p:grpSpPr>
        <p:sp>
          <p:nvSpPr>
            <p:cNvPr id="8" name="Овал 7"/>
            <p:cNvSpPr/>
            <p:nvPr/>
          </p:nvSpPr>
          <p:spPr bwMode="auto">
            <a:xfrm>
              <a:off x="3501636" y="2717321"/>
              <a:ext cx="2173856" cy="2156604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Дуга 10"/>
            <p:cNvSpPr/>
            <p:nvPr/>
          </p:nvSpPr>
          <p:spPr bwMode="auto">
            <a:xfrm>
              <a:off x="3500438" y="3545457"/>
              <a:ext cx="2169318" cy="445343"/>
            </a:xfrm>
            <a:prstGeom prst="arc">
              <a:avLst>
                <a:gd name="adj1" fmla="val 10854416"/>
                <a:gd name="adj2" fmla="val 21589036"/>
              </a:avLst>
            </a:prstGeom>
            <a:noFill/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Дуга 11"/>
            <p:cNvSpPr/>
            <p:nvPr/>
          </p:nvSpPr>
          <p:spPr bwMode="auto">
            <a:xfrm rot="10800000">
              <a:off x="3500438" y="3561629"/>
              <a:ext cx="2171700" cy="441027"/>
            </a:xfrm>
            <a:prstGeom prst="arc">
              <a:avLst>
                <a:gd name="adj1" fmla="val 10753654"/>
                <a:gd name="adj2" fmla="val 3533"/>
              </a:avLst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ru-RU" smtClean="0"/>
            </a:p>
          </p:txBody>
        </p:sp>
        <p:sp>
          <p:nvSpPr>
            <p:cNvPr id="13" name="Овал 12"/>
            <p:cNvSpPr/>
            <p:nvPr/>
          </p:nvSpPr>
          <p:spPr bwMode="auto">
            <a:xfrm>
              <a:off x="4545806" y="3771901"/>
              <a:ext cx="53973" cy="5219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Полилиния 13"/>
            <p:cNvSpPr/>
            <p:nvPr/>
          </p:nvSpPr>
          <p:spPr bwMode="auto">
            <a:xfrm>
              <a:off x="3513667" y="2789942"/>
              <a:ext cx="2157572" cy="990600"/>
            </a:xfrm>
            <a:custGeom>
              <a:avLst/>
              <a:gdLst>
                <a:gd name="connsiteX0" fmla="*/ 0 w 2166938"/>
                <a:gd name="connsiteY0" fmla="*/ 990600 h 990600"/>
                <a:gd name="connsiteX1" fmla="*/ 1085850 w 2166938"/>
                <a:gd name="connsiteY1" fmla="*/ 0 h 990600"/>
                <a:gd name="connsiteX2" fmla="*/ 2166938 w 2166938"/>
                <a:gd name="connsiteY2" fmla="*/ 990600 h 990600"/>
                <a:gd name="connsiteX3" fmla="*/ 2166938 w 2166938"/>
                <a:gd name="connsiteY3" fmla="*/ 99060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6938" h="990600">
                  <a:moveTo>
                    <a:pt x="0" y="990600"/>
                  </a:moveTo>
                  <a:lnTo>
                    <a:pt x="1085850" y="0"/>
                  </a:lnTo>
                  <a:lnTo>
                    <a:pt x="2166938" y="990600"/>
                  </a:lnTo>
                  <a:lnTo>
                    <a:pt x="2166938" y="990600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ru-RU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71110" y="346848"/>
            <a:ext cx="1152881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Bookman Old Style"/>
              </a:rPr>
              <a:t>Часть 2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230533" y="2309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116560" y="857816"/>
            <a:ext cx="762199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+mn-lt"/>
              </a:rPr>
              <a:t>Весной катер идёт против течения реки в 5/3 раза  медленнее, чем по течению. Летом течение становится  на 1 км/ч медленнее. Поэтому летом катер идёт против  течения в 3/2 раза медленнее, чем по течению. Найдите скорость течения весной (в км/ч).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65138" y="860667"/>
            <a:ext cx="637456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13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116560" y="3606767"/>
            <a:ext cx="76910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+mn-lt"/>
              </a:rPr>
              <a:t>Найдите точку максимума функции </a:t>
            </a:r>
            <a:r>
              <a:rPr lang="ru-RU" sz="2000" i="1" dirty="0" smtClean="0">
                <a:latin typeface="+mn-lt"/>
              </a:rPr>
              <a:t>у</a:t>
            </a:r>
            <a:r>
              <a:rPr lang="ru-RU" sz="2000" dirty="0" smtClean="0">
                <a:latin typeface="+mn-lt"/>
              </a:rPr>
              <a:t> = </a:t>
            </a:r>
            <a:r>
              <a:rPr lang="ru-RU" sz="2000" i="1" dirty="0" err="1" smtClean="0">
                <a:latin typeface="+mn-lt"/>
              </a:rPr>
              <a:t>ln</a:t>
            </a:r>
            <a:r>
              <a:rPr lang="ru-RU" sz="2000" dirty="0" smtClean="0">
                <a:latin typeface="+mn-lt"/>
              </a:rPr>
              <a:t>(</a:t>
            </a:r>
            <a:r>
              <a:rPr lang="ru-RU" sz="2000" i="1" dirty="0" err="1" smtClean="0">
                <a:latin typeface="+mn-lt"/>
              </a:rPr>
              <a:t>х</a:t>
            </a:r>
            <a:r>
              <a:rPr lang="ru-RU" sz="2000" dirty="0" smtClean="0">
                <a:latin typeface="+mn-lt"/>
              </a:rPr>
              <a:t> + 4)</a:t>
            </a:r>
            <a:r>
              <a:rPr lang="ru-RU" sz="2000" baseline="30000" dirty="0" smtClean="0">
                <a:latin typeface="+mn-lt"/>
              </a:rPr>
              <a:t>2</a:t>
            </a:r>
            <a:r>
              <a:rPr lang="ru-RU" sz="2000" dirty="0" smtClean="0">
                <a:latin typeface="+mn-lt"/>
              </a:rPr>
              <a:t> + 2</a:t>
            </a:r>
            <a:r>
              <a:rPr lang="ru-RU" sz="2000" i="1" dirty="0" smtClean="0">
                <a:latin typeface="+mn-lt"/>
              </a:rPr>
              <a:t>х</a:t>
            </a:r>
            <a:r>
              <a:rPr lang="ru-RU" sz="2000" dirty="0" smtClean="0">
                <a:latin typeface="+mn-lt"/>
              </a:rPr>
              <a:t> + 7.</a:t>
            </a:r>
            <a:endParaRPr lang="ru-RU" sz="2000" baseline="30000" dirty="0" smtClean="0">
              <a:latin typeface="+mn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5138" y="3609618"/>
            <a:ext cx="637456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14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65138" y="5556250"/>
            <a:ext cx="82296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+mn-lt"/>
              </a:rPr>
              <a:t>Не забудьте перенести все ответы в бланк ответов №1. </a:t>
            </a:r>
            <a:endParaRPr lang="ru-RU" b="1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96989" y="338202"/>
            <a:ext cx="1152881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Bookman Old Style"/>
              </a:rPr>
              <a:t>Часть 2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65138" y="785209"/>
            <a:ext cx="8229600" cy="923330"/>
          </a:xfrm>
          <a:prstGeom prst="rect">
            <a:avLst/>
          </a:prstGeom>
          <a:ln w="19050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Для  записи  решений  и  ответов  на  задания 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15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–</a:t>
            </a:r>
            <a:r>
              <a:rPr lang="ru-RU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21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используйте  бланк ответов №2. Запишите сначала номер выполняемого  задания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 затем полное обоснованное решение и ответ. 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116560" y="2282180"/>
            <a:ext cx="756919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+mn-lt"/>
              </a:rPr>
              <a:t>а) Решите уравнение</a:t>
            </a:r>
          </a:p>
          <a:p>
            <a:endParaRPr lang="ru-RU" sz="2000" dirty="0" smtClean="0">
              <a:latin typeface="+mn-lt"/>
            </a:endParaRPr>
          </a:p>
          <a:p>
            <a:r>
              <a:rPr lang="ru-RU" sz="2000" dirty="0" smtClean="0">
                <a:latin typeface="+mn-lt"/>
              </a:rPr>
              <a:t>б) Найдите  все  корни  этого  уравнения,  </a:t>
            </a:r>
          </a:p>
          <a:p>
            <a:endParaRPr lang="ru-RU" sz="2000" dirty="0" smtClean="0">
              <a:latin typeface="+mn-lt"/>
            </a:endParaRPr>
          </a:p>
          <a:p>
            <a:r>
              <a:rPr lang="ru-RU" sz="2000" dirty="0" smtClean="0">
                <a:latin typeface="+mn-lt"/>
              </a:rPr>
              <a:t>принадлежащие  промежутку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65138" y="2285031"/>
            <a:ext cx="637456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15</a:t>
            </a:r>
          </a:p>
        </p:txBody>
      </p:sp>
      <p:graphicFrame>
        <p:nvGraphicFramePr>
          <p:cNvPr id="238594" name="Object 2"/>
          <p:cNvGraphicFramePr>
            <a:graphicFrameLocks noChangeAspect="1"/>
          </p:cNvGraphicFramePr>
          <p:nvPr/>
        </p:nvGraphicFramePr>
        <p:xfrm>
          <a:off x="4033179" y="2076577"/>
          <a:ext cx="2824821" cy="836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3" name="Формула" r:id="rId3" imgW="1460160" imgH="431640" progId="Equation.3">
                  <p:embed/>
                </p:oleObj>
              </mc:Choice>
              <mc:Fallback>
                <p:oleObj name="Формула" r:id="rId3" imgW="146016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3179" y="2076577"/>
                        <a:ext cx="2824821" cy="8361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596" name="Object 4"/>
          <p:cNvGraphicFramePr>
            <a:graphicFrameLocks noChangeAspect="1"/>
          </p:cNvGraphicFramePr>
          <p:nvPr/>
        </p:nvGraphicFramePr>
        <p:xfrm>
          <a:off x="5131099" y="3291912"/>
          <a:ext cx="1522413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4" name="Формула" r:id="rId5" imgW="787320" imgH="431640" progId="Equation.3">
                  <p:embed/>
                </p:oleObj>
              </mc:Choice>
              <mc:Fallback>
                <p:oleObj name="Формула" r:id="rId5" imgW="78732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1099" y="3291912"/>
                        <a:ext cx="1522413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116560" y="4391023"/>
            <a:ext cx="75691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+mn-lt"/>
              </a:rPr>
              <a:t>В прямоугольном параллелепипеде </a:t>
            </a:r>
            <a:r>
              <a:rPr lang="ru-RU" sz="2000" i="1" dirty="0" smtClean="0">
                <a:latin typeface="+mn-lt"/>
              </a:rPr>
              <a:t>ABCDA</a:t>
            </a:r>
            <a:r>
              <a:rPr lang="ru-RU" sz="2000" i="1" baseline="-25000" dirty="0" smtClean="0">
                <a:latin typeface="+mn-lt"/>
              </a:rPr>
              <a:t>1</a:t>
            </a:r>
            <a:r>
              <a:rPr lang="ru-RU" sz="2000" i="1" dirty="0" smtClean="0">
                <a:latin typeface="+mn-lt"/>
              </a:rPr>
              <a:t>B</a:t>
            </a:r>
            <a:r>
              <a:rPr lang="ru-RU" sz="2000" i="1" baseline="-25000" dirty="0" smtClean="0">
                <a:latin typeface="+mn-lt"/>
              </a:rPr>
              <a:t>1</a:t>
            </a:r>
            <a:r>
              <a:rPr lang="ru-RU" sz="2000" i="1" dirty="0" smtClean="0">
                <a:latin typeface="+mn-lt"/>
              </a:rPr>
              <a:t>C</a:t>
            </a:r>
            <a:r>
              <a:rPr lang="ru-RU" sz="2000" i="1" baseline="-25000" dirty="0" smtClean="0">
                <a:latin typeface="+mn-lt"/>
              </a:rPr>
              <a:t>1</a:t>
            </a:r>
            <a:r>
              <a:rPr lang="ru-RU" sz="2000" i="1" dirty="0" smtClean="0">
                <a:latin typeface="+mn-lt"/>
              </a:rPr>
              <a:t>D</a:t>
            </a:r>
            <a:r>
              <a:rPr lang="ru-RU" sz="2000" i="1" baseline="-25000" dirty="0" smtClean="0">
                <a:latin typeface="+mn-lt"/>
              </a:rPr>
              <a:t>1</a:t>
            </a:r>
            <a:r>
              <a:rPr lang="ru-RU" sz="2000" dirty="0" smtClean="0">
                <a:latin typeface="+mn-lt"/>
              </a:rPr>
              <a:t> известны рёбра: </a:t>
            </a:r>
            <a:r>
              <a:rPr lang="ru-RU" sz="2000" i="1" dirty="0" smtClean="0">
                <a:latin typeface="+mn-lt"/>
              </a:rPr>
              <a:t>AB</a:t>
            </a:r>
            <a:r>
              <a:rPr lang="ru-RU" sz="2000" dirty="0" smtClean="0">
                <a:latin typeface="+mn-lt"/>
              </a:rPr>
              <a:t> = 3, </a:t>
            </a:r>
            <a:r>
              <a:rPr lang="ru-RU" sz="2000" i="1" dirty="0" smtClean="0">
                <a:latin typeface="+mn-lt"/>
              </a:rPr>
              <a:t>AD</a:t>
            </a:r>
            <a:r>
              <a:rPr lang="ru-RU" sz="2000" dirty="0" smtClean="0">
                <a:latin typeface="+mn-lt"/>
              </a:rPr>
              <a:t> = 2, </a:t>
            </a:r>
            <a:r>
              <a:rPr lang="ru-RU" sz="2000" i="1" dirty="0" smtClean="0">
                <a:latin typeface="+mn-lt"/>
              </a:rPr>
              <a:t>AA</a:t>
            </a:r>
            <a:r>
              <a:rPr lang="ru-RU" sz="2000" i="1" baseline="-25000" dirty="0" smtClean="0">
                <a:latin typeface="+mn-lt"/>
              </a:rPr>
              <a:t>1</a:t>
            </a:r>
            <a:r>
              <a:rPr lang="ru-RU" sz="2000" dirty="0" smtClean="0">
                <a:latin typeface="+mn-lt"/>
              </a:rPr>
              <a:t> = 5. Точка </a:t>
            </a:r>
            <a:r>
              <a:rPr lang="ru-RU" sz="2000" i="1" dirty="0" smtClean="0">
                <a:latin typeface="+mn-lt"/>
              </a:rPr>
              <a:t>O</a:t>
            </a:r>
            <a:r>
              <a:rPr lang="ru-RU" sz="2000" dirty="0" smtClean="0">
                <a:latin typeface="+mn-lt"/>
              </a:rPr>
              <a:t> принадлежит ребру </a:t>
            </a:r>
            <a:r>
              <a:rPr lang="ru-RU" sz="2000" i="1" dirty="0" smtClean="0">
                <a:latin typeface="+mn-lt"/>
              </a:rPr>
              <a:t>BB</a:t>
            </a:r>
            <a:r>
              <a:rPr lang="ru-RU" sz="2000" baseline="-25000" dirty="0" smtClean="0">
                <a:latin typeface="+mn-lt"/>
              </a:rPr>
              <a:t>1</a:t>
            </a:r>
            <a:r>
              <a:rPr lang="ru-RU" sz="2000" dirty="0" smtClean="0">
                <a:latin typeface="+mn-lt"/>
              </a:rPr>
              <a:t> и делит его в отношении 2 : 3, считая от вершины B. Найдите площадь сечения этого параллелепипеда плоскостью, проходящей через точки  </a:t>
            </a:r>
            <a:r>
              <a:rPr lang="ru-RU" sz="2000" i="1" dirty="0" smtClean="0">
                <a:latin typeface="+mn-lt"/>
              </a:rPr>
              <a:t>A, </a:t>
            </a:r>
            <a:r>
              <a:rPr lang="ru-RU" sz="2000" dirty="0" smtClean="0">
                <a:latin typeface="+mn-lt"/>
              </a:rPr>
              <a:t>O и </a:t>
            </a:r>
            <a:r>
              <a:rPr lang="ru-RU" sz="2000" i="1" dirty="0" smtClean="0">
                <a:latin typeface="+mn-lt"/>
              </a:rPr>
              <a:t>C</a:t>
            </a:r>
            <a:r>
              <a:rPr lang="ru-RU" sz="2000" i="1" baseline="-25000" dirty="0" smtClean="0">
                <a:latin typeface="+mn-lt"/>
              </a:rPr>
              <a:t>1</a:t>
            </a:r>
            <a:r>
              <a:rPr lang="ru-RU" sz="2000" dirty="0" smtClean="0">
                <a:latin typeface="+mn-lt"/>
              </a:rPr>
              <a:t>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5138" y="4393871"/>
            <a:ext cx="637456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96989" y="338202"/>
            <a:ext cx="1152881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Bookman Old Style"/>
              </a:rPr>
              <a:t>Часть 2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16560" y="792100"/>
            <a:ext cx="75691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+mn-lt"/>
              </a:rPr>
              <a:t>Решите  неравенство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5138" y="794951"/>
            <a:ext cx="637456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17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116560" y="3603622"/>
            <a:ext cx="75691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+mn-lt"/>
              </a:rPr>
              <a:t>Две окружности касаются внешним образом в точке </a:t>
            </a:r>
            <a:r>
              <a:rPr lang="ru-RU" sz="2000" i="1" dirty="0" smtClean="0">
                <a:latin typeface="+mn-lt"/>
              </a:rPr>
              <a:t>K</a:t>
            </a:r>
            <a:r>
              <a:rPr lang="ru-RU" sz="2000" dirty="0" smtClean="0">
                <a:latin typeface="+mn-lt"/>
              </a:rPr>
              <a:t>. Прямая </a:t>
            </a:r>
            <a:r>
              <a:rPr lang="ru-RU" sz="2000" i="1" dirty="0" smtClean="0">
                <a:latin typeface="+mn-lt"/>
              </a:rPr>
              <a:t>AB</a:t>
            </a:r>
            <a:r>
              <a:rPr lang="ru-RU" sz="2000" dirty="0" smtClean="0">
                <a:latin typeface="+mn-lt"/>
              </a:rPr>
              <a:t> касается первой окружности в точке </a:t>
            </a:r>
            <a:r>
              <a:rPr lang="ru-RU" sz="2000" i="1" dirty="0" smtClean="0">
                <a:latin typeface="+mn-lt"/>
              </a:rPr>
              <a:t>A</a:t>
            </a:r>
            <a:r>
              <a:rPr lang="ru-RU" sz="2000" dirty="0" smtClean="0">
                <a:latin typeface="+mn-lt"/>
              </a:rPr>
              <a:t>, а второй – в точке </a:t>
            </a:r>
            <a:r>
              <a:rPr lang="ru-RU" sz="2000" i="1" dirty="0" smtClean="0">
                <a:latin typeface="+mn-lt"/>
              </a:rPr>
              <a:t>B</a:t>
            </a:r>
            <a:r>
              <a:rPr lang="ru-RU" sz="2000" dirty="0" smtClean="0">
                <a:latin typeface="+mn-lt"/>
              </a:rPr>
              <a:t>. Прямая </a:t>
            </a:r>
            <a:r>
              <a:rPr lang="ru-RU" sz="2000" i="1" dirty="0" smtClean="0">
                <a:latin typeface="+mn-lt"/>
              </a:rPr>
              <a:t>BK</a:t>
            </a:r>
            <a:r>
              <a:rPr lang="ru-RU" sz="2000" dirty="0" smtClean="0">
                <a:latin typeface="+mn-lt"/>
              </a:rPr>
              <a:t> пересекает первую окружность в точке </a:t>
            </a:r>
            <a:r>
              <a:rPr lang="ru-RU" sz="2000" i="1" dirty="0" smtClean="0">
                <a:latin typeface="+mn-lt"/>
              </a:rPr>
              <a:t>D</a:t>
            </a:r>
            <a:r>
              <a:rPr lang="ru-RU" sz="2000" dirty="0" smtClean="0">
                <a:latin typeface="+mn-lt"/>
              </a:rPr>
              <a:t>, прямая </a:t>
            </a:r>
            <a:r>
              <a:rPr lang="ru-RU" sz="2000" i="1" dirty="0" smtClean="0">
                <a:latin typeface="+mn-lt"/>
              </a:rPr>
              <a:t>AK</a:t>
            </a:r>
            <a:r>
              <a:rPr lang="ru-RU" sz="2000" dirty="0" smtClean="0">
                <a:latin typeface="+mn-lt"/>
              </a:rPr>
              <a:t> пересекает вторую окружность в точке </a:t>
            </a:r>
            <a:r>
              <a:rPr lang="ru-RU" sz="2000" i="1" dirty="0" smtClean="0">
                <a:latin typeface="+mn-lt"/>
              </a:rPr>
              <a:t>C</a:t>
            </a:r>
            <a:r>
              <a:rPr lang="ru-RU" sz="2000" dirty="0" smtClean="0">
                <a:latin typeface="+mn-lt"/>
              </a:rPr>
              <a:t>. </a:t>
            </a:r>
          </a:p>
          <a:p>
            <a:pPr algn="just"/>
            <a:r>
              <a:rPr lang="ru-RU" sz="2000" dirty="0" smtClean="0">
                <a:latin typeface="+mn-lt"/>
              </a:rPr>
              <a:t>а) Докажите, что прямые </a:t>
            </a:r>
            <a:r>
              <a:rPr lang="ru-RU" sz="2000" i="1" dirty="0" smtClean="0">
                <a:latin typeface="+mn-lt"/>
              </a:rPr>
              <a:t>AD</a:t>
            </a:r>
            <a:r>
              <a:rPr lang="ru-RU" sz="2000" dirty="0" smtClean="0">
                <a:latin typeface="+mn-lt"/>
              </a:rPr>
              <a:t> и </a:t>
            </a:r>
            <a:r>
              <a:rPr lang="ru-RU" sz="2000" i="1" dirty="0" smtClean="0">
                <a:latin typeface="+mn-lt"/>
              </a:rPr>
              <a:t>BC</a:t>
            </a:r>
            <a:r>
              <a:rPr lang="ru-RU" sz="2000" dirty="0" smtClean="0">
                <a:latin typeface="+mn-lt"/>
              </a:rPr>
              <a:t> параллельны. </a:t>
            </a:r>
          </a:p>
          <a:p>
            <a:r>
              <a:rPr lang="ru-RU" sz="2000" dirty="0" smtClean="0">
                <a:latin typeface="+mn-lt"/>
              </a:rPr>
              <a:t>б) Найдите площадь треугольника </a:t>
            </a:r>
            <a:r>
              <a:rPr lang="ru-RU" sz="2000" i="1" dirty="0" smtClean="0">
                <a:latin typeface="+mn-lt"/>
              </a:rPr>
              <a:t>AKB</a:t>
            </a:r>
            <a:r>
              <a:rPr lang="ru-RU" sz="2000" dirty="0" smtClean="0">
                <a:latin typeface="+mn-lt"/>
              </a:rPr>
              <a:t>, если известно,  что радиусы окружностей равны 4 и 1.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65138" y="3606473"/>
            <a:ext cx="637456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18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03513" y="1656522"/>
            <a:ext cx="46794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Log</a:t>
            </a:r>
            <a:r>
              <a:rPr lang="en-US" i="1" baseline="-25000" dirty="0" err="1" smtClean="0"/>
              <a:t>x</a:t>
            </a:r>
            <a:r>
              <a:rPr lang="ru-RU" i="1" baseline="-25000" dirty="0" smtClean="0"/>
              <a:t>-</a:t>
            </a:r>
            <a:r>
              <a:rPr lang="en-US" baseline="-25000" dirty="0" smtClean="0"/>
              <a:t>1 </a:t>
            </a:r>
            <a:r>
              <a:rPr lang="en-US" i="1" dirty="0" smtClean="0"/>
              <a:t>x </a:t>
            </a:r>
            <a:r>
              <a:rPr lang="ru-RU" i="1" dirty="0" smtClean="0"/>
              <a:t>+</a:t>
            </a:r>
            <a:r>
              <a:rPr lang="en-US" dirty="0" smtClean="0"/>
              <a:t> </a:t>
            </a:r>
            <a:r>
              <a:rPr lang="en-US" dirty="0"/>
              <a:t>2 </a:t>
            </a:r>
            <a:r>
              <a:rPr lang="ru-RU" dirty="0" smtClean="0"/>
              <a:t>*</a:t>
            </a:r>
            <a:r>
              <a:rPr lang="en-US" dirty="0" smtClean="0"/>
              <a:t> </a:t>
            </a:r>
            <a:r>
              <a:rPr lang="en-US" dirty="0"/>
              <a:t>log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ru-RU" dirty="0" smtClean="0"/>
              <a:t>(</a:t>
            </a:r>
            <a:r>
              <a:rPr lang="en-US" i="1" dirty="0" smtClean="0"/>
              <a:t>x</a:t>
            </a:r>
            <a:r>
              <a:rPr lang="ru-RU" i="1" baseline="30000" dirty="0" smtClean="0"/>
              <a:t>2</a:t>
            </a:r>
            <a:r>
              <a:rPr lang="en-US" i="1" dirty="0" smtClean="0"/>
              <a:t> </a:t>
            </a:r>
            <a:r>
              <a:rPr lang="ru-RU" dirty="0"/>
              <a:t>-</a:t>
            </a:r>
            <a:r>
              <a:rPr lang="en-US" dirty="0" smtClean="0"/>
              <a:t> </a:t>
            </a:r>
            <a:r>
              <a:rPr lang="en-US" dirty="0"/>
              <a:t>2</a:t>
            </a:r>
            <a:r>
              <a:rPr lang="en-US" i="1" dirty="0"/>
              <a:t>x </a:t>
            </a:r>
            <a:r>
              <a:rPr lang="ru-RU" dirty="0"/>
              <a:t>+</a:t>
            </a:r>
            <a:r>
              <a:rPr lang="en-US" dirty="0" smtClean="0"/>
              <a:t>1 </a:t>
            </a:r>
            <a:r>
              <a:rPr lang="ru-RU" dirty="0" smtClean="0"/>
              <a:t>)</a:t>
            </a:r>
            <a:r>
              <a:rPr lang="en-US" dirty="0">
                <a:latin typeface="Verdana"/>
                <a:ea typeface="Verdana"/>
                <a:cs typeface="Verdana"/>
              </a:rPr>
              <a:t>≥</a:t>
            </a:r>
            <a:r>
              <a:rPr lang="en-US" dirty="0" smtClean="0"/>
              <a:t> </a:t>
            </a:r>
            <a:r>
              <a:rPr lang="en-US" dirty="0"/>
              <a:t>log</a:t>
            </a:r>
            <a:r>
              <a:rPr lang="en-US" baseline="-25000" dirty="0"/>
              <a:t>9</a:t>
            </a:r>
            <a:r>
              <a:rPr lang="en-US" dirty="0"/>
              <a:t> </a:t>
            </a:r>
            <a:r>
              <a:rPr lang="ru-RU" dirty="0" smtClean="0"/>
              <a:t>(</a:t>
            </a:r>
            <a:r>
              <a:rPr lang="en-US" dirty="0" smtClean="0"/>
              <a:t>10 </a:t>
            </a:r>
            <a:r>
              <a:rPr lang="ru-RU" dirty="0" smtClean="0"/>
              <a:t>–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ru-RU" i="1" dirty="0" smtClean="0"/>
              <a:t>)</a:t>
            </a:r>
            <a:r>
              <a:rPr lang="en-US" i="1" dirty="0" smtClean="0"/>
              <a:t> </a:t>
            </a:r>
            <a:r>
              <a:rPr lang="en-US" dirty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834887" y="1046922"/>
                <a:ext cx="7487478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b="1" i="1" dirty="0" smtClean="0">
                        <a:latin typeface="Cambria Math"/>
                      </a:rPr>
                      <m:t>𝟏𝟗</m:t>
                    </m:r>
                    <m:r>
                      <a:rPr lang="ru-RU" b="1" i="1" dirty="0" smtClean="0">
                        <a:latin typeface="Cambria Math"/>
                      </a:rPr>
                      <m:t>. </m:t>
                    </m:r>
                  </m:oMath>
                </a14:m>
                <a:r>
                  <a:rPr lang="ru-RU" dirty="0" smtClean="0"/>
                  <a:t>31 </a:t>
                </a:r>
                <a:r>
                  <a:rPr lang="ru-RU" dirty="0"/>
                  <a:t>декабря 2013 года Сергей взял в банке 9 930 000 рублей в кредит под 10%</a:t>
                </a:r>
              </a:p>
              <a:p>
                <a:r>
                  <a:rPr lang="ru-RU" dirty="0"/>
                  <a:t>годовых. Схема выплаты кредита следующая: 31 декабря каждого</a:t>
                </a:r>
              </a:p>
              <a:p>
                <a:r>
                  <a:rPr lang="ru-RU" dirty="0"/>
                  <a:t>следующего года банк начисляет проценты на оставшуюся сумму долга (то</a:t>
                </a:r>
              </a:p>
              <a:p>
                <a:r>
                  <a:rPr lang="ru-RU" dirty="0"/>
                  <a:t>есть увеличивает долг на 10%), затем Сергей переводит в банк определённую</a:t>
                </a:r>
              </a:p>
              <a:p>
                <a:r>
                  <a:rPr lang="ru-RU" dirty="0"/>
                  <a:t>сумму ежегодного платежа. Какой должна быть сумма ежегодного платежа,</a:t>
                </a:r>
              </a:p>
              <a:p>
                <a:r>
                  <a:rPr lang="ru-RU" dirty="0"/>
                  <a:t>чтобы Сергей выплатил долг тремя равными ежегодными платежами?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887" y="1046922"/>
                <a:ext cx="7487478" cy="2862322"/>
              </a:xfrm>
              <a:prstGeom prst="rect">
                <a:avLst/>
              </a:prstGeom>
              <a:blipFill rotWithShape="1">
                <a:blip r:embed="rId2"/>
                <a:stretch>
                  <a:fillRect l="-733" t="-1066" b="-25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194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96989" y="338202"/>
            <a:ext cx="1152881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Bookman Old Style"/>
              </a:rPr>
              <a:t>Часть 2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116561" y="750357"/>
            <a:ext cx="73839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+mn-lt"/>
              </a:rPr>
              <a:t>Найдите все значения </a:t>
            </a:r>
            <a:r>
              <a:rPr lang="ru-RU" sz="2000" i="1" dirty="0" err="1" smtClean="0">
                <a:latin typeface="+mn-lt"/>
              </a:rPr>
              <a:t>a</a:t>
            </a:r>
            <a:r>
              <a:rPr lang="ru-RU" sz="2000" dirty="0" smtClean="0">
                <a:latin typeface="+mn-lt"/>
              </a:rPr>
              <a:t>, при каждом из которых  наименьшее значение функции 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+mn-lt"/>
              </a:rPr>
              <a:t>больше 1.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65138" y="854807"/>
            <a:ext cx="637456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16560" y="2841032"/>
            <a:ext cx="756919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+mn-lt"/>
              </a:rPr>
              <a:t>На доске написано более 40, но менее 48 целых чисел.  Среднее арифметическое этих чисел равно 3, среднее  арифметическое всех положительных из них равно 4, а среднее арифметическое всех отрицательных из них равно 8. </a:t>
            </a:r>
          </a:p>
          <a:p>
            <a:pPr algn="just"/>
            <a:r>
              <a:rPr lang="ru-RU" sz="2000" dirty="0" smtClean="0">
                <a:latin typeface="+mn-lt"/>
              </a:rPr>
              <a:t>а) Сколько чисел написано на доске? </a:t>
            </a:r>
          </a:p>
          <a:p>
            <a:pPr algn="just"/>
            <a:r>
              <a:rPr lang="ru-RU" sz="2000" dirty="0" smtClean="0">
                <a:latin typeface="+mn-lt"/>
              </a:rPr>
              <a:t>б) Каких чисел написано больше: положительных или отрицательных? </a:t>
            </a:r>
          </a:p>
          <a:p>
            <a:pPr algn="just"/>
            <a:r>
              <a:rPr lang="ru-RU" sz="2000" dirty="0" smtClean="0">
                <a:latin typeface="+mn-lt"/>
              </a:rPr>
              <a:t>в) Какое наибольшее количество положительных чисел  может быть среди них?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5138" y="2843883"/>
            <a:ext cx="637456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21</a:t>
            </a: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5504922" y="1256772"/>
          <a:ext cx="2947987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46" name="Формула" r:id="rId3" imgW="1523880" imgH="279360" progId="Equation.3">
                  <p:embed/>
                </p:oleObj>
              </mc:Choice>
              <mc:Fallback>
                <p:oleObj name="Формула" r:id="rId3" imgW="1523880" imgH="279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4922" y="1256772"/>
                        <a:ext cx="2947987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88" y="4080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Структура демонстрационного  варианта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48139" y="1338470"/>
            <a:ext cx="776577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Экзаменационная работа состоит из двух частей, включающих в </a:t>
            </a:r>
            <a:r>
              <a:rPr lang="ru-RU" sz="2800" dirty="0" smtClean="0"/>
              <a:t>себя 21 </a:t>
            </a:r>
            <a:r>
              <a:rPr lang="ru-RU" sz="2800" dirty="0"/>
              <a:t>задание. </a:t>
            </a:r>
            <a:endParaRPr lang="ru-RU" sz="2800" dirty="0" smtClean="0"/>
          </a:p>
          <a:p>
            <a:r>
              <a:rPr lang="ru-RU" sz="2800" dirty="0" smtClean="0"/>
              <a:t>Часть </a:t>
            </a:r>
            <a:r>
              <a:rPr lang="ru-RU" sz="2800" dirty="0"/>
              <a:t>1 содержит 9 заданий базового уровня сложности </a:t>
            </a:r>
            <a:r>
              <a:rPr lang="ru-RU" sz="2800" dirty="0" smtClean="0"/>
              <a:t>с кратким </a:t>
            </a:r>
            <a:r>
              <a:rPr lang="ru-RU" sz="2800" dirty="0"/>
              <a:t>ответом. </a:t>
            </a:r>
            <a:endParaRPr lang="ru-RU" sz="2800" dirty="0" smtClean="0"/>
          </a:p>
          <a:p>
            <a:r>
              <a:rPr lang="ru-RU" sz="2800" dirty="0" smtClean="0"/>
              <a:t>Часть </a:t>
            </a:r>
            <a:r>
              <a:rPr lang="ru-RU" sz="2800" dirty="0"/>
              <a:t>2 содержит </a:t>
            </a:r>
            <a:r>
              <a:rPr lang="ru-RU" sz="2800" dirty="0" smtClean="0"/>
              <a:t>5 </a:t>
            </a:r>
            <a:r>
              <a:rPr lang="ru-RU" sz="2800" dirty="0"/>
              <a:t>заданий повышенного уровня</a:t>
            </a:r>
          </a:p>
          <a:p>
            <a:r>
              <a:rPr lang="ru-RU" sz="2800" dirty="0"/>
              <a:t>сложности с кратким ответом и </a:t>
            </a:r>
            <a:r>
              <a:rPr lang="ru-RU" sz="2800" dirty="0" smtClean="0"/>
              <a:t>7 </a:t>
            </a:r>
            <a:r>
              <a:rPr lang="ru-RU" sz="2800" dirty="0"/>
              <a:t>задания высокого уровня сложности </a:t>
            </a:r>
            <a:r>
              <a:rPr lang="ru-RU" sz="2800" dirty="0" smtClean="0"/>
              <a:t>с развёрнутым </a:t>
            </a:r>
            <a:r>
              <a:rPr lang="ru-RU" sz="2800" dirty="0"/>
              <a:t>ответом.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1812" y="856608"/>
            <a:ext cx="81364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318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Оценивание экзаменационной работы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86676" y="1056664"/>
            <a:ext cx="738146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Каждое из заданий 1–14 считается выполненными верно, </a:t>
            </a:r>
            <a:r>
              <a:rPr lang="ru-RU" sz="2400" dirty="0" smtClean="0"/>
              <a:t>если экзаменуемый </a:t>
            </a:r>
            <a:r>
              <a:rPr lang="ru-RU" sz="2400" dirty="0"/>
              <a:t>дал верный ответ в виде целого числа или </a:t>
            </a:r>
            <a:r>
              <a:rPr lang="ru-RU" sz="2400" dirty="0" smtClean="0"/>
              <a:t>конечной десятичной </a:t>
            </a:r>
            <a:r>
              <a:rPr lang="ru-RU" sz="2400" dirty="0"/>
              <a:t>дроби. Каждое верно выполненное задание </a:t>
            </a:r>
            <a:r>
              <a:rPr lang="ru-RU" sz="2400" dirty="0" smtClean="0"/>
              <a:t>оценивается 1 </a:t>
            </a:r>
            <a:r>
              <a:rPr lang="ru-RU" sz="2400" dirty="0"/>
              <a:t>баллом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15-17 задания оцениваются в 2 балла.</a:t>
            </a:r>
          </a:p>
          <a:p>
            <a:r>
              <a:rPr lang="ru-RU" sz="2400" dirty="0" smtClean="0"/>
              <a:t>18-19 задания оцениваются в  3 балла.</a:t>
            </a:r>
          </a:p>
          <a:p>
            <a:r>
              <a:rPr lang="ru-RU" sz="2400" dirty="0" smtClean="0"/>
              <a:t>20-21 задания оцениваются в 4 балла.</a:t>
            </a:r>
          </a:p>
          <a:p>
            <a:r>
              <a:rPr lang="ru-RU" sz="2400" dirty="0" smtClean="0"/>
              <a:t>Максимальный первичный балл за выполнение всей работы – 34 балла.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1054" y="958209"/>
            <a:ext cx="83650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+mn-lt"/>
              </a:rPr>
              <a:t>На выполнение заданий варианта КИМ по математике даётся </a:t>
            </a:r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 часа 55 минут </a:t>
            </a:r>
            <a:r>
              <a:rPr lang="ru-RU" dirty="0" smtClean="0">
                <a:latin typeface="+mn-lt"/>
              </a:rPr>
              <a:t>(235 минут). Работа состоит из  двух частей, включающих в себя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21 задание</a:t>
            </a:r>
            <a:r>
              <a:rPr lang="ru-RU" dirty="0" smtClean="0">
                <a:latin typeface="+mn-lt"/>
              </a:rPr>
              <a:t>. </a:t>
            </a:r>
            <a:r>
              <a:rPr lang="ru-RU" dirty="0">
                <a:latin typeface="+mn-lt"/>
              </a:rPr>
              <a:t>Ответы к заданиям 1–14 записываются в виде целого числа или</a:t>
            </a:r>
          </a:p>
          <a:p>
            <a:pPr algn="just"/>
            <a:r>
              <a:rPr lang="ru-RU" dirty="0">
                <a:latin typeface="+mn-lt"/>
              </a:rPr>
              <a:t>конечной десятичной дроби. Числа запишите в поля ответов в тексте </a:t>
            </a:r>
            <a:r>
              <a:rPr lang="ru-RU" dirty="0" smtClean="0">
                <a:latin typeface="+mn-lt"/>
              </a:rPr>
              <a:t>работы, а </a:t>
            </a:r>
            <a:r>
              <a:rPr lang="ru-RU" dirty="0">
                <a:latin typeface="+mn-lt"/>
              </a:rPr>
              <a:t>затем перенесите в бланк ответов № 1.</a:t>
            </a:r>
          </a:p>
          <a:p>
            <a:pPr algn="just"/>
            <a:r>
              <a:rPr lang="ru-RU" dirty="0" smtClean="0">
                <a:latin typeface="+mn-lt"/>
              </a:rPr>
              <a:t>При </a:t>
            </a:r>
            <a:r>
              <a:rPr lang="ru-RU" dirty="0">
                <a:latin typeface="+mn-lt"/>
              </a:rPr>
              <a:t>выполнении заданий 15–21 требуется записать полное решение</a:t>
            </a:r>
          </a:p>
          <a:p>
            <a:pPr algn="just"/>
            <a:r>
              <a:rPr lang="ru-RU" dirty="0">
                <a:latin typeface="+mn-lt"/>
              </a:rPr>
              <a:t>и ответ в бланке ответов № 2.</a:t>
            </a:r>
          </a:p>
          <a:p>
            <a:pPr algn="just"/>
            <a:r>
              <a:rPr lang="ru-RU" dirty="0">
                <a:latin typeface="+mn-lt"/>
              </a:rPr>
              <a:t>Все бланки ЕГЭ заполняются яркими чёрными чернилами.</a:t>
            </a:r>
          </a:p>
          <a:p>
            <a:pPr algn="just"/>
            <a:r>
              <a:rPr lang="ru-RU" dirty="0">
                <a:latin typeface="+mn-lt"/>
              </a:rPr>
              <a:t>Допускается использование </a:t>
            </a:r>
            <a:r>
              <a:rPr lang="ru-RU" dirty="0" err="1">
                <a:latin typeface="+mn-lt"/>
              </a:rPr>
              <a:t>гелевой</a:t>
            </a:r>
            <a:r>
              <a:rPr lang="ru-RU" dirty="0">
                <a:latin typeface="+mn-lt"/>
              </a:rPr>
              <a:t>, капиллярной или перьевой ручек.</a:t>
            </a:r>
          </a:p>
          <a:p>
            <a:pPr algn="just"/>
            <a:r>
              <a:rPr lang="ru-RU" dirty="0">
                <a:latin typeface="+mn-lt"/>
              </a:rPr>
              <a:t>При выполнении заданий можно пользоваться черновиком. Записи</a:t>
            </a:r>
          </a:p>
          <a:p>
            <a:pPr algn="just"/>
            <a:r>
              <a:rPr lang="ru-RU" dirty="0">
                <a:latin typeface="+mn-lt"/>
              </a:rPr>
              <a:t>в черновике не учитываются при оценивании работы.</a:t>
            </a:r>
          </a:p>
          <a:p>
            <a:pPr algn="just"/>
            <a:r>
              <a:rPr lang="ru-RU" dirty="0">
                <a:latin typeface="+mn-lt"/>
              </a:rPr>
              <a:t>Баллы, полученные Вами за выполненные задания, суммируются.</a:t>
            </a:r>
          </a:p>
          <a:p>
            <a:pPr algn="just"/>
            <a:r>
              <a:rPr lang="ru-RU" dirty="0">
                <a:latin typeface="+mn-lt"/>
              </a:rPr>
              <a:t>Постарайтесь выполнить как можно больше заданий и набрать </a:t>
            </a:r>
            <a:r>
              <a:rPr lang="ru-RU" dirty="0" smtClean="0">
                <a:latin typeface="+mn-lt"/>
              </a:rPr>
              <a:t>наибольшее количество </a:t>
            </a:r>
            <a:r>
              <a:rPr lang="ru-RU" dirty="0">
                <a:latin typeface="+mn-lt"/>
              </a:rPr>
              <a:t>баллов</a:t>
            </a:r>
            <a:r>
              <a:rPr lang="ru-RU" dirty="0" smtClean="0">
                <a:latin typeface="+mn-lt"/>
              </a:rPr>
              <a:t>.</a:t>
            </a:r>
            <a:endParaRPr lang="ru-RU" dirty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88" y="340267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Инструкция по выполнению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6725" y="819079"/>
            <a:ext cx="8229600" cy="175432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Ответом на задания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1–9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должно быть целое число или конечная десятичная дробь. Ответ следует записать в бланк ответов №1 справа от номера выполняемого задания, начиная с первой  клеточки. Каждую цифру, знак минус и запятую пишите в  отдельной клеточке в соответствии с приведёнными в бланке образцами. Единицы измерений писать не нужно. 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71747" y="372533"/>
            <a:ext cx="1152881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Bookman Old Style"/>
              </a:rPr>
              <a:t>Часть 1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18147" y="2964160"/>
            <a:ext cx="75691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+mn-lt"/>
              </a:rPr>
              <a:t>Поезд  отправился  из  Санкт-Петербурга в 23 часа 50 минут и прибыл в Москву в 7 часов 50 минут следующих суток. Сколько часов поезд находился в пути?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6725" y="2967011"/>
            <a:ext cx="572593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4814" y="355600"/>
            <a:ext cx="1152881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Bookman Old Style"/>
              </a:rPr>
              <a:t>Часть 1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18147" y="911532"/>
            <a:ext cx="75691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+mn-lt"/>
              </a:rPr>
              <a:t>На диаграмме показано распределение выплавки меди в 10 странах мира (в тысячах тонн) за 2006 год. Среди представленных стран первое место по выплавке меди  занимали  США, десятое место – Казахстан. Какое место занимала Канада?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5138" y="914383"/>
            <a:ext cx="572593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</a:p>
        </p:txBody>
      </p:sp>
      <p:grpSp>
        <p:nvGrpSpPr>
          <p:cNvPr id="49" name="Группа 48"/>
          <p:cNvGrpSpPr/>
          <p:nvPr/>
        </p:nvGrpSpPr>
        <p:grpSpPr>
          <a:xfrm>
            <a:off x="1289070" y="2528765"/>
            <a:ext cx="6551593" cy="2945980"/>
            <a:chOff x="1289070" y="2207019"/>
            <a:chExt cx="6551593" cy="2945980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1320800" y="4555066"/>
              <a:ext cx="6470321" cy="597933"/>
              <a:chOff x="1320800" y="4555066"/>
              <a:chExt cx="6470321" cy="597933"/>
            </a:xfrm>
          </p:grpSpPr>
          <p:sp>
            <p:nvSpPr>
              <p:cNvPr id="11" name="TextBox 10"/>
              <p:cNvSpPr txBox="1"/>
              <p:nvPr/>
            </p:nvSpPr>
            <p:spPr>
              <a:xfrm rot="18931139">
                <a:off x="1320800" y="4783667"/>
                <a:ext cx="12301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Австралия</a:t>
                </a:r>
                <a:endParaRPr lang="ru-RU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 rot="18931139">
                <a:off x="2216607" y="4656668"/>
                <a:ext cx="8947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Замбия</a:t>
                </a:r>
                <a:endParaRPr lang="ru-RU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 rot="18931139">
                <a:off x="2458994" y="4758266"/>
                <a:ext cx="12566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Индонезия</a:t>
                </a:r>
                <a:endParaRPr lang="ru-RU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 rot="18931139">
                <a:off x="3161104" y="4732867"/>
                <a:ext cx="11732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Казахстан</a:t>
                </a:r>
                <a:endParaRPr lang="ru-RU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 rot="18931139">
                <a:off x="4008589" y="4631269"/>
                <a:ext cx="8837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Канада</a:t>
                </a:r>
                <a:endParaRPr lang="ru-RU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 rot="18931139">
                <a:off x="4681098" y="4588935"/>
                <a:ext cx="791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Китай</a:t>
                </a:r>
                <a:endParaRPr lang="ru-RU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 rot="18931139">
                <a:off x="5332887" y="4555066"/>
                <a:ext cx="7074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Перу</a:t>
                </a:r>
                <a:endParaRPr lang="ru-RU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 rot="18931139">
                <a:off x="5686447" y="4648202"/>
                <a:ext cx="9655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Польша</a:t>
                </a:r>
                <a:endParaRPr lang="ru-RU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 rot="18931139">
                <a:off x="6355903" y="4631266"/>
                <a:ext cx="8627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Россия</a:t>
                </a:r>
                <a:endParaRPr lang="ru-RU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 rot="18931139">
                <a:off x="7053419" y="4580468"/>
                <a:ext cx="7377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США</a:t>
                </a:r>
                <a:endParaRPr lang="ru-RU" dirty="0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1289070" y="2207019"/>
              <a:ext cx="659155" cy="24646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05000"/>
                </a:lnSpc>
              </a:pPr>
              <a:r>
                <a:rPr lang="ru-RU" sz="1850" dirty="0" smtClean="0"/>
                <a:t>1400</a:t>
              </a:r>
            </a:p>
            <a:p>
              <a:pPr>
                <a:lnSpc>
                  <a:spcPct val="105000"/>
                </a:lnSpc>
              </a:pPr>
              <a:r>
                <a:rPr lang="ru-RU" sz="1850" dirty="0" smtClean="0"/>
                <a:t>1200</a:t>
              </a:r>
            </a:p>
            <a:p>
              <a:pPr>
                <a:lnSpc>
                  <a:spcPct val="105000"/>
                </a:lnSpc>
              </a:pPr>
              <a:r>
                <a:rPr lang="ru-RU" sz="1850" dirty="0" smtClean="0"/>
                <a:t>1000</a:t>
              </a:r>
            </a:p>
            <a:p>
              <a:pPr>
                <a:lnSpc>
                  <a:spcPct val="105000"/>
                </a:lnSpc>
              </a:pPr>
              <a:r>
                <a:rPr lang="ru-RU" sz="1850" dirty="0" smtClean="0"/>
                <a:t>  800</a:t>
              </a:r>
            </a:p>
            <a:p>
              <a:pPr>
                <a:lnSpc>
                  <a:spcPct val="105000"/>
                </a:lnSpc>
              </a:pPr>
              <a:r>
                <a:rPr lang="ru-RU" sz="1850" dirty="0" smtClean="0"/>
                <a:t>  600</a:t>
              </a:r>
            </a:p>
            <a:p>
              <a:pPr>
                <a:lnSpc>
                  <a:spcPct val="105000"/>
                </a:lnSpc>
              </a:pPr>
              <a:r>
                <a:rPr lang="ru-RU" sz="1850" dirty="0" smtClean="0"/>
                <a:t>  400</a:t>
              </a:r>
            </a:p>
            <a:p>
              <a:pPr>
                <a:lnSpc>
                  <a:spcPct val="105000"/>
                </a:lnSpc>
              </a:pPr>
              <a:r>
                <a:rPr lang="ru-RU" sz="1850" dirty="0" smtClean="0"/>
                <a:t>  200</a:t>
              </a:r>
            </a:p>
            <a:p>
              <a:pPr>
                <a:lnSpc>
                  <a:spcPct val="105000"/>
                </a:lnSpc>
              </a:pPr>
              <a:r>
                <a:rPr lang="ru-RU" sz="1850" dirty="0" smtClean="0"/>
                <a:t>      0</a:t>
              </a:r>
            </a:p>
          </p:txBody>
        </p:sp>
        <p:sp>
          <p:nvSpPr>
            <p:cNvPr id="23" name="Прямоугольник 22"/>
            <p:cNvSpPr/>
            <p:nvPr/>
          </p:nvSpPr>
          <p:spPr bwMode="auto">
            <a:xfrm>
              <a:off x="2015067" y="3163889"/>
              <a:ext cx="431800" cy="1295399"/>
            </a:xfrm>
            <a:prstGeom prst="rect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 bwMode="auto">
            <a:xfrm>
              <a:off x="2599267" y="3739622"/>
              <a:ext cx="431800" cy="719666"/>
            </a:xfrm>
            <a:prstGeom prst="rect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3191933" y="3265489"/>
              <a:ext cx="431800" cy="1193799"/>
            </a:xfrm>
            <a:prstGeom prst="rect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 bwMode="auto">
            <a:xfrm>
              <a:off x="3776133" y="3866622"/>
              <a:ext cx="431800" cy="592666"/>
            </a:xfrm>
            <a:prstGeom prst="rect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 bwMode="auto">
            <a:xfrm>
              <a:off x="4360333" y="3527955"/>
              <a:ext cx="431800" cy="931333"/>
            </a:xfrm>
            <a:prstGeom prst="rect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4952999" y="3079222"/>
              <a:ext cx="431800" cy="1380066"/>
            </a:xfrm>
            <a:prstGeom prst="rect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 bwMode="auto">
            <a:xfrm>
              <a:off x="5545667" y="2901421"/>
              <a:ext cx="431800" cy="1557867"/>
            </a:xfrm>
            <a:prstGeom prst="rect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 bwMode="auto">
            <a:xfrm>
              <a:off x="6129867" y="3739621"/>
              <a:ext cx="431800" cy="719667"/>
            </a:xfrm>
            <a:prstGeom prst="rect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 bwMode="auto">
            <a:xfrm>
              <a:off x="6722533" y="3468688"/>
              <a:ext cx="431800" cy="990600"/>
            </a:xfrm>
            <a:prstGeom prst="rect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 bwMode="auto">
            <a:xfrm>
              <a:off x="7306734" y="2630489"/>
              <a:ext cx="431800" cy="1828799"/>
            </a:xfrm>
            <a:prstGeom prst="rect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 bwMode="auto">
            <a:xfrm>
              <a:off x="1871133" y="4459288"/>
              <a:ext cx="59690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Прямая соединительная линия 34"/>
            <p:cNvCxnSpPr/>
            <p:nvPr/>
          </p:nvCxnSpPr>
          <p:spPr bwMode="auto">
            <a:xfrm>
              <a:off x="1871133" y="4154488"/>
              <a:ext cx="59690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Прямая соединительная линия 35"/>
            <p:cNvCxnSpPr/>
            <p:nvPr/>
          </p:nvCxnSpPr>
          <p:spPr bwMode="auto">
            <a:xfrm>
              <a:off x="1871663" y="3875088"/>
              <a:ext cx="59690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Прямая соединительная линия 36"/>
            <p:cNvCxnSpPr/>
            <p:nvPr/>
          </p:nvCxnSpPr>
          <p:spPr bwMode="auto">
            <a:xfrm>
              <a:off x="1871663" y="3570288"/>
              <a:ext cx="59690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Прямая соединительная линия 37"/>
            <p:cNvCxnSpPr/>
            <p:nvPr/>
          </p:nvCxnSpPr>
          <p:spPr bwMode="auto">
            <a:xfrm>
              <a:off x="1871663" y="3273955"/>
              <a:ext cx="59690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Прямая соединительная линия 38"/>
            <p:cNvCxnSpPr/>
            <p:nvPr/>
          </p:nvCxnSpPr>
          <p:spPr bwMode="auto">
            <a:xfrm>
              <a:off x="1871663" y="2969155"/>
              <a:ext cx="59690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Прямая соединительная линия 39"/>
            <p:cNvCxnSpPr/>
            <p:nvPr/>
          </p:nvCxnSpPr>
          <p:spPr bwMode="auto">
            <a:xfrm>
              <a:off x="1871663" y="2681288"/>
              <a:ext cx="59690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Прямая соединительная линия 40"/>
            <p:cNvCxnSpPr/>
            <p:nvPr/>
          </p:nvCxnSpPr>
          <p:spPr bwMode="auto">
            <a:xfrm>
              <a:off x="1871663" y="2376488"/>
              <a:ext cx="59690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Прямая соединительная линия 41"/>
            <p:cNvCxnSpPr/>
            <p:nvPr/>
          </p:nvCxnSpPr>
          <p:spPr bwMode="auto">
            <a:xfrm>
              <a:off x="7840663" y="2387600"/>
              <a:ext cx="0" cy="207168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Прямая соединительная линия 42"/>
            <p:cNvCxnSpPr/>
            <p:nvPr/>
          </p:nvCxnSpPr>
          <p:spPr bwMode="auto">
            <a:xfrm>
              <a:off x="1930400" y="2379133"/>
              <a:ext cx="1" cy="208015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0" name="Прямоугольник 49"/>
          <p:cNvSpPr/>
          <p:nvPr/>
        </p:nvSpPr>
        <p:spPr>
          <a:xfrm>
            <a:off x="7312721" y="5556250"/>
            <a:ext cx="13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i="1" u="sng" dirty="0" smtClean="0">
                <a:solidFill>
                  <a:prstClr val="black"/>
                </a:solidFill>
                <a:latin typeface="Bookman Old Style"/>
              </a:rPr>
              <a:t>Ответ:</a:t>
            </a:r>
            <a:r>
              <a:rPr lang="ru-RU" dirty="0" smtClean="0">
                <a:solidFill>
                  <a:prstClr val="black"/>
                </a:solidFill>
                <a:latin typeface="Bookman Old Style"/>
              </a:rPr>
              <a:t> 7.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05614" y="364084"/>
            <a:ext cx="1152881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Bookman Old Style"/>
              </a:rPr>
              <a:t>Часть 1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18147" y="869216"/>
            <a:ext cx="75691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+mn-lt"/>
              </a:rPr>
              <a:t>Строительная фирма планирует купить 70 м пеноблоков  у  одного из трёх</a:t>
            </a:r>
            <a:r>
              <a:rPr lang="en-US" dirty="0" smtClean="0">
                <a:latin typeface="+mn-lt"/>
              </a:rPr>
              <a:t> </a:t>
            </a:r>
            <a:r>
              <a:rPr lang="ru-RU" dirty="0" smtClean="0">
                <a:latin typeface="+mn-lt"/>
              </a:rPr>
              <a:t>поставщиков. Цены и условия доставки  приведены в таблице. Сколько</a:t>
            </a:r>
            <a:r>
              <a:rPr lang="en-US" dirty="0" smtClean="0">
                <a:latin typeface="+mn-lt"/>
              </a:rPr>
              <a:t> </a:t>
            </a:r>
            <a:r>
              <a:rPr lang="ru-RU" dirty="0" smtClean="0">
                <a:latin typeface="+mn-lt"/>
              </a:rPr>
              <a:t>рублей нужно заплатить</a:t>
            </a:r>
            <a:r>
              <a:rPr lang="en-US" dirty="0" smtClean="0">
                <a:latin typeface="+mn-lt"/>
              </a:rPr>
              <a:t> </a:t>
            </a:r>
            <a:r>
              <a:rPr lang="ru-RU" dirty="0" smtClean="0">
                <a:latin typeface="+mn-lt"/>
              </a:rPr>
              <a:t>за самую дешёвую покупку с доставкой?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6725" y="872067"/>
            <a:ext cx="572593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65138" y="2407815"/>
          <a:ext cx="8204729" cy="25654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391784"/>
                <a:gridCol w="1484007"/>
                <a:gridCol w="1374394"/>
                <a:gridCol w="395454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Поставщик 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  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пеноблоков  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(руб. за 1 м</a:t>
                      </a:r>
                      <a:r>
                        <a:rPr lang="ru-RU" b="1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 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доставки  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(руб.) 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Дополнительные 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условия доставки 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2600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10 000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2800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8 000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  заказе  товара  на  сумму  свыше 150 000 рублей доставка бесплатная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2700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  заказе  товара  на  сумму  свыше 200 000 рублей доставка бесплатная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05614" y="364084"/>
            <a:ext cx="1152881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Bookman Old Style"/>
              </a:rPr>
              <a:t>Часть 1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18147" y="869216"/>
            <a:ext cx="75691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+mn-lt"/>
              </a:rPr>
              <a:t>Найдите площадь ромба, изображённого на клетчатой  бумаге  с размером клетки 1 см </a:t>
            </a:r>
            <a:r>
              <a:rPr lang="ru-RU" sz="2000" dirty="0" smtClean="0">
                <a:latin typeface="Constantia"/>
              </a:rPr>
              <a:t>× </a:t>
            </a:r>
            <a:r>
              <a:rPr lang="ru-RU" sz="2000" dirty="0" smtClean="0">
                <a:latin typeface="+mn-lt"/>
              </a:rPr>
              <a:t>1 см. Ответ дайте в квадратных сантиметрах.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6725" y="872067"/>
            <a:ext cx="572593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370666" y="2167465"/>
          <a:ext cx="3920072" cy="3403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009"/>
                <a:gridCol w="490009"/>
                <a:gridCol w="490009"/>
                <a:gridCol w="490009"/>
                <a:gridCol w="490009"/>
                <a:gridCol w="490009"/>
                <a:gridCol w="490009"/>
                <a:gridCol w="490009"/>
              </a:tblGrid>
              <a:tr h="48622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622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622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622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622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622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622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5" name="Группа 14"/>
          <p:cNvGrpSpPr/>
          <p:nvPr/>
        </p:nvGrpSpPr>
        <p:grpSpPr>
          <a:xfrm>
            <a:off x="2734731" y="2650067"/>
            <a:ext cx="3064936" cy="2802939"/>
            <a:chOff x="2734731" y="2650067"/>
            <a:chExt cx="3064936" cy="2802939"/>
          </a:xfrm>
        </p:grpSpPr>
        <p:sp>
          <p:nvSpPr>
            <p:cNvPr id="8" name="Полилиния 7"/>
            <p:cNvSpPr/>
            <p:nvPr/>
          </p:nvSpPr>
          <p:spPr bwMode="auto">
            <a:xfrm>
              <a:off x="2853267" y="2650067"/>
              <a:ext cx="2946400" cy="1947333"/>
            </a:xfrm>
            <a:custGeom>
              <a:avLst/>
              <a:gdLst>
                <a:gd name="connsiteX0" fmla="*/ 0 w 2946400"/>
                <a:gd name="connsiteY0" fmla="*/ 973666 h 1947333"/>
                <a:gd name="connsiteX1" fmla="*/ 1481666 w 2946400"/>
                <a:gd name="connsiteY1" fmla="*/ 0 h 1947333"/>
                <a:gd name="connsiteX2" fmla="*/ 2946400 w 2946400"/>
                <a:gd name="connsiteY2" fmla="*/ 973666 h 1947333"/>
                <a:gd name="connsiteX3" fmla="*/ 1481666 w 2946400"/>
                <a:gd name="connsiteY3" fmla="*/ 1947333 h 1947333"/>
                <a:gd name="connsiteX4" fmla="*/ 0 w 2946400"/>
                <a:gd name="connsiteY4" fmla="*/ 973666 h 194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6400" h="1947333">
                  <a:moveTo>
                    <a:pt x="0" y="973666"/>
                  </a:moveTo>
                  <a:lnTo>
                    <a:pt x="1481666" y="0"/>
                  </a:lnTo>
                  <a:lnTo>
                    <a:pt x="2946400" y="973666"/>
                  </a:lnTo>
                  <a:lnTo>
                    <a:pt x="1481666" y="1947333"/>
                  </a:lnTo>
                  <a:lnTo>
                    <a:pt x="0" y="973666"/>
                  </a:lnTo>
                  <a:close/>
                </a:path>
              </a:pathLst>
            </a:custGeom>
            <a:solidFill>
              <a:srgbClr val="8EC182">
                <a:alpha val="50196"/>
              </a:srgbClr>
            </a:solidFill>
            <a:ln w="19050"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ru-RU" smtClean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 bwMode="auto">
            <a:xfrm>
              <a:off x="2853267" y="5088466"/>
              <a:ext cx="508000" cy="0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diamond" w="lg" len="sm"/>
              <a:tailEnd type="diamond" w="lg" len="sm"/>
            </a:ln>
            <a:effectLst/>
          </p:spPr>
        </p:cxnSp>
        <p:sp>
          <p:nvSpPr>
            <p:cNvPr id="14" name="Прямоугольник 13"/>
            <p:cNvSpPr/>
            <p:nvPr/>
          </p:nvSpPr>
          <p:spPr>
            <a:xfrm>
              <a:off x="2734731" y="5083674"/>
              <a:ext cx="69426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i="1" dirty="0" smtClean="0">
                  <a:solidFill>
                    <a:prstClr val="black"/>
                  </a:solidFill>
                  <a:latin typeface="Bookman Old Style"/>
                </a:rPr>
                <a:t>1 см </a:t>
              </a:r>
              <a:endParaRPr lang="ru-RU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05614" y="364084"/>
            <a:ext cx="1152881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Bookman Old Style"/>
              </a:rPr>
              <a:t>Часть 1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18147" y="739826"/>
            <a:ext cx="756919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+mn-lt"/>
              </a:rPr>
              <a:t>В сборнике билетов по биологии всего 25 билетов, в двух из них встречается вопрос о  грибах. На  экзамене  школьнику достаётся один случайно выбранный  билет  из этого сборника. Найдите вероятность того, что в  этом билете не будет вопроса о грибах.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6725" y="742677"/>
            <a:ext cx="572593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16560" y="3091647"/>
            <a:ext cx="75691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+mn-lt"/>
              </a:rPr>
              <a:t>Найдите корень уравнения 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</a:t>
            </a:r>
            <a:r>
              <a:rPr lang="ru-RU" sz="20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х</a:t>
            </a:r>
            <a:r>
              <a:rPr lang="ru-RU" sz="2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– 5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= 81</a:t>
            </a:r>
            <a:r>
              <a:rPr lang="ru-RU" sz="2000" dirty="0" smtClean="0">
                <a:latin typeface="+mn-lt"/>
              </a:rPr>
              <a:t>.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65138" y="3094498"/>
            <a:ext cx="572593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30533" y="2309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116560" y="4562800"/>
            <a:ext cx="75691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+mn-lt"/>
              </a:rPr>
              <a:t>Треугольник </a:t>
            </a:r>
            <a:r>
              <a:rPr lang="ru-RU" sz="2000" i="1" dirty="0" smtClean="0">
                <a:latin typeface="+mn-lt"/>
              </a:rPr>
              <a:t>ABC</a:t>
            </a:r>
            <a:r>
              <a:rPr lang="ru-RU" sz="2000" dirty="0" smtClean="0">
                <a:latin typeface="+mn-lt"/>
              </a:rPr>
              <a:t> вписан в окружность с центром </a:t>
            </a:r>
            <a:r>
              <a:rPr lang="ru-RU" sz="2000" i="1" dirty="0" smtClean="0">
                <a:latin typeface="+mn-lt"/>
              </a:rPr>
              <a:t>O</a:t>
            </a:r>
            <a:r>
              <a:rPr lang="ru-RU" sz="2000" dirty="0" smtClean="0">
                <a:latin typeface="+mn-lt"/>
              </a:rPr>
              <a:t>. Найдите угол </a:t>
            </a:r>
            <a:r>
              <a:rPr lang="ru-RU" sz="2000" i="1" dirty="0" smtClean="0">
                <a:latin typeface="+mn-lt"/>
              </a:rPr>
              <a:t>BOC</a:t>
            </a:r>
            <a:r>
              <a:rPr lang="ru-RU" sz="2000" dirty="0" smtClean="0">
                <a:latin typeface="+mn-lt"/>
              </a:rPr>
              <a:t>, если угол </a:t>
            </a:r>
            <a:r>
              <a:rPr lang="ru-RU" sz="2000" i="1" dirty="0" smtClean="0">
                <a:latin typeface="+mn-lt"/>
              </a:rPr>
              <a:t>BAC</a:t>
            </a:r>
            <a:r>
              <a:rPr lang="ru-RU" sz="2000" dirty="0" smtClean="0">
                <a:latin typeface="+mn-lt"/>
              </a:rPr>
              <a:t> равен 32°. Ответ дайте в градусах.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65138" y="4565651"/>
            <a:ext cx="572593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ling a Product or Serv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Другая 1">
      <a:majorFont>
        <a:latin typeface="Century Gothic"/>
        <a:ea typeface=""/>
        <a:cs typeface=""/>
      </a:majorFont>
      <a:minorFont>
        <a:latin typeface="Bookman Old Styl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lling a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5932</TotalTime>
  <Words>1373</Words>
  <Application>Microsoft Office PowerPoint</Application>
  <PresentationFormat>Экран (4:3)</PresentationFormat>
  <Paragraphs>165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Selling a Product or Service</vt:lpstr>
      <vt:lpstr>Формула</vt:lpstr>
      <vt:lpstr>Демонстрационный вариант  ЕГЭ 2015 г.  МАТЕМАТИКА, 11 класс  (профиль)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функции</dc:title>
  <dc:creator>МОУ "Средняя школа №24"</dc:creator>
  <cp:lastModifiedBy>Админ</cp:lastModifiedBy>
  <cp:revision>541</cp:revision>
  <dcterms:created xsi:type="dcterms:W3CDTF">2006-11-17T10:56:14Z</dcterms:created>
  <dcterms:modified xsi:type="dcterms:W3CDTF">2014-11-05T15:51:50Z</dcterms:modified>
</cp:coreProperties>
</file>