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6" r:id="rId3"/>
    <p:sldId id="299" r:id="rId4"/>
    <p:sldId id="260" r:id="rId5"/>
    <p:sldId id="265" r:id="rId6"/>
    <p:sldId id="263" r:id="rId7"/>
    <p:sldId id="258" r:id="rId8"/>
    <p:sldId id="287" r:id="rId9"/>
    <p:sldId id="276" r:id="rId10"/>
    <p:sldId id="266" r:id="rId11"/>
    <p:sldId id="288" r:id="rId12"/>
    <p:sldId id="289" r:id="rId13"/>
    <p:sldId id="281" r:id="rId14"/>
    <p:sldId id="290" r:id="rId15"/>
    <p:sldId id="283" r:id="rId16"/>
    <p:sldId id="291" r:id="rId17"/>
    <p:sldId id="292" r:id="rId18"/>
    <p:sldId id="293" r:id="rId19"/>
    <p:sldId id="294" r:id="rId20"/>
    <p:sldId id="282" r:id="rId21"/>
    <p:sldId id="295" r:id="rId22"/>
    <p:sldId id="269" r:id="rId23"/>
    <p:sldId id="300" r:id="rId24"/>
    <p:sldId id="301" r:id="rId25"/>
    <p:sldId id="296" r:id="rId26"/>
    <p:sldId id="297" r:id="rId27"/>
    <p:sldId id="298" r:id="rId28"/>
    <p:sldId id="27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D320EF-C50F-4497-9A59-13F92F17944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1A56A5-228F-4F74-9879-FDAEB31196C0}">
      <dgm:prSet phldrT="[Текст]"/>
      <dgm:spPr/>
      <dgm:t>
        <a:bodyPr/>
        <a:lstStyle/>
        <a:p>
          <a:r>
            <a:rPr lang="ru-RU" dirty="0" smtClean="0"/>
            <a:t>Витамины</a:t>
          </a:r>
          <a:endParaRPr lang="ru-RU" dirty="0"/>
        </a:p>
      </dgm:t>
    </dgm:pt>
    <dgm:pt modelId="{19903FF9-1C9E-451A-8704-A426E7380779}" type="parTrans" cxnId="{BE076763-B578-47F0-ABAC-956033D2751C}">
      <dgm:prSet/>
      <dgm:spPr/>
      <dgm:t>
        <a:bodyPr/>
        <a:lstStyle/>
        <a:p>
          <a:endParaRPr lang="ru-RU"/>
        </a:p>
      </dgm:t>
    </dgm:pt>
    <dgm:pt modelId="{B85BE098-2E96-49E6-A02E-9245035733F8}" type="sibTrans" cxnId="{BE076763-B578-47F0-ABAC-956033D2751C}">
      <dgm:prSet/>
      <dgm:spPr/>
      <dgm:t>
        <a:bodyPr/>
        <a:lstStyle/>
        <a:p>
          <a:endParaRPr lang="ru-RU"/>
        </a:p>
      </dgm:t>
    </dgm:pt>
    <dgm:pt modelId="{B1461A86-E66F-40B9-A166-0754386D12F0}">
      <dgm:prSet phldrT="[Текст]"/>
      <dgm:spPr/>
      <dgm:t>
        <a:bodyPr/>
        <a:lstStyle/>
        <a:p>
          <a:r>
            <a:rPr lang="ru-RU" dirty="0" smtClean="0"/>
            <a:t>Водорастворимые</a:t>
          </a:r>
          <a:endParaRPr lang="ru-RU" dirty="0"/>
        </a:p>
      </dgm:t>
    </dgm:pt>
    <dgm:pt modelId="{B6FE0516-D12F-4A36-8C44-0F25A1F71C2E}" type="parTrans" cxnId="{C9213153-1C1D-4A9F-8DC5-10936BA069D3}">
      <dgm:prSet/>
      <dgm:spPr/>
      <dgm:t>
        <a:bodyPr/>
        <a:lstStyle/>
        <a:p>
          <a:endParaRPr lang="ru-RU"/>
        </a:p>
      </dgm:t>
    </dgm:pt>
    <dgm:pt modelId="{DDDA78C1-8983-4074-972B-657499A817A5}" type="sibTrans" cxnId="{C9213153-1C1D-4A9F-8DC5-10936BA069D3}">
      <dgm:prSet/>
      <dgm:spPr/>
      <dgm:t>
        <a:bodyPr/>
        <a:lstStyle/>
        <a:p>
          <a:endParaRPr lang="ru-RU"/>
        </a:p>
      </dgm:t>
    </dgm:pt>
    <dgm:pt modelId="{4DCC6E1E-E084-4546-A2C7-E4A653C12098}">
      <dgm:prSet phldrT="[Текст]"/>
      <dgm:spPr/>
      <dgm:t>
        <a:bodyPr/>
        <a:lstStyle/>
        <a:p>
          <a:r>
            <a:rPr lang="ru-RU" dirty="0" smtClean="0">
              <a:solidFill>
                <a:srgbClr val="0000FF"/>
              </a:solidFill>
            </a:rPr>
            <a:t>В, С</a:t>
          </a:r>
          <a:endParaRPr lang="ru-RU" dirty="0"/>
        </a:p>
      </dgm:t>
    </dgm:pt>
    <dgm:pt modelId="{1C09514B-A043-42AA-A267-EEA4839F1352}" type="parTrans" cxnId="{7BC7889D-8158-4395-B647-4FAC71F7A4E7}">
      <dgm:prSet/>
      <dgm:spPr/>
      <dgm:t>
        <a:bodyPr/>
        <a:lstStyle/>
        <a:p>
          <a:endParaRPr lang="ru-RU"/>
        </a:p>
      </dgm:t>
    </dgm:pt>
    <dgm:pt modelId="{D6362181-631E-495C-AD7C-3F338D36D0C0}" type="sibTrans" cxnId="{7BC7889D-8158-4395-B647-4FAC71F7A4E7}">
      <dgm:prSet/>
      <dgm:spPr/>
      <dgm:t>
        <a:bodyPr/>
        <a:lstStyle/>
        <a:p>
          <a:endParaRPr lang="ru-RU"/>
        </a:p>
      </dgm:t>
    </dgm:pt>
    <dgm:pt modelId="{759C8FE1-7C59-4D2F-ADD2-4DD56C24773F}">
      <dgm:prSet phldrT="[Текст]"/>
      <dgm:spPr/>
      <dgm:t>
        <a:bodyPr/>
        <a:lstStyle/>
        <a:p>
          <a:r>
            <a:rPr lang="ru-RU" dirty="0" smtClean="0"/>
            <a:t>Жирорастворимые</a:t>
          </a:r>
          <a:endParaRPr lang="ru-RU" dirty="0"/>
        </a:p>
      </dgm:t>
    </dgm:pt>
    <dgm:pt modelId="{927ECF67-7B00-4F52-B329-5C03A3C1BB10}" type="parTrans" cxnId="{60BD85C2-AAD4-45F0-ADC8-7543A1D0ACF1}">
      <dgm:prSet/>
      <dgm:spPr/>
      <dgm:t>
        <a:bodyPr/>
        <a:lstStyle/>
        <a:p>
          <a:endParaRPr lang="ru-RU"/>
        </a:p>
      </dgm:t>
    </dgm:pt>
    <dgm:pt modelId="{363C1544-FF78-47DB-8811-4A3430395CDE}" type="sibTrans" cxnId="{60BD85C2-AAD4-45F0-ADC8-7543A1D0ACF1}">
      <dgm:prSet/>
      <dgm:spPr/>
      <dgm:t>
        <a:bodyPr/>
        <a:lstStyle/>
        <a:p>
          <a:endParaRPr lang="ru-RU"/>
        </a:p>
      </dgm:t>
    </dgm:pt>
    <dgm:pt modelId="{75F9EE2F-1494-4B7D-B43D-0B7101AE84E1}">
      <dgm:prSet phldrT="[Текст]"/>
      <dgm:spPr/>
      <dgm:t>
        <a:bodyPr/>
        <a:lstStyle/>
        <a:p>
          <a:r>
            <a:rPr lang="ru-RU" dirty="0" smtClean="0">
              <a:solidFill>
                <a:srgbClr val="0000FF"/>
              </a:solidFill>
            </a:rPr>
            <a:t>А, Д, Е, К  </a:t>
          </a:r>
          <a:endParaRPr lang="ru-RU" dirty="0"/>
        </a:p>
      </dgm:t>
    </dgm:pt>
    <dgm:pt modelId="{F9FEFEDF-A8AC-45F2-952A-A76DCC02A10C}" type="parTrans" cxnId="{5C0443DB-C189-4F10-940D-527D1630B37E}">
      <dgm:prSet/>
      <dgm:spPr/>
      <dgm:t>
        <a:bodyPr/>
        <a:lstStyle/>
        <a:p>
          <a:endParaRPr lang="ru-RU"/>
        </a:p>
      </dgm:t>
    </dgm:pt>
    <dgm:pt modelId="{D733DDCC-8956-494D-B5C5-25EA5600A17F}" type="sibTrans" cxnId="{5C0443DB-C189-4F10-940D-527D1630B37E}">
      <dgm:prSet/>
      <dgm:spPr/>
      <dgm:t>
        <a:bodyPr/>
        <a:lstStyle/>
        <a:p>
          <a:endParaRPr lang="ru-RU"/>
        </a:p>
      </dgm:t>
    </dgm:pt>
    <dgm:pt modelId="{22C979F6-A663-4CE3-BDE7-4FBE47B0E403}" type="pres">
      <dgm:prSet presAssocID="{EAD320EF-C50F-4497-9A59-13F92F17944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E2BAEFD-FB5F-42D5-B52E-544E8E07ECC8}" type="pres">
      <dgm:prSet presAssocID="{C11A56A5-228F-4F74-9879-FDAEB31196C0}" presName="hierRoot1" presStyleCnt="0"/>
      <dgm:spPr/>
    </dgm:pt>
    <dgm:pt modelId="{8A614543-33A8-406E-81F4-8A35C8439D70}" type="pres">
      <dgm:prSet presAssocID="{C11A56A5-228F-4F74-9879-FDAEB31196C0}" presName="composite" presStyleCnt="0"/>
      <dgm:spPr/>
    </dgm:pt>
    <dgm:pt modelId="{862DAA35-D338-46C3-8A05-6B3EF0DA4EA6}" type="pres">
      <dgm:prSet presAssocID="{C11A56A5-228F-4F74-9879-FDAEB31196C0}" presName="background" presStyleLbl="node0" presStyleIdx="0" presStyleCnt="1"/>
      <dgm:spPr/>
    </dgm:pt>
    <dgm:pt modelId="{C4B20757-6C85-4CC8-8F12-D1CEE10A2885}" type="pres">
      <dgm:prSet presAssocID="{C11A56A5-228F-4F74-9879-FDAEB31196C0}" presName="text" presStyleLbl="fgAcc0" presStyleIdx="0" presStyleCnt="1" custScaleX="2076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D37FD6-9CAF-4598-9E44-5AAC2A4BB2E0}" type="pres">
      <dgm:prSet presAssocID="{C11A56A5-228F-4F74-9879-FDAEB31196C0}" presName="hierChild2" presStyleCnt="0"/>
      <dgm:spPr/>
    </dgm:pt>
    <dgm:pt modelId="{1B3647A7-457B-4255-97AA-7DE8EDFBD3D9}" type="pres">
      <dgm:prSet presAssocID="{B6FE0516-D12F-4A36-8C44-0F25A1F71C2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44114AD1-9135-4911-99D4-0807C53F9C0E}" type="pres">
      <dgm:prSet presAssocID="{B1461A86-E66F-40B9-A166-0754386D12F0}" presName="hierRoot2" presStyleCnt="0"/>
      <dgm:spPr/>
    </dgm:pt>
    <dgm:pt modelId="{00D82522-BB89-4CA0-8B2C-B9C00739B66F}" type="pres">
      <dgm:prSet presAssocID="{B1461A86-E66F-40B9-A166-0754386D12F0}" presName="composite2" presStyleCnt="0"/>
      <dgm:spPr/>
    </dgm:pt>
    <dgm:pt modelId="{5AA1A6F1-C955-4257-98D3-B8D98C80BA3B}" type="pres">
      <dgm:prSet presAssocID="{B1461A86-E66F-40B9-A166-0754386D12F0}" presName="background2" presStyleLbl="node2" presStyleIdx="0" presStyleCnt="2"/>
      <dgm:spPr/>
    </dgm:pt>
    <dgm:pt modelId="{33E6C0C0-8C1D-4B1E-A60C-A5FE7999533C}" type="pres">
      <dgm:prSet presAssocID="{B1461A86-E66F-40B9-A166-0754386D12F0}" presName="text2" presStyleLbl="fgAcc2" presStyleIdx="0" presStyleCnt="2" custScaleX="2261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BC4184-6E63-4ACC-A6D5-B733B96D74F0}" type="pres">
      <dgm:prSet presAssocID="{B1461A86-E66F-40B9-A166-0754386D12F0}" presName="hierChild3" presStyleCnt="0"/>
      <dgm:spPr/>
    </dgm:pt>
    <dgm:pt modelId="{053E65D6-E1DF-4548-9000-F21CF169977F}" type="pres">
      <dgm:prSet presAssocID="{1C09514B-A043-42AA-A267-EEA4839F1352}" presName="Name17" presStyleLbl="parChTrans1D3" presStyleIdx="0" presStyleCnt="2"/>
      <dgm:spPr/>
      <dgm:t>
        <a:bodyPr/>
        <a:lstStyle/>
        <a:p>
          <a:endParaRPr lang="ru-RU"/>
        </a:p>
      </dgm:t>
    </dgm:pt>
    <dgm:pt modelId="{C362167C-22CF-4389-B365-997136A4DE38}" type="pres">
      <dgm:prSet presAssocID="{4DCC6E1E-E084-4546-A2C7-E4A653C12098}" presName="hierRoot3" presStyleCnt="0"/>
      <dgm:spPr/>
    </dgm:pt>
    <dgm:pt modelId="{79625BB1-4364-444A-9D6C-85CA9850C134}" type="pres">
      <dgm:prSet presAssocID="{4DCC6E1E-E084-4546-A2C7-E4A653C12098}" presName="composite3" presStyleCnt="0"/>
      <dgm:spPr/>
    </dgm:pt>
    <dgm:pt modelId="{D33FDC07-0317-4191-ADFA-02FE98E96D14}" type="pres">
      <dgm:prSet presAssocID="{4DCC6E1E-E084-4546-A2C7-E4A653C12098}" presName="background3" presStyleLbl="node3" presStyleIdx="0" presStyleCnt="2"/>
      <dgm:spPr/>
    </dgm:pt>
    <dgm:pt modelId="{9B036FF0-CC4D-485B-91CF-BA44E4070DAF}" type="pres">
      <dgm:prSet presAssocID="{4DCC6E1E-E084-4546-A2C7-E4A653C12098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56078B-A1FA-427B-92DD-315F0DB6D038}" type="pres">
      <dgm:prSet presAssocID="{4DCC6E1E-E084-4546-A2C7-E4A653C12098}" presName="hierChild4" presStyleCnt="0"/>
      <dgm:spPr/>
    </dgm:pt>
    <dgm:pt modelId="{18DF8FE6-CE5B-4F0D-961D-D73AD7AFF4F6}" type="pres">
      <dgm:prSet presAssocID="{927ECF67-7B00-4F52-B329-5C03A3C1BB1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698B845-D224-4393-B773-2FE98C97D3C4}" type="pres">
      <dgm:prSet presAssocID="{759C8FE1-7C59-4D2F-ADD2-4DD56C24773F}" presName="hierRoot2" presStyleCnt="0"/>
      <dgm:spPr/>
    </dgm:pt>
    <dgm:pt modelId="{14E96EF6-AC9E-4408-9AF4-0B2D40ED035F}" type="pres">
      <dgm:prSet presAssocID="{759C8FE1-7C59-4D2F-ADD2-4DD56C24773F}" presName="composite2" presStyleCnt="0"/>
      <dgm:spPr/>
    </dgm:pt>
    <dgm:pt modelId="{DC9F0F65-DC5C-4B67-BBC3-64354851B802}" type="pres">
      <dgm:prSet presAssocID="{759C8FE1-7C59-4D2F-ADD2-4DD56C24773F}" presName="background2" presStyleLbl="node2" presStyleIdx="1" presStyleCnt="2"/>
      <dgm:spPr/>
    </dgm:pt>
    <dgm:pt modelId="{40F26BEF-E03C-4F2A-A995-829D371340F7}" type="pres">
      <dgm:prSet presAssocID="{759C8FE1-7C59-4D2F-ADD2-4DD56C24773F}" presName="text2" presStyleLbl="fgAcc2" presStyleIdx="1" presStyleCnt="2" custScaleX="2236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10E7FC-B393-45E9-96A2-D412E9836FEE}" type="pres">
      <dgm:prSet presAssocID="{759C8FE1-7C59-4D2F-ADD2-4DD56C24773F}" presName="hierChild3" presStyleCnt="0"/>
      <dgm:spPr/>
    </dgm:pt>
    <dgm:pt modelId="{ED0DCBC4-E2AF-4FE9-B6C5-4A062E43E664}" type="pres">
      <dgm:prSet presAssocID="{F9FEFEDF-A8AC-45F2-952A-A76DCC02A10C}" presName="Name17" presStyleLbl="parChTrans1D3" presStyleIdx="1" presStyleCnt="2"/>
      <dgm:spPr/>
      <dgm:t>
        <a:bodyPr/>
        <a:lstStyle/>
        <a:p>
          <a:endParaRPr lang="ru-RU"/>
        </a:p>
      </dgm:t>
    </dgm:pt>
    <dgm:pt modelId="{3987375A-C419-4936-8A36-127076ADFCBB}" type="pres">
      <dgm:prSet presAssocID="{75F9EE2F-1494-4B7D-B43D-0B7101AE84E1}" presName="hierRoot3" presStyleCnt="0"/>
      <dgm:spPr/>
    </dgm:pt>
    <dgm:pt modelId="{4368E0FF-58A7-4A6F-963B-C30B33BBF87E}" type="pres">
      <dgm:prSet presAssocID="{75F9EE2F-1494-4B7D-B43D-0B7101AE84E1}" presName="composite3" presStyleCnt="0"/>
      <dgm:spPr/>
    </dgm:pt>
    <dgm:pt modelId="{9554795C-979E-4479-BFC8-E937002D78F9}" type="pres">
      <dgm:prSet presAssocID="{75F9EE2F-1494-4B7D-B43D-0B7101AE84E1}" presName="background3" presStyleLbl="node3" presStyleIdx="1" presStyleCnt="2"/>
      <dgm:spPr/>
    </dgm:pt>
    <dgm:pt modelId="{346695E1-6518-4617-89E5-22A9892E9A69}" type="pres">
      <dgm:prSet presAssocID="{75F9EE2F-1494-4B7D-B43D-0B7101AE84E1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480CF7-F4F8-4F12-B45A-80308B21B73F}" type="pres">
      <dgm:prSet presAssocID="{75F9EE2F-1494-4B7D-B43D-0B7101AE84E1}" presName="hierChild4" presStyleCnt="0"/>
      <dgm:spPr/>
    </dgm:pt>
  </dgm:ptLst>
  <dgm:cxnLst>
    <dgm:cxn modelId="{E0E1A71F-0E30-4669-AAE1-B25FAC7FB8BE}" type="presOf" srcId="{B6FE0516-D12F-4A36-8C44-0F25A1F71C2E}" destId="{1B3647A7-457B-4255-97AA-7DE8EDFBD3D9}" srcOrd="0" destOrd="0" presId="urn:microsoft.com/office/officeart/2005/8/layout/hierarchy1"/>
    <dgm:cxn modelId="{F3783E03-ADE0-4450-823E-5664A25372D3}" type="presOf" srcId="{EAD320EF-C50F-4497-9A59-13F92F17944A}" destId="{22C979F6-A663-4CE3-BDE7-4FBE47B0E403}" srcOrd="0" destOrd="0" presId="urn:microsoft.com/office/officeart/2005/8/layout/hierarchy1"/>
    <dgm:cxn modelId="{3A331616-B66A-4DEE-B25D-E4F75B8A164E}" type="presOf" srcId="{759C8FE1-7C59-4D2F-ADD2-4DD56C24773F}" destId="{40F26BEF-E03C-4F2A-A995-829D371340F7}" srcOrd="0" destOrd="0" presId="urn:microsoft.com/office/officeart/2005/8/layout/hierarchy1"/>
    <dgm:cxn modelId="{89EA41D6-732E-46C1-94A8-71DC447F608C}" type="presOf" srcId="{F9FEFEDF-A8AC-45F2-952A-A76DCC02A10C}" destId="{ED0DCBC4-E2AF-4FE9-B6C5-4A062E43E664}" srcOrd="0" destOrd="0" presId="urn:microsoft.com/office/officeart/2005/8/layout/hierarchy1"/>
    <dgm:cxn modelId="{BE076763-B578-47F0-ABAC-956033D2751C}" srcId="{EAD320EF-C50F-4497-9A59-13F92F17944A}" destId="{C11A56A5-228F-4F74-9879-FDAEB31196C0}" srcOrd="0" destOrd="0" parTransId="{19903FF9-1C9E-451A-8704-A426E7380779}" sibTransId="{B85BE098-2E96-49E6-A02E-9245035733F8}"/>
    <dgm:cxn modelId="{514B2FF7-869A-40A7-829F-5CEC7822A91C}" type="presOf" srcId="{927ECF67-7B00-4F52-B329-5C03A3C1BB10}" destId="{18DF8FE6-CE5B-4F0D-961D-D73AD7AFF4F6}" srcOrd="0" destOrd="0" presId="urn:microsoft.com/office/officeart/2005/8/layout/hierarchy1"/>
    <dgm:cxn modelId="{C9213153-1C1D-4A9F-8DC5-10936BA069D3}" srcId="{C11A56A5-228F-4F74-9879-FDAEB31196C0}" destId="{B1461A86-E66F-40B9-A166-0754386D12F0}" srcOrd="0" destOrd="0" parTransId="{B6FE0516-D12F-4A36-8C44-0F25A1F71C2E}" sibTransId="{DDDA78C1-8983-4074-972B-657499A817A5}"/>
    <dgm:cxn modelId="{7BC7889D-8158-4395-B647-4FAC71F7A4E7}" srcId="{B1461A86-E66F-40B9-A166-0754386D12F0}" destId="{4DCC6E1E-E084-4546-A2C7-E4A653C12098}" srcOrd="0" destOrd="0" parTransId="{1C09514B-A043-42AA-A267-EEA4839F1352}" sibTransId="{D6362181-631E-495C-AD7C-3F338D36D0C0}"/>
    <dgm:cxn modelId="{4076DF10-8394-4613-AD41-25AA8862D381}" type="presOf" srcId="{B1461A86-E66F-40B9-A166-0754386D12F0}" destId="{33E6C0C0-8C1D-4B1E-A60C-A5FE7999533C}" srcOrd="0" destOrd="0" presId="urn:microsoft.com/office/officeart/2005/8/layout/hierarchy1"/>
    <dgm:cxn modelId="{1CC6643E-B367-4ACF-8D73-0D6EC12E5EB7}" type="presOf" srcId="{1C09514B-A043-42AA-A267-EEA4839F1352}" destId="{053E65D6-E1DF-4548-9000-F21CF169977F}" srcOrd="0" destOrd="0" presId="urn:microsoft.com/office/officeart/2005/8/layout/hierarchy1"/>
    <dgm:cxn modelId="{6CF1B766-01EB-4873-8311-38ED2EA4B32D}" type="presOf" srcId="{C11A56A5-228F-4F74-9879-FDAEB31196C0}" destId="{C4B20757-6C85-4CC8-8F12-D1CEE10A2885}" srcOrd="0" destOrd="0" presId="urn:microsoft.com/office/officeart/2005/8/layout/hierarchy1"/>
    <dgm:cxn modelId="{60BD85C2-AAD4-45F0-ADC8-7543A1D0ACF1}" srcId="{C11A56A5-228F-4F74-9879-FDAEB31196C0}" destId="{759C8FE1-7C59-4D2F-ADD2-4DD56C24773F}" srcOrd="1" destOrd="0" parTransId="{927ECF67-7B00-4F52-B329-5C03A3C1BB10}" sibTransId="{363C1544-FF78-47DB-8811-4A3430395CDE}"/>
    <dgm:cxn modelId="{2E984EF7-A04C-4653-8858-63CE4ADEA660}" type="presOf" srcId="{4DCC6E1E-E084-4546-A2C7-E4A653C12098}" destId="{9B036FF0-CC4D-485B-91CF-BA44E4070DAF}" srcOrd="0" destOrd="0" presId="urn:microsoft.com/office/officeart/2005/8/layout/hierarchy1"/>
    <dgm:cxn modelId="{5CAFF6F1-07D1-4837-90B6-5F2B0D26341D}" type="presOf" srcId="{75F9EE2F-1494-4B7D-B43D-0B7101AE84E1}" destId="{346695E1-6518-4617-89E5-22A9892E9A69}" srcOrd="0" destOrd="0" presId="urn:microsoft.com/office/officeart/2005/8/layout/hierarchy1"/>
    <dgm:cxn modelId="{5C0443DB-C189-4F10-940D-527D1630B37E}" srcId="{759C8FE1-7C59-4D2F-ADD2-4DD56C24773F}" destId="{75F9EE2F-1494-4B7D-B43D-0B7101AE84E1}" srcOrd="0" destOrd="0" parTransId="{F9FEFEDF-A8AC-45F2-952A-A76DCC02A10C}" sibTransId="{D733DDCC-8956-494D-B5C5-25EA5600A17F}"/>
    <dgm:cxn modelId="{3B4F57C3-16A8-4D10-AABF-89494695C3D2}" type="presParOf" srcId="{22C979F6-A663-4CE3-BDE7-4FBE47B0E403}" destId="{AE2BAEFD-FB5F-42D5-B52E-544E8E07ECC8}" srcOrd="0" destOrd="0" presId="urn:microsoft.com/office/officeart/2005/8/layout/hierarchy1"/>
    <dgm:cxn modelId="{BC721F70-A2C7-4D1D-A2EB-1D3E92555AFB}" type="presParOf" srcId="{AE2BAEFD-FB5F-42D5-B52E-544E8E07ECC8}" destId="{8A614543-33A8-406E-81F4-8A35C8439D70}" srcOrd="0" destOrd="0" presId="urn:microsoft.com/office/officeart/2005/8/layout/hierarchy1"/>
    <dgm:cxn modelId="{444880F4-5B58-422D-915D-D69970447ADF}" type="presParOf" srcId="{8A614543-33A8-406E-81F4-8A35C8439D70}" destId="{862DAA35-D338-46C3-8A05-6B3EF0DA4EA6}" srcOrd="0" destOrd="0" presId="urn:microsoft.com/office/officeart/2005/8/layout/hierarchy1"/>
    <dgm:cxn modelId="{8295B9CE-A916-4678-97FE-A3CB3CEDE3B3}" type="presParOf" srcId="{8A614543-33A8-406E-81F4-8A35C8439D70}" destId="{C4B20757-6C85-4CC8-8F12-D1CEE10A2885}" srcOrd="1" destOrd="0" presId="urn:microsoft.com/office/officeart/2005/8/layout/hierarchy1"/>
    <dgm:cxn modelId="{CA4D0BCA-6756-4962-B93D-A238B2E68547}" type="presParOf" srcId="{AE2BAEFD-FB5F-42D5-B52E-544E8E07ECC8}" destId="{2ED37FD6-9CAF-4598-9E44-5AAC2A4BB2E0}" srcOrd="1" destOrd="0" presId="urn:microsoft.com/office/officeart/2005/8/layout/hierarchy1"/>
    <dgm:cxn modelId="{F7B460F7-E847-429C-AE12-90654071E386}" type="presParOf" srcId="{2ED37FD6-9CAF-4598-9E44-5AAC2A4BB2E0}" destId="{1B3647A7-457B-4255-97AA-7DE8EDFBD3D9}" srcOrd="0" destOrd="0" presId="urn:microsoft.com/office/officeart/2005/8/layout/hierarchy1"/>
    <dgm:cxn modelId="{06539CDB-2E47-44DC-A11D-ABA2F63CD22F}" type="presParOf" srcId="{2ED37FD6-9CAF-4598-9E44-5AAC2A4BB2E0}" destId="{44114AD1-9135-4911-99D4-0807C53F9C0E}" srcOrd="1" destOrd="0" presId="urn:microsoft.com/office/officeart/2005/8/layout/hierarchy1"/>
    <dgm:cxn modelId="{FB4BEF5E-421D-4DB1-A181-8A475D6B8FDF}" type="presParOf" srcId="{44114AD1-9135-4911-99D4-0807C53F9C0E}" destId="{00D82522-BB89-4CA0-8B2C-B9C00739B66F}" srcOrd="0" destOrd="0" presId="urn:microsoft.com/office/officeart/2005/8/layout/hierarchy1"/>
    <dgm:cxn modelId="{CE54F918-796A-4B55-85BA-169852072BB8}" type="presParOf" srcId="{00D82522-BB89-4CA0-8B2C-B9C00739B66F}" destId="{5AA1A6F1-C955-4257-98D3-B8D98C80BA3B}" srcOrd="0" destOrd="0" presId="urn:microsoft.com/office/officeart/2005/8/layout/hierarchy1"/>
    <dgm:cxn modelId="{5EEC2B6F-B69F-49E1-835B-4FCF9F2C8A50}" type="presParOf" srcId="{00D82522-BB89-4CA0-8B2C-B9C00739B66F}" destId="{33E6C0C0-8C1D-4B1E-A60C-A5FE7999533C}" srcOrd="1" destOrd="0" presId="urn:microsoft.com/office/officeart/2005/8/layout/hierarchy1"/>
    <dgm:cxn modelId="{97935051-29DF-44E8-BF0D-7BD10993801F}" type="presParOf" srcId="{44114AD1-9135-4911-99D4-0807C53F9C0E}" destId="{E6BC4184-6E63-4ACC-A6D5-B733B96D74F0}" srcOrd="1" destOrd="0" presId="urn:microsoft.com/office/officeart/2005/8/layout/hierarchy1"/>
    <dgm:cxn modelId="{DB77076F-640C-4F4C-8D6D-5C2467528932}" type="presParOf" srcId="{E6BC4184-6E63-4ACC-A6D5-B733B96D74F0}" destId="{053E65D6-E1DF-4548-9000-F21CF169977F}" srcOrd="0" destOrd="0" presId="urn:microsoft.com/office/officeart/2005/8/layout/hierarchy1"/>
    <dgm:cxn modelId="{0F2BDC57-5B20-4F14-9830-68507C47A34F}" type="presParOf" srcId="{E6BC4184-6E63-4ACC-A6D5-B733B96D74F0}" destId="{C362167C-22CF-4389-B365-997136A4DE38}" srcOrd="1" destOrd="0" presId="urn:microsoft.com/office/officeart/2005/8/layout/hierarchy1"/>
    <dgm:cxn modelId="{8F3611E9-EE45-4DC1-AF7B-33316449C9A4}" type="presParOf" srcId="{C362167C-22CF-4389-B365-997136A4DE38}" destId="{79625BB1-4364-444A-9D6C-85CA9850C134}" srcOrd="0" destOrd="0" presId="urn:microsoft.com/office/officeart/2005/8/layout/hierarchy1"/>
    <dgm:cxn modelId="{DB10BAA4-5928-44A8-B931-3E0869712D5D}" type="presParOf" srcId="{79625BB1-4364-444A-9D6C-85CA9850C134}" destId="{D33FDC07-0317-4191-ADFA-02FE98E96D14}" srcOrd="0" destOrd="0" presId="urn:microsoft.com/office/officeart/2005/8/layout/hierarchy1"/>
    <dgm:cxn modelId="{301066A2-8B74-4E6F-9A6F-1E14DD77E6A4}" type="presParOf" srcId="{79625BB1-4364-444A-9D6C-85CA9850C134}" destId="{9B036FF0-CC4D-485B-91CF-BA44E4070DAF}" srcOrd="1" destOrd="0" presId="urn:microsoft.com/office/officeart/2005/8/layout/hierarchy1"/>
    <dgm:cxn modelId="{0A086413-530A-4DC5-A94D-C37065F0926A}" type="presParOf" srcId="{C362167C-22CF-4389-B365-997136A4DE38}" destId="{3856078B-A1FA-427B-92DD-315F0DB6D038}" srcOrd="1" destOrd="0" presId="urn:microsoft.com/office/officeart/2005/8/layout/hierarchy1"/>
    <dgm:cxn modelId="{55C199F9-352C-4FC6-A2A2-AB6330EF5352}" type="presParOf" srcId="{2ED37FD6-9CAF-4598-9E44-5AAC2A4BB2E0}" destId="{18DF8FE6-CE5B-4F0D-961D-D73AD7AFF4F6}" srcOrd="2" destOrd="0" presId="urn:microsoft.com/office/officeart/2005/8/layout/hierarchy1"/>
    <dgm:cxn modelId="{C4CFC15F-797E-446B-8DC5-3E72D7F7152C}" type="presParOf" srcId="{2ED37FD6-9CAF-4598-9E44-5AAC2A4BB2E0}" destId="{9698B845-D224-4393-B773-2FE98C97D3C4}" srcOrd="3" destOrd="0" presId="urn:microsoft.com/office/officeart/2005/8/layout/hierarchy1"/>
    <dgm:cxn modelId="{E61A398F-E805-4E6C-A912-3E869F29CC74}" type="presParOf" srcId="{9698B845-D224-4393-B773-2FE98C97D3C4}" destId="{14E96EF6-AC9E-4408-9AF4-0B2D40ED035F}" srcOrd="0" destOrd="0" presId="urn:microsoft.com/office/officeart/2005/8/layout/hierarchy1"/>
    <dgm:cxn modelId="{8EFB1AB6-F985-4137-958E-2078F0E00668}" type="presParOf" srcId="{14E96EF6-AC9E-4408-9AF4-0B2D40ED035F}" destId="{DC9F0F65-DC5C-4B67-BBC3-64354851B802}" srcOrd="0" destOrd="0" presId="urn:microsoft.com/office/officeart/2005/8/layout/hierarchy1"/>
    <dgm:cxn modelId="{D20036B7-5932-4B41-A6A0-209626911F79}" type="presParOf" srcId="{14E96EF6-AC9E-4408-9AF4-0B2D40ED035F}" destId="{40F26BEF-E03C-4F2A-A995-829D371340F7}" srcOrd="1" destOrd="0" presId="urn:microsoft.com/office/officeart/2005/8/layout/hierarchy1"/>
    <dgm:cxn modelId="{C991B806-770D-4D5C-815F-34CA32274DB8}" type="presParOf" srcId="{9698B845-D224-4393-B773-2FE98C97D3C4}" destId="{F710E7FC-B393-45E9-96A2-D412E9836FEE}" srcOrd="1" destOrd="0" presId="urn:microsoft.com/office/officeart/2005/8/layout/hierarchy1"/>
    <dgm:cxn modelId="{0D96EB49-465C-40EA-8D53-3F3C3C1FD5E2}" type="presParOf" srcId="{F710E7FC-B393-45E9-96A2-D412E9836FEE}" destId="{ED0DCBC4-E2AF-4FE9-B6C5-4A062E43E664}" srcOrd="0" destOrd="0" presId="urn:microsoft.com/office/officeart/2005/8/layout/hierarchy1"/>
    <dgm:cxn modelId="{2BCB56A2-B685-469D-909E-53005BF166A5}" type="presParOf" srcId="{F710E7FC-B393-45E9-96A2-D412E9836FEE}" destId="{3987375A-C419-4936-8A36-127076ADFCBB}" srcOrd="1" destOrd="0" presId="urn:microsoft.com/office/officeart/2005/8/layout/hierarchy1"/>
    <dgm:cxn modelId="{88767ECF-B2B9-4BDE-BA9B-E351DCA4ED11}" type="presParOf" srcId="{3987375A-C419-4936-8A36-127076ADFCBB}" destId="{4368E0FF-58A7-4A6F-963B-C30B33BBF87E}" srcOrd="0" destOrd="0" presId="urn:microsoft.com/office/officeart/2005/8/layout/hierarchy1"/>
    <dgm:cxn modelId="{E24D807B-9C4B-457D-9F54-6DA7D18C4C6C}" type="presParOf" srcId="{4368E0FF-58A7-4A6F-963B-C30B33BBF87E}" destId="{9554795C-979E-4479-BFC8-E937002D78F9}" srcOrd="0" destOrd="0" presId="urn:microsoft.com/office/officeart/2005/8/layout/hierarchy1"/>
    <dgm:cxn modelId="{A74F696C-675C-4705-8CD6-5BDE5F1FF566}" type="presParOf" srcId="{4368E0FF-58A7-4A6F-963B-C30B33BBF87E}" destId="{346695E1-6518-4617-89E5-22A9892E9A69}" srcOrd="1" destOrd="0" presId="urn:microsoft.com/office/officeart/2005/8/layout/hierarchy1"/>
    <dgm:cxn modelId="{B0AA20DF-3124-4447-8276-8C40914F134B}" type="presParOf" srcId="{3987375A-C419-4936-8A36-127076ADFCBB}" destId="{4B480CF7-F4F8-4F12-B45A-80308B21B73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DCBC4-E2AF-4FE9-B6C5-4A062E43E664}">
      <dsp:nvSpPr>
        <dsp:cNvPr id="0" name=""/>
        <dsp:cNvSpPr/>
      </dsp:nvSpPr>
      <dsp:spPr>
        <a:xfrm>
          <a:off x="5885679" y="2446964"/>
          <a:ext cx="91440" cy="4558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8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F8FE6-CE5B-4F0D-961D-D73AD7AFF4F6}">
      <dsp:nvSpPr>
        <dsp:cNvPr id="0" name=""/>
        <dsp:cNvSpPr/>
      </dsp:nvSpPr>
      <dsp:spPr>
        <a:xfrm>
          <a:off x="3984880" y="995676"/>
          <a:ext cx="1946519" cy="455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79"/>
              </a:lnTo>
              <a:lnTo>
                <a:pt x="1946519" y="310679"/>
              </a:lnTo>
              <a:lnTo>
                <a:pt x="1946519" y="4558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E65D6-E1DF-4548-9000-F21CF169977F}">
      <dsp:nvSpPr>
        <dsp:cNvPr id="0" name=""/>
        <dsp:cNvSpPr/>
      </dsp:nvSpPr>
      <dsp:spPr>
        <a:xfrm>
          <a:off x="2012375" y="2446964"/>
          <a:ext cx="91440" cy="4558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8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647A7-457B-4255-97AA-7DE8EDFBD3D9}">
      <dsp:nvSpPr>
        <dsp:cNvPr id="0" name=""/>
        <dsp:cNvSpPr/>
      </dsp:nvSpPr>
      <dsp:spPr>
        <a:xfrm>
          <a:off x="2058095" y="995676"/>
          <a:ext cx="1926784" cy="455895"/>
        </a:xfrm>
        <a:custGeom>
          <a:avLst/>
          <a:gdLst/>
          <a:ahLst/>
          <a:cxnLst/>
          <a:rect l="0" t="0" r="0" b="0"/>
          <a:pathLst>
            <a:path>
              <a:moveTo>
                <a:pt x="1926784" y="0"/>
              </a:moveTo>
              <a:lnTo>
                <a:pt x="1926784" y="310679"/>
              </a:lnTo>
              <a:lnTo>
                <a:pt x="0" y="310679"/>
              </a:lnTo>
              <a:lnTo>
                <a:pt x="0" y="4558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DAA35-D338-46C3-8A05-6B3EF0DA4EA6}">
      <dsp:nvSpPr>
        <dsp:cNvPr id="0" name=""/>
        <dsp:cNvSpPr/>
      </dsp:nvSpPr>
      <dsp:spPr>
        <a:xfrm>
          <a:off x="2357451" y="283"/>
          <a:ext cx="3254856" cy="995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20757-6C85-4CC8-8F12-D1CEE10A2885}">
      <dsp:nvSpPr>
        <dsp:cNvPr id="0" name=""/>
        <dsp:cNvSpPr/>
      </dsp:nvSpPr>
      <dsp:spPr>
        <a:xfrm>
          <a:off x="2531623" y="165747"/>
          <a:ext cx="3254856" cy="995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Витамины</a:t>
          </a:r>
          <a:endParaRPr lang="ru-RU" sz="2700" kern="1200" dirty="0"/>
        </a:p>
      </dsp:txBody>
      <dsp:txXfrm>
        <a:off x="2560777" y="194901"/>
        <a:ext cx="3196548" cy="937084"/>
      </dsp:txXfrm>
    </dsp:sp>
    <dsp:sp modelId="{5AA1A6F1-C955-4257-98D3-B8D98C80BA3B}">
      <dsp:nvSpPr>
        <dsp:cNvPr id="0" name=""/>
        <dsp:cNvSpPr/>
      </dsp:nvSpPr>
      <dsp:spPr>
        <a:xfrm>
          <a:off x="285747" y="1451571"/>
          <a:ext cx="3544695" cy="995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6C0C0-8C1D-4B1E-A60C-A5FE7999533C}">
      <dsp:nvSpPr>
        <dsp:cNvPr id="0" name=""/>
        <dsp:cNvSpPr/>
      </dsp:nvSpPr>
      <dsp:spPr>
        <a:xfrm>
          <a:off x="459919" y="1617035"/>
          <a:ext cx="3544695" cy="995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Водорастворимые</a:t>
          </a:r>
          <a:endParaRPr lang="ru-RU" sz="2700" kern="1200" dirty="0"/>
        </a:p>
      </dsp:txBody>
      <dsp:txXfrm>
        <a:off x="489073" y="1646189"/>
        <a:ext cx="3486387" cy="937084"/>
      </dsp:txXfrm>
    </dsp:sp>
    <dsp:sp modelId="{D33FDC07-0317-4191-ADFA-02FE98E96D14}">
      <dsp:nvSpPr>
        <dsp:cNvPr id="0" name=""/>
        <dsp:cNvSpPr/>
      </dsp:nvSpPr>
      <dsp:spPr>
        <a:xfrm>
          <a:off x="1274321" y="2902859"/>
          <a:ext cx="1567547" cy="995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36FF0-CC4D-485B-91CF-BA44E4070DAF}">
      <dsp:nvSpPr>
        <dsp:cNvPr id="0" name=""/>
        <dsp:cNvSpPr/>
      </dsp:nvSpPr>
      <dsp:spPr>
        <a:xfrm>
          <a:off x="1448493" y="3068323"/>
          <a:ext cx="1567547" cy="995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0000FF"/>
              </a:solidFill>
            </a:rPr>
            <a:t>В, С</a:t>
          </a:r>
          <a:endParaRPr lang="ru-RU" sz="2700" kern="1200" dirty="0"/>
        </a:p>
      </dsp:txBody>
      <dsp:txXfrm>
        <a:off x="1477647" y="3097477"/>
        <a:ext cx="1509239" cy="937084"/>
      </dsp:txXfrm>
    </dsp:sp>
    <dsp:sp modelId="{DC9F0F65-DC5C-4B67-BBC3-64354851B802}">
      <dsp:nvSpPr>
        <dsp:cNvPr id="0" name=""/>
        <dsp:cNvSpPr/>
      </dsp:nvSpPr>
      <dsp:spPr>
        <a:xfrm>
          <a:off x="4178787" y="1451571"/>
          <a:ext cx="3505225" cy="995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26BEF-E03C-4F2A-A995-829D371340F7}">
      <dsp:nvSpPr>
        <dsp:cNvPr id="0" name=""/>
        <dsp:cNvSpPr/>
      </dsp:nvSpPr>
      <dsp:spPr>
        <a:xfrm>
          <a:off x="4352959" y="1617035"/>
          <a:ext cx="3505225" cy="995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Жирорастворимые</a:t>
          </a:r>
          <a:endParaRPr lang="ru-RU" sz="2700" kern="1200" dirty="0"/>
        </a:p>
      </dsp:txBody>
      <dsp:txXfrm>
        <a:off x="4382113" y="1646189"/>
        <a:ext cx="3446917" cy="937084"/>
      </dsp:txXfrm>
    </dsp:sp>
    <dsp:sp modelId="{9554795C-979E-4479-BFC8-E937002D78F9}">
      <dsp:nvSpPr>
        <dsp:cNvPr id="0" name=""/>
        <dsp:cNvSpPr/>
      </dsp:nvSpPr>
      <dsp:spPr>
        <a:xfrm>
          <a:off x="5147626" y="2902859"/>
          <a:ext cx="1567547" cy="995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695E1-6518-4617-89E5-22A9892E9A69}">
      <dsp:nvSpPr>
        <dsp:cNvPr id="0" name=""/>
        <dsp:cNvSpPr/>
      </dsp:nvSpPr>
      <dsp:spPr>
        <a:xfrm>
          <a:off x="5321798" y="3068323"/>
          <a:ext cx="1567547" cy="995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0000FF"/>
              </a:solidFill>
            </a:rPr>
            <a:t>А, Д, Е, К  </a:t>
          </a:r>
          <a:endParaRPr lang="ru-RU" sz="2700" kern="1200" dirty="0"/>
        </a:p>
      </dsp:txBody>
      <dsp:txXfrm>
        <a:off x="5350952" y="3097477"/>
        <a:ext cx="1509239" cy="937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2470-3DA0-49EC-9C79-A5EC7A1348B5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75850-61F7-4035-8A2B-B35C3D98D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2470-3DA0-49EC-9C79-A5EC7A1348B5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75850-61F7-4035-8A2B-B35C3D98D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2470-3DA0-49EC-9C79-A5EC7A1348B5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75850-61F7-4035-8A2B-B35C3D98D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4AACD4-3623-4B90-B67D-DAF0BDD8F6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2470-3DA0-49EC-9C79-A5EC7A1348B5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75850-61F7-4035-8A2B-B35C3D98D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2470-3DA0-49EC-9C79-A5EC7A1348B5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75850-61F7-4035-8A2B-B35C3D98D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2470-3DA0-49EC-9C79-A5EC7A1348B5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75850-61F7-4035-8A2B-B35C3D98D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2470-3DA0-49EC-9C79-A5EC7A1348B5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75850-61F7-4035-8A2B-B35C3D98D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2470-3DA0-49EC-9C79-A5EC7A1348B5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75850-61F7-4035-8A2B-B35C3D98D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2470-3DA0-49EC-9C79-A5EC7A1348B5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75850-61F7-4035-8A2B-B35C3D98D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2470-3DA0-49EC-9C79-A5EC7A1348B5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75850-61F7-4035-8A2B-B35C3D98D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2470-3DA0-49EC-9C79-A5EC7A1348B5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75850-61F7-4035-8A2B-B35C3D98D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02470-3DA0-49EC-9C79-A5EC7A1348B5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75850-61F7-4035-8A2B-B35C3D98D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hyperlink" Target="http://images.yandex.ru/yandpage?q=639046320&amp;p=6&amp;ag=ih&amp;rpt2=simage&amp;qs=stype=image&amp;text=%C1%D0%C5%CC%D8%D3%C9%CE%D9&amp;isize=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page?q=509065792&amp;p=2&amp;ag=ih&amp;rpt2=simage&amp;qs=text=%D3%D9%D2&amp;isize=&amp;ogo=5&amp;rpt=image" TargetMode="External"/><Relationship Id="rId7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hyperlink" Target="http://images.yandex.ru/yandpage?q=2009409472&amp;p=1&amp;ag=ih&amp;rpt2=simage&amp;qs=text=%D1%CA%C3%C1&amp;stype=image" TargetMode="Externa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images.yandex.ru/yandsearch?source=wiz&amp;fp=0&amp;text=%D0%BE%D0%B2%D0%BE%D1%89%D0%B8%20%D0%B8%20%D1%84%D1%80%D1%83%D0%BA%D1%82%D1%8B%20%D0%B2%20%D0%B7%D0%B0%D0%BA%D1%80%D1%8B%D1%82%D0%BE%D0%B9%20%D0%BF%D0%BE%D1%81%D1%83%D0%B4%D0%B5%20%D0%BA%D0%B0%D1%80%D1%82%D0%B8%D0%BD%D0%BA%D0%B8&amp;noreask=1&amp;pos=8&amp;lr=66&amp;rpt=simage&amp;uinfo=ww-1349-wh-624-fw-1124-fh-448-pd-1&amp;img_url=http://www.sunhome.ru/UsersGallery/wallpapers/130/27125254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wiz&amp;fp=0&amp;text=%D1%8D%D0%BA%D1%81%D0%BF%D0%B5%D0%B4%D0%B8%D1%86%D0%B8%D1%8F%20%D0%9A%D0%BE%D0%BB%D1%83%D0%BC%D0%B1%D0%B0%20%D0%BA%D0%B0%D1%80%D1%82%D0%B8%D0%BD%D0%BA%D0%B8&amp;noreask=1&amp;pos=10&amp;lr=66&amp;rpt=simage&amp;uinfo=ww-1349-wh-624-fw-1124-fh-448-pd-1&amp;img_url=http://www.museum.ru/ships/pic/ships1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14554"/>
            <a:ext cx="7643888" cy="438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57224" y="428604"/>
            <a:ext cx="7572428" cy="1569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ВИТАМИНЫ.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428596" y="1440964"/>
            <a:ext cx="8501122" cy="541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68313" y="2060575"/>
            <a:ext cx="80660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Авитаминоз-</a:t>
            </a:r>
            <a:r>
              <a:rPr lang="ru-RU" sz="3200" dirty="0">
                <a:latin typeface="Times New Roman" pitchFamily="18" charset="0"/>
              </a:rPr>
              <a:t> отсутствие какого –либо витамина в </a:t>
            </a:r>
            <a:r>
              <a:rPr lang="ru-RU" sz="3200" dirty="0" smtClean="0">
                <a:latin typeface="Times New Roman" pitchFamily="18" charset="0"/>
              </a:rPr>
              <a:t>организме.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68313" y="3429000"/>
            <a:ext cx="77041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FF3300"/>
                </a:solidFill>
                <a:latin typeface="Times New Roman" pitchFamily="18" charset="0"/>
              </a:rPr>
              <a:t>Гиповитаминоз –</a:t>
            </a:r>
            <a:r>
              <a:rPr lang="ru-RU" sz="3200" dirty="0">
                <a:latin typeface="Times New Roman" pitchFamily="18" charset="0"/>
              </a:rPr>
              <a:t> недостаток какого- либо витамина в </a:t>
            </a:r>
            <a:r>
              <a:rPr lang="ru-RU" sz="3200" dirty="0" smtClean="0">
                <a:latin typeface="Times New Roman" pitchFamily="18" charset="0"/>
              </a:rPr>
              <a:t>организме.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71472" y="4929198"/>
            <a:ext cx="7200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FF3300"/>
                </a:solidFill>
                <a:latin typeface="Times New Roman" pitchFamily="18" charset="0"/>
              </a:rPr>
              <a:t>Гипервитаминоз –</a:t>
            </a:r>
            <a:r>
              <a:rPr lang="ru-RU" sz="3200" dirty="0">
                <a:latin typeface="Times New Roman" pitchFamily="18" charset="0"/>
              </a:rPr>
              <a:t> избыток какого-либо витамина в </a:t>
            </a:r>
            <a:r>
              <a:rPr lang="ru-RU" sz="3200" dirty="0" smtClean="0">
                <a:latin typeface="Times New Roman" pitchFamily="18" charset="0"/>
              </a:rPr>
              <a:t>организме.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00034" y="428604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7000" b="1" dirty="0">
                <a:solidFill>
                  <a:schemeClr val="bg1"/>
                </a:solidFill>
              </a:rPr>
              <a:t>Болезни по степени содержания витаминов в </a:t>
            </a:r>
            <a:r>
              <a:rPr lang="ru-RU" sz="7000" b="1" dirty="0" smtClean="0">
                <a:solidFill>
                  <a:schemeClr val="bg1"/>
                </a:solidFill>
              </a:rPr>
              <a:t>организме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0" grpId="0"/>
      <p:bldP spid="112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070100" y="143442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99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>
                <a:solidFill>
                  <a:srgbClr val="0000FF"/>
                </a:solidFill>
              </a:rPr>
              <a:t>ВИТАМИН</a:t>
            </a:r>
            <a:r>
              <a:rPr lang="ru-RU" sz="4400" b="1" dirty="0"/>
              <a:t> 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7143750" y="17247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99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A</a:t>
            </a:r>
            <a:endParaRPr lang="ru-RU" sz="6000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7513638" y="1915319"/>
            <a:ext cx="1619250" cy="4681537"/>
          </a:xfrm>
          <a:prstGeom prst="upArrow">
            <a:avLst>
              <a:gd name="adj1" fmla="val 50000"/>
              <a:gd name="adj2" fmla="val 72279"/>
            </a:avLst>
          </a:prstGeom>
          <a:solidFill>
            <a:srgbClr val="FFCCCC">
              <a:alpha val="8999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 rot="5400000">
            <a:off x="6505575" y="4250531"/>
            <a:ext cx="3384550" cy="590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/>
            <a:r>
              <a:rPr lang="ru-RU" sz="40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77000"/>
                  </a:srgbClr>
                </a:solidFill>
                <a:latin typeface="Arial"/>
                <a:cs typeface="Arial"/>
              </a:rPr>
              <a:t>РЕТИНОЛ</a:t>
            </a:r>
          </a:p>
        </p:txBody>
      </p:sp>
      <p:pic>
        <p:nvPicPr>
          <p:cNvPr id="9" name="Picture 8" descr="vit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148931"/>
            <a:ext cx="1662113" cy="2305050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1133475" y="1629569"/>
            <a:ext cx="4537075" cy="2232025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/>
              <a:t>Необходим для </a:t>
            </a:r>
          </a:p>
          <a:p>
            <a:pPr algn="ctr"/>
            <a:r>
              <a:rPr lang="ru-RU" sz="2000" b="1" dirty="0"/>
              <a:t>нормального роста и</a:t>
            </a:r>
          </a:p>
          <a:p>
            <a:pPr algn="ctr"/>
            <a:r>
              <a:rPr lang="ru-RU" sz="2000" b="1" dirty="0"/>
              <a:t>развития эпителиальной ткани.</a:t>
            </a:r>
          </a:p>
          <a:p>
            <a:pPr algn="ctr"/>
            <a:r>
              <a:rPr lang="ru-RU" sz="2000" b="1" dirty="0"/>
              <a:t>Входит в зрительный пигмент</a:t>
            </a:r>
          </a:p>
          <a:p>
            <a:pPr algn="ctr"/>
            <a:r>
              <a:rPr lang="ru-RU" sz="2000" b="1" dirty="0"/>
              <a:t>родопсин. При недостатке –</a:t>
            </a:r>
          </a:p>
          <a:p>
            <a:pPr algn="ctr"/>
            <a:r>
              <a:rPr lang="ru-RU" sz="2000" b="1" dirty="0"/>
              <a:t>заболевание Куриная слепота</a:t>
            </a:r>
          </a:p>
          <a:p>
            <a:pPr algn="ctr"/>
            <a:r>
              <a:rPr lang="ru-RU" sz="2000" b="1" dirty="0"/>
              <a:t>(нарушение сумеречного зрения).</a:t>
            </a: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2070100" y="4006056"/>
            <a:ext cx="2808288" cy="2590800"/>
          </a:xfrm>
          <a:prstGeom prst="octagon">
            <a:avLst>
              <a:gd name="adj" fmla="val 29287"/>
            </a:avLst>
          </a:prstGeom>
          <a:solidFill>
            <a:srgbClr val="FFCC99">
              <a:alpha val="41000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b="1" u="sng">
                <a:solidFill>
                  <a:srgbClr val="6600CC"/>
                </a:solidFill>
              </a:rPr>
              <a:t>Содержится: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в молоке,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 рыбе, яйцах,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масле, моркови,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петрушке,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абрикосах.</a:t>
            </a:r>
          </a:p>
        </p:txBody>
      </p:sp>
      <p:pic>
        <p:nvPicPr>
          <p:cNvPr id="12" name="Picture 14" descr="vitamine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4006056"/>
            <a:ext cx="2054225" cy="2087563"/>
          </a:xfrm>
          <a:prstGeom prst="rect">
            <a:avLst/>
          </a:prstGeom>
          <a:noFill/>
          <a:ln w="1270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vitamin 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81" y="173718"/>
            <a:ext cx="11811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93366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 descr="K4359i"/>
          <p:cNvPicPr>
            <a:picLocks noChangeAspect="1" noChangeArrowheads="1"/>
          </p:cNvPicPr>
          <p:nvPr/>
        </p:nvPicPr>
        <p:blipFill>
          <a:blip r:embed="rId5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1988344"/>
            <a:ext cx="1771650" cy="1706562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39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7253288" y="332581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99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C</a:t>
            </a:r>
            <a:endParaRPr lang="ru-RU" sz="6000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7507288" y="1988344"/>
            <a:ext cx="1619250" cy="4752975"/>
          </a:xfrm>
          <a:prstGeom prst="upArrow">
            <a:avLst>
              <a:gd name="adj1" fmla="val 50000"/>
              <a:gd name="adj2" fmla="val 73382"/>
            </a:avLst>
          </a:prstGeom>
          <a:solidFill>
            <a:srgbClr val="FFCCCC">
              <a:alpha val="8999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 rot="5400000">
            <a:off x="6176170" y="4184650"/>
            <a:ext cx="4319587" cy="5048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/>
            <a:r>
              <a:rPr lang="ru-RU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77000"/>
                  </a:srgbClr>
                </a:solidFill>
                <a:latin typeface="Arial"/>
                <a:cs typeface="Arial"/>
              </a:rPr>
              <a:t>АСКОРБИНОВАЯ К-ТА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241426" y="1629569"/>
            <a:ext cx="4392612" cy="2232025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b="1">
                <a:solidFill>
                  <a:srgbClr val="CC3399"/>
                </a:solidFill>
              </a:rPr>
              <a:t>Помогает организму бороться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с инфекциями, лучше видеть,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стимулирует обновление клеток.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При недостатке - цинга (набухают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и кровоточат десны, выпадают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зубы. Слабость, вялость,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утомляемость, головокружение).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2106613" y="4221956"/>
            <a:ext cx="2808288" cy="2374900"/>
          </a:xfrm>
          <a:prstGeom prst="octagon">
            <a:avLst>
              <a:gd name="adj" fmla="val 29287"/>
            </a:avLst>
          </a:prstGeom>
          <a:solidFill>
            <a:srgbClr val="FFCC99">
              <a:alpha val="41000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b="1" u="sng">
                <a:solidFill>
                  <a:srgbClr val="6600CC"/>
                </a:solidFill>
              </a:rPr>
              <a:t>Содержится</a:t>
            </a:r>
            <a:r>
              <a:rPr lang="ru-RU" sz="2000" b="1">
                <a:solidFill>
                  <a:srgbClr val="6600CC"/>
                </a:solidFill>
              </a:rPr>
              <a:t>: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в цитрусовых, 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сладком перце,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ягодах,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моркови </a:t>
            </a:r>
          </a:p>
        </p:txBody>
      </p:sp>
      <p:pic>
        <p:nvPicPr>
          <p:cNvPr id="7" name="Picture 14" descr="LIM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1" y="2132806"/>
            <a:ext cx="1655762" cy="1454150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4221956"/>
            <a:ext cx="2590800" cy="2220913"/>
          </a:xfrm>
          <a:prstGeom prst="rect">
            <a:avLst/>
          </a:prstGeom>
          <a:noFill/>
          <a:ln w="1270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vitamin 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0" y="52578"/>
            <a:ext cx="1066800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Po4375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4221956"/>
            <a:ext cx="1771650" cy="1971675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2106613" y="137641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99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4400" b="1">
                <a:solidFill>
                  <a:srgbClr val="0000FF"/>
                </a:solidFill>
              </a:rPr>
              <a:t>ВИТАМИН</a:t>
            </a:r>
            <a:r>
              <a:rPr lang="ru-RU" sz="44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054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948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Цинга</a:t>
            </a:r>
            <a:r>
              <a:rPr lang="ru-RU" sz="2400" b="1" dirty="0"/>
              <a:t>-</a:t>
            </a:r>
            <a:r>
              <a:rPr lang="ru-RU" sz="2400" dirty="0"/>
              <a:t> набухают и кровоточат десны, выпадают    зубы. Слабость,  вялость, утомляемость, головокружение, потеря сопротивляемости организма к простудным </a:t>
            </a:r>
            <a:r>
              <a:rPr lang="ru-RU" sz="2400" dirty="0" smtClean="0"/>
              <a:t>заболеваниям.</a:t>
            </a:r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6" name="Picture 4" descr="д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2060848"/>
            <a:ext cx="3710279" cy="1727200"/>
          </a:xfrm>
          <a:ln w="444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5" descr="300px-Scorbutic_tong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4" y="4221088"/>
            <a:ext cx="3734510" cy="19431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1200574398_cinga_zu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1089"/>
            <a:ext cx="3710280" cy="19431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img_4027380_11_0"/>
          <p:cNvPicPr>
            <a:picLocks noChangeAspect="1" noChangeArrowheads="1"/>
          </p:cNvPicPr>
          <p:nvPr/>
        </p:nvPicPr>
        <p:blipFill>
          <a:blip r:embed="rId5">
            <a:lum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24" y="2060848"/>
            <a:ext cx="3816350" cy="17272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09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7216775" y="387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99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B</a:t>
            </a:r>
            <a:r>
              <a:rPr lang="en-US" sz="6000" b="1" baseline="-2500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6000" b="1" baseline="-250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7470775" y="2116138"/>
            <a:ext cx="1619250" cy="4392612"/>
          </a:xfrm>
          <a:prstGeom prst="upArrow">
            <a:avLst>
              <a:gd name="adj1" fmla="val 50000"/>
              <a:gd name="adj2" fmla="val 67819"/>
            </a:avLst>
          </a:prstGeom>
          <a:solidFill>
            <a:srgbClr val="FFCCCC">
              <a:alpha val="8999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1204913" y="1611313"/>
            <a:ext cx="4681537" cy="2665412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ru-RU" sz="2000" b="1">
              <a:solidFill>
                <a:srgbClr val="CC3399"/>
              </a:solidFill>
            </a:endParaRP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Участвует в обмене веществ,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регулирует циркуляцию крови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и кроветворение, работу гладкой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мускулатуры, активизирует работу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мозга. При недостатке-заболевание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Бери-бери (поражение нервной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системы, отставание в росте,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слабость и паралич конечностей).</a:t>
            </a:r>
          </a:p>
          <a:p>
            <a:pPr algn="ctr"/>
            <a:endParaRPr lang="ru-RU" sz="2000" b="1">
              <a:solidFill>
                <a:srgbClr val="CC3399"/>
              </a:solidFill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359025" y="4348163"/>
            <a:ext cx="2663825" cy="2303462"/>
          </a:xfrm>
          <a:prstGeom prst="octagon">
            <a:avLst>
              <a:gd name="adj" fmla="val 29287"/>
            </a:avLst>
          </a:prstGeom>
          <a:solidFill>
            <a:srgbClr val="FFCC99">
              <a:alpha val="41000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ru-RU" sz="2000" b="1">
              <a:solidFill>
                <a:srgbClr val="6600CC"/>
              </a:solidFill>
            </a:endParaRPr>
          </a:p>
          <a:p>
            <a:pPr algn="ctr"/>
            <a:endParaRPr lang="ru-RU" sz="2000" b="1">
              <a:solidFill>
                <a:srgbClr val="6600CC"/>
              </a:solidFill>
            </a:endParaRPr>
          </a:p>
          <a:p>
            <a:pPr algn="ctr"/>
            <a:r>
              <a:rPr lang="ru-RU" sz="2000" b="1" u="sng">
                <a:solidFill>
                  <a:srgbClr val="6600CC"/>
                </a:solidFill>
              </a:rPr>
              <a:t>Содержится</a:t>
            </a:r>
            <a:r>
              <a:rPr lang="ru-RU" sz="2000" b="1">
                <a:solidFill>
                  <a:srgbClr val="6600CC"/>
                </a:solidFill>
              </a:rPr>
              <a:t>: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в орехах, 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апельсинах,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 хлебе 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грубого помола,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мясе птицы, 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зелени.</a:t>
            </a:r>
          </a:p>
          <a:p>
            <a:pPr algn="ctr"/>
            <a:endParaRPr lang="ru-RU" sz="2000" b="1">
              <a:solidFill>
                <a:srgbClr val="6600CC"/>
              </a:solidFill>
            </a:endParaRPr>
          </a:p>
          <a:p>
            <a:pPr algn="ctr"/>
            <a:endParaRPr lang="ru-RU" sz="2000" b="1">
              <a:solidFill>
                <a:srgbClr val="6600CC"/>
              </a:solidFill>
            </a:endParaRPr>
          </a:p>
        </p:txBody>
      </p:sp>
      <p:sp>
        <p:nvSpPr>
          <p:cNvPr id="6" name="WordArt 12"/>
          <p:cNvSpPr>
            <a:spLocks noChangeArrowheads="1" noChangeShapeType="1" noTextEdit="1"/>
          </p:cNvSpPr>
          <p:nvPr/>
        </p:nvSpPr>
        <p:spPr bwMode="auto">
          <a:xfrm rot="5400000">
            <a:off x="6711157" y="4458494"/>
            <a:ext cx="3097212" cy="571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/>
            <a:r>
              <a:rPr lang="ru-RU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тиамин</a:t>
            </a: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4419600"/>
            <a:ext cx="2376488" cy="2016125"/>
          </a:xfrm>
          <a:prstGeom prst="rect">
            <a:avLst/>
          </a:prstGeom>
          <a:noFill/>
          <a:ln w="1270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vitamin 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06375"/>
            <a:ext cx="1034653" cy="212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2403475"/>
            <a:ext cx="1368425" cy="1301750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В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708525"/>
            <a:ext cx="2066925" cy="1543050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831107" y="24720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99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>
                <a:solidFill>
                  <a:srgbClr val="0000FF"/>
                </a:solidFill>
              </a:rPr>
              <a:t>ВИТАМИН</a:t>
            </a:r>
            <a:r>
              <a:rPr lang="ru-RU" sz="4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630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Бери- </a:t>
            </a:r>
            <a:r>
              <a:rPr lang="ru-RU" sz="2800" b="1" dirty="0">
                <a:solidFill>
                  <a:srgbClr val="FF0000"/>
                </a:solidFill>
              </a:rPr>
              <a:t>бери</a:t>
            </a:r>
            <a:r>
              <a:rPr lang="ru-RU" sz="2800" b="1" dirty="0"/>
              <a:t>- </a:t>
            </a:r>
            <a:r>
              <a:rPr lang="ru-RU" sz="2800" dirty="0"/>
              <a:t>поражение нервной системы, отставание в росте, слабость и паралич конечностей и дыхательных мышц.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026" name="Picture 2" descr="http://en.academic.ru/pictures/enwiki/66/Beriberi_USN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24036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faun.ru/wp-content/uploads/2011-12-13/nedostatochnost-xolina-u-ptic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67827"/>
            <a:ext cx="4762500" cy="409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27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7216775" y="350837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99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B</a:t>
            </a:r>
            <a:r>
              <a:rPr lang="en-US" sz="6000" b="1" baseline="-2500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ru-RU" sz="6000" b="1" baseline="-250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7470775" y="2079625"/>
            <a:ext cx="1619250" cy="4608512"/>
          </a:xfrm>
          <a:prstGeom prst="upArrow">
            <a:avLst>
              <a:gd name="adj1" fmla="val 50000"/>
              <a:gd name="adj2" fmla="val 71152"/>
            </a:avLst>
          </a:prstGeom>
          <a:solidFill>
            <a:srgbClr val="FFCCCC">
              <a:alpha val="8999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 rot="5400000">
            <a:off x="6326188" y="4376737"/>
            <a:ext cx="3886200" cy="590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/>
            <a:r>
              <a:rPr lang="ru-RU" sz="40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77000"/>
                  </a:srgbClr>
                </a:solidFill>
                <a:latin typeface="Arial"/>
                <a:cs typeface="Arial"/>
              </a:rPr>
              <a:t>рибофлавин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204913" y="1647825"/>
            <a:ext cx="4105275" cy="2376487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b="1">
                <a:solidFill>
                  <a:srgbClr val="CC3399"/>
                </a:solidFill>
              </a:rPr>
              <a:t>Регулирует обмен веществ,</a:t>
            </a:r>
          </a:p>
          <a:p>
            <a:pPr algn="ctr"/>
            <a:r>
              <a:rPr lang="ru-RU" b="1">
                <a:solidFill>
                  <a:srgbClr val="CC3399"/>
                </a:solidFill>
              </a:rPr>
              <a:t>участвует в кроветворении,</a:t>
            </a:r>
          </a:p>
          <a:p>
            <a:pPr algn="ctr"/>
            <a:r>
              <a:rPr lang="ru-RU" b="1">
                <a:solidFill>
                  <a:srgbClr val="CC3399"/>
                </a:solidFill>
              </a:rPr>
              <a:t>снижает усталость глаз, облегчает</a:t>
            </a:r>
          </a:p>
          <a:p>
            <a:pPr algn="ctr"/>
            <a:r>
              <a:rPr lang="ru-RU" b="1">
                <a:solidFill>
                  <a:srgbClr val="CC3399"/>
                </a:solidFill>
              </a:rPr>
              <a:t>поглощение кислорода клетками.</a:t>
            </a:r>
          </a:p>
          <a:p>
            <a:pPr algn="ctr"/>
            <a:r>
              <a:rPr lang="ru-RU" b="1">
                <a:solidFill>
                  <a:srgbClr val="CC3399"/>
                </a:solidFill>
              </a:rPr>
              <a:t>При недостатке - слабость,</a:t>
            </a:r>
          </a:p>
          <a:p>
            <a:pPr algn="ctr"/>
            <a:r>
              <a:rPr lang="ru-RU" b="1">
                <a:solidFill>
                  <a:srgbClr val="CC3399"/>
                </a:solidFill>
              </a:rPr>
              <a:t>снижение аппетита, воспаление</a:t>
            </a:r>
          </a:p>
          <a:p>
            <a:pPr algn="ctr"/>
            <a:r>
              <a:rPr lang="ru-RU" b="1">
                <a:solidFill>
                  <a:srgbClr val="CC3399"/>
                </a:solidFill>
              </a:rPr>
              <a:t>слизистых оболочек, нарушение</a:t>
            </a:r>
          </a:p>
          <a:p>
            <a:pPr algn="ctr"/>
            <a:r>
              <a:rPr lang="ru-RU" b="1">
                <a:solidFill>
                  <a:srgbClr val="CC3399"/>
                </a:solidFill>
              </a:rPr>
              <a:t>функций зрения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2862263" y="4240212"/>
            <a:ext cx="2808287" cy="2374900"/>
          </a:xfrm>
          <a:prstGeom prst="octagon">
            <a:avLst>
              <a:gd name="adj" fmla="val 26870"/>
            </a:avLst>
          </a:prstGeom>
          <a:solidFill>
            <a:srgbClr val="FFCC99">
              <a:alpha val="41000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b="1" u="sng">
                <a:solidFill>
                  <a:srgbClr val="6600CC"/>
                </a:solidFill>
              </a:rPr>
              <a:t>Содержится</a:t>
            </a:r>
            <a:r>
              <a:rPr lang="ru-RU" sz="2000" b="1">
                <a:solidFill>
                  <a:srgbClr val="6600CC"/>
                </a:solidFill>
              </a:rPr>
              <a:t>: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в мясе, 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молочных продуктах,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зеленых овощах,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зерновых и бобовых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культурах. </a:t>
            </a:r>
          </a:p>
        </p:txBody>
      </p:sp>
      <p:pic>
        <p:nvPicPr>
          <p:cNvPr id="7" name="Picture 11" descr="vitamin 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69862"/>
            <a:ext cx="1085850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4167187"/>
            <a:ext cx="1692275" cy="2303463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2079625"/>
            <a:ext cx="1871662" cy="1522412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095750"/>
            <a:ext cx="2200275" cy="2447925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844062" y="169862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99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4400" b="1">
                <a:solidFill>
                  <a:srgbClr val="0000FF"/>
                </a:solidFill>
              </a:rPr>
              <a:t>ВИТАМИН</a:t>
            </a:r>
            <a:r>
              <a:rPr lang="ru-RU" sz="44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739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0" y="388143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99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4400" b="1">
                <a:solidFill>
                  <a:srgbClr val="0000FF"/>
                </a:solidFill>
              </a:rPr>
              <a:t>ВИТАМИН</a:t>
            </a:r>
            <a:r>
              <a:rPr lang="ru-RU" sz="4400" b="1"/>
              <a:t> 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7216775" y="315118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99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B</a:t>
            </a:r>
            <a:r>
              <a:rPr lang="en-US" sz="6000" b="1" baseline="-25000">
                <a:solidFill>
                  <a:srgbClr val="FF0000"/>
                </a:solidFill>
                <a:latin typeface="Arial Black" pitchFamily="34" charset="0"/>
              </a:rPr>
              <a:t>6</a:t>
            </a:r>
            <a:endParaRPr lang="ru-RU" sz="6000" b="1" baseline="-250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7470775" y="2043906"/>
            <a:ext cx="1619250" cy="4608512"/>
          </a:xfrm>
          <a:prstGeom prst="upArrow">
            <a:avLst>
              <a:gd name="adj1" fmla="val 50000"/>
              <a:gd name="adj2" fmla="val 71152"/>
            </a:avLst>
          </a:prstGeom>
          <a:solidFill>
            <a:srgbClr val="FFCCCC">
              <a:alpha val="8999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 rot="5400000">
            <a:off x="6397625" y="4269581"/>
            <a:ext cx="3743325" cy="590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/>
            <a:r>
              <a:rPr lang="ru-RU" sz="40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77000"/>
                  </a:srgbClr>
                </a:solidFill>
                <a:latin typeface="Arial"/>
                <a:cs typeface="Arial"/>
              </a:rPr>
              <a:t>пиридоксин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277938" y="1612106"/>
            <a:ext cx="4319587" cy="2447925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b="1">
                <a:solidFill>
                  <a:srgbClr val="CC3399"/>
                </a:solidFill>
              </a:rPr>
              <a:t>Участие в обмене аминокислот,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жиров, работе нервной системы,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снижает уровень холестерина.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При недостатке - анемия,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дерматит, судороги,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расстройство пищеварения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2070100" y="4204493"/>
            <a:ext cx="2808288" cy="2374900"/>
          </a:xfrm>
          <a:prstGeom prst="octagon">
            <a:avLst>
              <a:gd name="adj" fmla="val 29287"/>
            </a:avLst>
          </a:prstGeom>
          <a:solidFill>
            <a:srgbClr val="FFCC99">
              <a:alpha val="41000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b="1" u="sng">
                <a:solidFill>
                  <a:srgbClr val="6600CC"/>
                </a:solidFill>
              </a:rPr>
              <a:t>Содержится</a:t>
            </a:r>
            <a:r>
              <a:rPr lang="ru-RU" sz="2000" b="1">
                <a:solidFill>
                  <a:srgbClr val="6600CC"/>
                </a:solidFill>
              </a:rPr>
              <a:t>: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сое, бананах,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в морепродуктах, 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картофеле,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 моркови,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бобовых</a:t>
            </a:r>
          </a:p>
        </p:txBody>
      </p:sp>
      <p:pic>
        <p:nvPicPr>
          <p:cNvPr id="10" name="Picture 11" descr="vitamin 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34143"/>
            <a:ext cx="116205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491831"/>
            <a:ext cx="1636713" cy="2232025"/>
          </a:xfrm>
          <a:prstGeom prst="rect">
            <a:avLst/>
          </a:prstGeom>
          <a:noFill/>
          <a:ln w="127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 descr="ovo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2043906"/>
            <a:ext cx="1584325" cy="2160587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Pp4371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4491831"/>
            <a:ext cx="2447925" cy="1827212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57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2322513" y="79603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99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>
                <a:solidFill>
                  <a:srgbClr val="0000FF"/>
                </a:solidFill>
              </a:rPr>
              <a:t>ВИТАМИН</a:t>
            </a:r>
            <a:r>
              <a:rPr lang="ru-RU" sz="4400" b="1" dirty="0"/>
              <a:t> </a:t>
            </a: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7253288" y="220663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99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B</a:t>
            </a:r>
            <a:r>
              <a:rPr lang="ru-RU" sz="6000" b="1" baseline="-25000">
                <a:solidFill>
                  <a:srgbClr val="FF0000"/>
                </a:solidFill>
                <a:latin typeface="Arial Black" pitchFamily="34" charset="0"/>
              </a:rPr>
              <a:t>12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7507288" y="1949451"/>
            <a:ext cx="1619250" cy="4679950"/>
          </a:xfrm>
          <a:prstGeom prst="upArrow">
            <a:avLst>
              <a:gd name="adj1" fmla="val 50000"/>
              <a:gd name="adj2" fmla="val 72255"/>
            </a:avLst>
          </a:prstGeom>
          <a:solidFill>
            <a:srgbClr val="FFCCCC">
              <a:alpha val="8999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 rot="5400000">
            <a:off x="6217445" y="4174332"/>
            <a:ext cx="4176712" cy="590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/>
            <a:r>
              <a:rPr lang="ru-RU" sz="40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77000"/>
                  </a:srgbClr>
                </a:solidFill>
                <a:latin typeface="Arial"/>
                <a:cs typeface="Arial"/>
              </a:rPr>
              <a:t>цианкобаламин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314451" y="1517651"/>
            <a:ext cx="4103687" cy="2447925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ru-RU" sz="2000" b="1">
              <a:solidFill>
                <a:srgbClr val="CC3399"/>
              </a:solidFill>
            </a:endParaRPr>
          </a:p>
          <a:p>
            <a:pPr algn="ctr"/>
            <a:endParaRPr lang="ru-RU" sz="2000" b="1">
              <a:solidFill>
                <a:srgbClr val="CC3399"/>
              </a:solidFill>
            </a:endParaRP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Усиливает иммунитет,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 участвует в кроветворении,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нормализует кровяное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давление. При недостатке-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злокачественная анемия и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дегенеративные изменения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нервной ткани</a:t>
            </a:r>
          </a:p>
          <a:p>
            <a:pPr algn="ctr"/>
            <a:endParaRPr lang="ru-RU" sz="2000" b="1">
              <a:solidFill>
                <a:srgbClr val="CC3399"/>
              </a:solidFill>
            </a:endParaRPr>
          </a:p>
          <a:p>
            <a:pPr algn="ctr"/>
            <a:endParaRPr lang="ru-RU" sz="2000" b="1">
              <a:solidFill>
                <a:srgbClr val="CC3399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962151" y="4110038"/>
            <a:ext cx="2808287" cy="2374900"/>
          </a:xfrm>
          <a:prstGeom prst="octagon">
            <a:avLst>
              <a:gd name="adj" fmla="val 29287"/>
            </a:avLst>
          </a:prstGeom>
          <a:solidFill>
            <a:srgbClr val="FFCC99">
              <a:alpha val="41000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b="1" u="sng">
                <a:solidFill>
                  <a:srgbClr val="6600CC"/>
                </a:solidFill>
              </a:rPr>
              <a:t>Содержится</a:t>
            </a:r>
            <a:r>
              <a:rPr lang="ru-RU" sz="2000" b="1">
                <a:solidFill>
                  <a:srgbClr val="6600CC"/>
                </a:solidFill>
              </a:rPr>
              <a:t>: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в сое, субпродуктах,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сыре, устрицах,</a:t>
            </a:r>
            <a:endParaRPr lang="en-US" sz="2000" b="1">
              <a:solidFill>
                <a:srgbClr val="6600CC"/>
              </a:solidFill>
            </a:endParaRP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 дрожжах, 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яйцах</a:t>
            </a:r>
          </a:p>
        </p:txBody>
      </p:sp>
      <p:pic>
        <p:nvPicPr>
          <p:cNvPr id="8" name="Picture 8" descr="vitamin 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39688"/>
            <a:ext cx="116205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1876426"/>
            <a:ext cx="1873250" cy="1470025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4181476"/>
            <a:ext cx="1979613" cy="1944687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scheme_05s1044i"/>
          <p:cNvPicPr>
            <a:picLocks noChangeAspect="1" noChangeArrowheads="1"/>
          </p:cNvPicPr>
          <p:nvPr/>
        </p:nvPicPr>
        <p:blipFill>
          <a:blip r:embed="rId7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3433763"/>
            <a:ext cx="3040063" cy="3384550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36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339975" y="355600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99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4400" b="1">
                <a:solidFill>
                  <a:srgbClr val="0000FF"/>
                </a:solidFill>
              </a:rPr>
              <a:t>ВИТАМИН</a:t>
            </a:r>
            <a:r>
              <a:rPr lang="ru-RU" sz="4400" b="1"/>
              <a:t> 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7270750" y="282575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99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D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7451725" y="1938338"/>
            <a:ext cx="1619250" cy="4681537"/>
          </a:xfrm>
          <a:prstGeom prst="upArrow">
            <a:avLst>
              <a:gd name="adj1" fmla="val 50000"/>
              <a:gd name="adj2" fmla="val 72279"/>
            </a:avLst>
          </a:prstGeom>
          <a:solidFill>
            <a:srgbClr val="FFCCCC">
              <a:alpha val="8999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 rot="5400000">
            <a:off x="6337301" y="4208462"/>
            <a:ext cx="3816350" cy="5746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/>
            <a:r>
              <a:rPr lang="ru-RU" sz="32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77000"/>
                  </a:srgbClr>
                </a:solidFill>
                <a:latin typeface="Arial"/>
                <a:cs typeface="Arial"/>
              </a:rPr>
              <a:t>КАЛЬЦИФЕРОЛ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403350" y="1506538"/>
            <a:ext cx="4321175" cy="1944687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b="1">
                <a:solidFill>
                  <a:srgbClr val="CC3399"/>
                </a:solidFill>
              </a:rPr>
              <a:t>Отвечает за обмен фосфора и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кальция, правильный рост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костей. При недостатке - рахит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(деформация костей, нарушения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нервной системы, слабость,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раздражительность)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2627313" y="3522663"/>
            <a:ext cx="2881312" cy="2735262"/>
          </a:xfrm>
          <a:prstGeom prst="octagon">
            <a:avLst>
              <a:gd name="adj" fmla="val 29287"/>
            </a:avLst>
          </a:prstGeom>
          <a:solidFill>
            <a:srgbClr val="FFCC99">
              <a:alpha val="41000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b="1">
                <a:solidFill>
                  <a:srgbClr val="6600CC"/>
                </a:solidFill>
              </a:rPr>
              <a:t>Вырабатывается </a:t>
            </a:r>
          </a:p>
          <a:p>
            <a:pPr algn="ctr"/>
            <a:r>
              <a:rPr lang="ru-RU" b="1">
                <a:solidFill>
                  <a:srgbClr val="6600CC"/>
                </a:solidFill>
              </a:rPr>
              <a:t>в коже </a:t>
            </a:r>
          </a:p>
          <a:p>
            <a:pPr algn="ctr"/>
            <a:r>
              <a:rPr lang="ru-RU" b="1">
                <a:solidFill>
                  <a:srgbClr val="6600CC"/>
                </a:solidFill>
              </a:rPr>
              <a:t>под действием УФО,</a:t>
            </a:r>
          </a:p>
          <a:p>
            <a:pPr algn="ctr"/>
            <a:r>
              <a:rPr lang="ru-RU" b="1">
                <a:solidFill>
                  <a:srgbClr val="6600CC"/>
                </a:solidFill>
              </a:rPr>
              <a:t>им </a:t>
            </a:r>
            <a:r>
              <a:rPr lang="ru-RU" b="1" u="sng">
                <a:solidFill>
                  <a:srgbClr val="6600CC"/>
                </a:solidFill>
              </a:rPr>
              <a:t>богаты</a:t>
            </a:r>
            <a:r>
              <a:rPr lang="ru-RU" b="1">
                <a:solidFill>
                  <a:srgbClr val="6600CC"/>
                </a:solidFill>
              </a:rPr>
              <a:t>:</a:t>
            </a:r>
          </a:p>
          <a:p>
            <a:pPr algn="ctr"/>
            <a:r>
              <a:rPr lang="ru-RU" b="1">
                <a:solidFill>
                  <a:srgbClr val="6600CC"/>
                </a:solidFill>
              </a:rPr>
              <a:t>яичный желток,</a:t>
            </a:r>
          </a:p>
          <a:p>
            <a:pPr algn="ctr"/>
            <a:r>
              <a:rPr lang="ru-RU" b="1">
                <a:solidFill>
                  <a:srgbClr val="6600CC"/>
                </a:solidFill>
              </a:rPr>
              <a:t>сливочное масло,</a:t>
            </a:r>
          </a:p>
          <a:p>
            <a:pPr algn="ctr"/>
            <a:r>
              <a:rPr lang="ru-RU" b="1">
                <a:solidFill>
                  <a:srgbClr val="6600CC"/>
                </a:solidFill>
              </a:rPr>
              <a:t>рыбий жир, икра</a:t>
            </a:r>
          </a:p>
        </p:txBody>
      </p:sp>
      <p:pic>
        <p:nvPicPr>
          <p:cNvPr id="10" name="Picture 12" descr="vitamin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71950"/>
            <a:ext cx="1773238" cy="2305050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227263"/>
            <a:ext cx="1514475" cy="1489075"/>
          </a:xfrm>
          <a:prstGeom prst="rect">
            <a:avLst/>
          </a:prstGeom>
          <a:noFill/>
          <a:ln w="1270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 descr="vitamin 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1258888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2936306B"/>
          <p:cNvPicPr>
            <a:picLocks noChangeAspect="1" noChangeArrowheads="1"/>
          </p:cNvPicPr>
          <p:nvPr/>
        </p:nvPicPr>
        <p:blipFill>
          <a:blip r:embed="rId5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827713"/>
            <a:ext cx="3959225" cy="1008062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5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/>
          <a:lstStyle/>
          <a:p>
            <a:r>
              <a:rPr lang="ru-RU" b="1" dirty="0" smtClean="0"/>
              <a:t>«Мал золотник, да дорог».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2096229"/>
            <a:ext cx="3966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Русская народная пословица</a:t>
            </a:r>
            <a:endParaRPr lang="ru-RU" sz="2400" dirty="0"/>
          </a:p>
        </p:txBody>
      </p:sp>
      <p:pic>
        <p:nvPicPr>
          <p:cNvPr id="1026" name="Picture 2" descr="C:\Users\Ритм\AppData\Local\Temp\Rar$DI28.569\545454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33056"/>
            <a:ext cx="324036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6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Рахит-</a:t>
            </a:r>
            <a:r>
              <a:rPr lang="ru-RU" sz="2800" dirty="0"/>
              <a:t> деформация костей, нарушение нервной системы, раздражительность, слабость</a:t>
            </a:r>
            <a:r>
              <a:rPr lang="ru-RU" sz="2800" dirty="0" smtClean="0"/>
              <a:t>, потливость</a:t>
            </a:r>
            <a:endParaRPr lang="ru-RU" sz="2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 smtClean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. </a:t>
            </a:r>
          </a:p>
        </p:txBody>
      </p:sp>
      <p:pic>
        <p:nvPicPr>
          <p:cNvPr id="7" name="Picture 7" descr="у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706" y="1650929"/>
            <a:ext cx="2160587" cy="2527676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савчыыв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30666"/>
            <a:ext cx="2592288" cy="4462629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30667"/>
            <a:ext cx="2087562" cy="2547938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97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123728" y="224631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99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>
                <a:solidFill>
                  <a:srgbClr val="0000FF"/>
                </a:solidFill>
              </a:rPr>
              <a:t>ВИТАМИН</a:t>
            </a:r>
            <a:r>
              <a:rPr lang="ru-RU" sz="4400" b="1" dirty="0"/>
              <a:t> 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7216775" y="224631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99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E</a:t>
            </a:r>
            <a:endParaRPr lang="ru-RU" sz="6000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7470775" y="1953419"/>
            <a:ext cx="1619250" cy="4608512"/>
          </a:xfrm>
          <a:prstGeom prst="upArrow">
            <a:avLst>
              <a:gd name="adj1" fmla="val 50000"/>
              <a:gd name="adj2" fmla="val 71152"/>
            </a:avLst>
          </a:prstGeom>
          <a:solidFill>
            <a:srgbClr val="FFCCCC">
              <a:alpha val="8999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 rot="5400000">
            <a:off x="6397625" y="4106069"/>
            <a:ext cx="3743325" cy="590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/>
            <a:r>
              <a:rPr lang="ru-RU" sz="40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77000"/>
                  </a:srgbClr>
                </a:solidFill>
                <a:latin typeface="Arial"/>
                <a:cs typeface="Arial"/>
              </a:rPr>
              <a:t>ТОКОФЕРОЛ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846138" y="1808956"/>
            <a:ext cx="4464050" cy="1655763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b="1">
                <a:solidFill>
                  <a:srgbClr val="CC3399"/>
                </a:solidFill>
              </a:rPr>
              <a:t>Помогает организму 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стимулирует обновление клеток, 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поддерживает нервную систему, 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отвечает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 за репродуктивное здоровье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1422400" y="3609181"/>
            <a:ext cx="2808288" cy="2374900"/>
          </a:xfrm>
          <a:prstGeom prst="octagon">
            <a:avLst>
              <a:gd name="adj" fmla="val 29287"/>
            </a:avLst>
          </a:prstGeom>
          <a:solidFill>
            <a:srgbClr val="FFCC99">
              <a:alpha val="41000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ru-RU" sz="2000" b="1">
              <a:solidFill>
                <a:srgbClr val="6600CC"/>
              </a:solidFill>
            </a:endParaRPr>
          </a:p>
          <a:p>
            <a:pPr algn="ctr"/>
            <a:r>
              <a:rPr lang="ru-RU" sz="2000" b="1" u="sng">
                <a:solidFill>
                  <a:srgbClr val="6600CC"/>
                </a:solidFill>
              </a:rPr>
              <a:t>Содержится</a:t>
            </a:r>
            <a:r>
              <a:rPr lang="ru-RU" sz="2000" b="1">
                <a:solidFill>
                  <a:srgbClr val="6600CC"/>
                </a:solidFill>
              </a:rPr>
              <a:t>: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в молоке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зародышах пшеницы,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растительном масле,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листьях салата,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 мясе, печени,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масле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 </a:t>
            </a:r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1808956"/>
            <a:ext cx="1838325" cy="2089150"/>
          </a:xfrm>
          <a:prstGeom prst="rect">
            <a:avLst/>
          </a:prstGeom>
          <a:noFill/>
          <a:ln w="1270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vitamin 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80169"/>
            <a:ext cx="10477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vit 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537744"/>
            <a:ext cx="163353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93366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scheme_05s0911i"/>
          <p:cNvPicPr>
            <a:picLocks noChangeAspect="1" noChangeArrowheads="1"/>
          </p:cNvPicPr>
          <p:nvPr/>
        </p:nvPicPr>
        <p:blipFill>
          <a:blip r:embed="rId5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8" t="18631" b="17654"/>
          <a:stretch>
            <a:fillRect/>
          </a:stretch>
        </p:blipFill>
        <p:spPr bwMode="auto">
          <a:xfrm>
            <a:off x="3870325" y="4895056"/>
            <a:ext cx="3959225" cy="1882775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43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428596" y="1440964"/>
            <a:ext cx="8501122" cy="541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Значение витаминов.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928802"/>
            <a:ext cx="8429684" cy="2971808"/>
          </a:xfrm>
        </p:spPr>
        <p:txBody>
          <a:bodyPr>
            <a:noAutofit/>
          </a:bodyPr>
          <a:lstStyle/>
          <a:p>
            <a:pPr marL="609600" indent="-609600">
              <a:buFontTx/>
              <a:buAutoNum type="arabicPeriod"/>
            </a:pPr>
            <a:r>
              <a:rPr lang="ru-RU" sz="3600" b="1" dirty="0"/>
              <a:t>Участвуют в образовании ферментов.</a:t>
            </a:r>
          </a:p>
          <a:p>
            <a:pPr marL="609600" indent="-609600">
              <a:buFontTx/>
              <a:buAutoNum type="arabicPeriod"/>
            </a:pPr>
            <a:r>
              <a:rPr lang="ru-RU" sz="3600" b="1" dirty="0"/>
              <a:t>Влияют на обмен веществ.</a:t>
            </a:r>
          </a:p>
          <a:p>
            <a:pPr marL="609600" indent="-609600">
              <a:buFontTx/>
              <a:buAutoNum type="arabicPeriod"/>
            </a:pPr>
            <a:r>
              <a:rPr lang="ru-RU" sz="3600" b="1" dirty="0"/>
              <a:t>Влияют на рост и развитие организма.</a:t>
            </a:r>
          </a:p>
          <a:p>
            <a:pPr marL="609600" indent="-609600">
              <a:buFontTx/>
              <a:buAutoNum type="arabicPeriod"/>
            </a:pPr>
            <a:r>
              <a:rPr lang="ru-RU" sz="3600" b="1" dirty="0"/>
              <a:t>Оказывают влияние на сопротивляемость организма к заболеваниям.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хранения витаминов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Нарезанные </a:t>
            </a:r>
            <a:r>
              <a:rPr lang="ru-RU" dirty="0"/>
              <a:t>фрукты и овощи нужно хранить недолго в закрытой посуде и смешивать только перед едой.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4" descr="http://storage2.peteava.ro/serve/thumbnail/219157/resiz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3726772" cy="2662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05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2. Фрукты чистить нужно только перед едой. Нарежьте их маленькими дольками, чтобы витамины лучше усвоились.</a:t>
            </a:r>
          </a:p>
          <a:p>
            <a:r>
              <a:rPr lang="ru-RU" dirty="0" smtClean="0"/>
              <a:t>3. Овощи </a:t>
            </a:r>
            <a:r>
              <a:rPr lang="ru-RU" dirty="0"/>
              <a:t>и фрукты при варке кладите в кипящую воду и варите их при закрытой крышке. Потеря витаминов будет меньше.</a:t>
            </a:r>
          </a:p>
          <a:p>
            <a:r>
              <a:rPr lang="ru-RU" dirty="0" smtClean="0"/>
              <a:t>4. Готовые </a:t>
            </a:r>
            <a:r>
              <a:rPr lang="ru-RU" dirty="0"/>
              <a:t>вареные овощи сразу же выньте из отвара, иначе они станут водянистыми и безвкусными из-за того, что в отвар перейдут витамины и минеральные соли. </a:t>
            </a:r>
          </a:p>
          <a:p>
            <a:endParaRPr lang="ru-RU" dirty="0"/>
          </a:p>
        </p:txBody>
      </p:sp>
      <p:pic>
        <p:nvPicPr>
          <p:cNvPr id="7" name="Picture 25" descr="овощи под крышк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69160"/>
            <a:ext cx="2304256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 descr="варитовош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51942"/>
            <a:ext cx="2310184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6" descr="тер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822601"/>
            <a:ext cx="2310184" cy="1901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92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268413"/>
            <a:ext cx="9144000" cy="5545137"/>
          </a:xfrm>
          <a:prstGeom prst="rect">
            <a:avLst/>
          </a:prstGeom>
          <a:solidFill>
            <a:srgbClr val="FFBDBD">
              <a:alpha val="50999"/>
            </a:srgbClr>
          </a:solidFill>
          <a:ln w="127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>
              <a:buFontTx/>
              <a:buAutoNum type="arabicPeriod"/>
            </a:pPr>
            <a:r>
              <a:rPr lang="ru-RU" b="1" dirty="0">
                <a:solidFill>
                  <a:srgbClr val="993366"/>
                </a:solidFill>
              </a:rPr>
              <a:t>Весной вы обычно простужаетесь чаще, чем осенью и зимой?</a:t>
            </a:r>
          </a:p>
          <a:p>
            <a:pPr marL="342900" indent="-342900"/>
            <a:r>
              <a:rPr lang="ru-RU" b="1" dirty="0">
                <a:solidFill>
                  <a:srgbClr val="993366"/>
                </a:solidFill>
              </a:rPr>
              <a:t>	</a:t>
            </a:r>
            <a:r>
              <a:rPr lang="ru-RU" b="1" dirty="0">
                <a:solidFill>
                  <a:srgbClr val="FF0066"/>
                </a:solidFill>
              </a:rPr>
              <a:t>А – да  </a:t>
            </a:r>
            <a:r>
              <a:rPr lang="ru-RU" b="1" dirty="0">
                <a:solidFill>
                  <a:srgbClr val="66FF66"/>
                </a:solidFill>
              </a:rPr>
              <a:t> </a:t>
            </a:r>
            <a:r>
              <a:rPr lang="ru-RU" b="1" dirty="0">
                <a:solidFill>
                  <a:srgbClr val="9933FF"/>
                </a:solidFill>
              </a:rPr>
              <a:t>Б- нет</a:t>
            </a:r>
          </a:p>
          <a:p>
            <a:pPr marL="342900" indent="-342900"/>
            <a:r>
              <a:rPr lang="ru-RU" b="1" dirty="0">
                <a:solidFill>
                  <a:srgbClr val="993366"/>
                </a:solidFill>
              </a:rPr>
              <a:t>2. Весенние простуды вы переносите тяжелее, чем осенние и зимние?</a:t>
            </a:r>
          </a:p>
          <a:p>
            <a:pPr marL="342900" indent="-342900"/>
            <a:r>
              <a:rPr lang="ru-RU" b="1" dirty="0">
                <a:solidFill>
                  <a:srgbClr val="993366"/>
                </a:solidFill>
              </a:rPr>
              <a:t>	</a:t>
            </a:r>
            <a:r>
              <a:rPr lang="ru-RU" b="1" dirty="0">
                <a:solidFill>
                  <a:srgbClr val="FF0066"/>
                </a:solidFill>
              </a:rPr>
              <a:t>А – да  </a:t>
            </a:r>
            <a:r>
              <a:rPr lang="ru-RU" b="1" dirty="0">
                <a:solidFill>
                  <a:srgbClr val="9933FF"/>
                </a:solidFill>
              </a:rPr>
              <a:t> Б – нет</a:t>
            </a:r>
          </a:p>
          <a:p>
            <a:pPr marL="342900" indent="-342900"/>
            <a:r>
              <a:rPr lang="ru-RU" b="1" dirty="0">
                <a:solidFill>
                  <a:srgbClr val="993366"/>
                </a:solidFill>
              </a:rPr>
              <a:t>3. Вы тяжелее засыпаете и просыпаетесь весной, чем в другие времена года?</a:t>
            </a:r>
          </a:p>
          <a:p>
            <a:pPr marL="342900" indent="-342900"/>
            <a:r>
              <a:rPr lang="ru-RU" b="1" dirty="0">
                <a:solidFill>
                  <a:srgbClr val="993366"/>
                </a:solidFill>
              </a:rPr>
              <a:t>	</a:t>
            </a:r>
            <a:r>
              <a:rPr lang="ru-RU" b="1" dirty="0">
                <a:solidFill>
                  <a:srgbClr val="FF0066"/>
                </a:solidFill>
              </a:rPr>
              <a:t>А – да   </a:t>
            </a:r>
            <a:r>
              <a:rPr lang="ru-RU" b="1" dirty="0">
                <a:solidFill>
                  <a:srgbClr val="9933FF"/>
                </a:solidFill>
              </a:rPr>
              <a:t>Б – нет</a:t>
            </a:r>
          </a:p>
          <a:p>
            <a:pPr marL="342900" indent="-342900"/>
            <a:r>
              <a:rPr lang="ru-RU" b="1" dirty="0">
                <a:solidFill>
                  <a:srgbClr val="993366"/>
                </a:solidFill>
              </a:rPr>
              <a:t>4. Свойственными ли вам весной раздражительность, утомляемость?</a:t>
            </a:r>
          </a:p>
          <a:p>
            <a:pPr marL="342900" indent="-342900"/>
            <a:r>
              <a:rPr lang="ru-RU" b="1" dirty="0">
                <a:solidFill>
                  <a:srgbClr val="993366"/>
                </a:solidFill>
              </a:rPr>
              <a:t>	 </a:t>
            </a:r>
            <a:r>
              <a:rPr lang="ru-RU" b="1" dirty="0">
                <a:solidFill>
                  <a:srgbClr val="FF0066"/>
                </a:solidFill>
              </a:rPr>
              <a:t>А – да </a:t>
            </a:r>
            <a:r>
              <a:rPr lang="ru-RU" b="1" dirty="0">
                <a:solidFill>
                  <a:srgbClr val="9900CC"/>
                </a:solidFill>
              </a:rPr>
              <a:t> </a:t>
            </a:r>
            <a:r>
              <a:rPr lang="ru-RU" b="1" dirty="0">
                <a:solidFill>
                  <a:srgbClr val="9933FF"/>
                </a:solidFill>
              </a:rPr>
              <a:t>Б – нет</a:t>
            </a:r>
          </a:p>
          <a:p>
            <a:pPr marL="342900" indent="-342900"/>
            <a:r>
              <a:rPr lang="ru-RU" b="1" dirty="0">
                <a:solidFill>
                  <a:srgbClr val="993366"/>
                </a:solidFill>
              </a:rPr>
              <a:t>5. Кожа и волосы так же хорошо выглядят в марте, как летом, осенью?</a:t>
            </a:r>
          </a:p>
          <a:p>
            <a:pPr marL="342900" indent="-342900"/>
            <a:r>
              <a:rPr lang="ru-RU" b="1" dirty="0">
                <a:solidFill>
                  <a:srgbClr val="993366"/>
                </a:solidFill>
              </a:rPr>
              <a:t>	 </a:t>
            </a:r>
            <a:r>
              <a:rPr lang="ru-RU" b="1" dirty="0">
                <a:solidFill>
                  <a:srgbClr val="FF0066"/>
                </a:solidFill>
              </a:rPr>
              <a:t>А – да </a:t>
            </a:r>
            <a:r>
              <a:rPr lang="ru-RU" b="1" dirty="0">
                <a:solidFill>
                  <a:srgbClr val="33CCFF"/>
                </a:solidFill>
              </a:rPr>
              <a:t> </a:t>
            </a:r>
            <a:r>
              <a:rPr lang="ru-RU" b="1" dirty="0">
                <a:solidFill>
                  <a:srgbClr val="9933FF"/>
                </a:solidFill>
              </a:rPr>
              <a:t>Б – нет</a:t>
            </a:r>
          </a:p>
          <a:p>
            <a:pPr marL="342900" indent="-342900"/>
            <a:r>
              <a:rPr lang="ru-RU" b="1" dirty="0">
                <a:solidFill>
                  <a:srgbClr val="993366"/>
                </a:solidFill>
              </a:rPr>
              <a:t>6. Не возникают ли весной проблемы с пищеварением?</a:t>
            </a:r>
          </a:p>
          <a:p>
            <a:pPr marL="342900" indent="-342900"/>
            <a:r>
              <a:rPr lang="ru-RU" b="1" dirty="0">
                <a:solidFill>
                  <a:srgbClr val="993366"/>
                </a:solidFill>
              </a:rPr>
              <a:t>	 </a:t>
            </a:r>
            <a:r>
              <a:rPr lang="ru-RU" b="1" dirty="0">
                <a:solidFill>
                  <a:srgbClr val="FF0066"/>
                </a:solidFill>
              </a:rPr>
              <a:t>А – да </a:t>
            </a:r>
            <a:r>
              <a:rPr lang="ru-RU" b="1" dirty="0">
                <a:solidFill>
                  <a:srgbClr val="993366"/>
                </a:solidFill>
              </a:rPr>
              <a:t> </a:t>
            </a:r>
            <a:r>
              <a:rPr lang="ru-RU" b="1" dirty="0">
                <a:solidFill>
                  <a:srgbClr val="9933FF"/>
                </a:solidFill>
              </a:rPr>
              <a:t>Б – нет</a:t>
            </a:r>
          </a:p>
          <a:p>
            <a:pPr marL="342900" indent="-342900"/>
            <a:r>
              <a:rPr lang="ru-RU" b="1" dirty="0">
                <a:solidFill>
                  <a:srgbClr val="993366"/>
                </a:solidFill>
              </a:rPr>
              <a:t>7. Часто ли весной вам приходится снижать физическую нагрузку?</a:t>
            </a:r>
          </a:p>
          <a:p>
            <a:pPr marL="342900" indent="-342900"/>
            <a:r>
              <a:rPr lang="ru-RU" b="1" dirty="0">
                <a:solidFill>
                  <a:srgbClr val="993366"/>
                </a:solidFill>
              </a:rPr>
              <a:t>	 </a:t>
            </a:r>
            <a:r>
              <a:rPr lang="ru-RU" b="1" dirty="0">
                <a:solidFill>
                  <a:srgbClr val="FF0066"/>
                </a:solidFill>
              </a:rPr>
              <a:t>А – да </a:t>
            </a:r>
            <a:r>
              <a:rPr lang="ru-RU" b="1" dirty="0">
                <a:solidFill>
                  <a:srgbClr val="993366"/>
                </a:solidFill>
              </a:rPr>
              <a:t> </a:t>
            </a:r>
            <a:r>
              <a:rPr lang="ru-RU" b="1" dirty="0">
                <a:solidFill>
                  <a:srgbClr val="9933FF"/>
                </a:solidFill>
              </a:rPr>
              <a:t>Б – нет</a:t>
            </a:r>
          </a:p>
          <a:p>
            <a:pPr marL="342900" indent="-342900"/>
            <a:r>
              <a:rPr lang="ru-RU" b="1" dirty="0">
                <a:solidFill>
                  <a:srgbClr val="993366"/>
                </a:solidFill>
              </a:rPr>
              <a:t>8. Вы предпочитаете термически обработанную пищу свежим овощам?</a:t>
            </a:r>
          </a:p>
          <a:p>
            <a:pPr marL="342900" indent="-342900"/>
            <a:r>
              <a:rPr lang="ru-RU" b="1" dirty="0">
                <a:solidFill>
                  <a:srgbClr val="993366"/>
                </a:solidFill>
              </a:rPr>
              <a:t>	 </a:t>
            </a:r>
            <a:r>
              <a:rPr lang="ru-RU" b="1" dirty="0">
                <a:solidFill>
                  <a:srgbClr val="FF0066"/>
                </a:solidFill>
              </a:rPr>
              <a:t>А – да</a:t>
            </a:r>
            <a:r>
              <a:rPr lang="ru-RU" b="1" dirty="0">
                <a:solidFill>
                  <a:srgbClr val="993366"/>
                </a:solidFill>
              </a:rPr>
              <a:t>  </a:t>
            </a:r>
            <a:r>
              <a:rPr lang="ru-RU" b="1" dirty="0">
                <a:solidFill>
                  <a:srgbClr val="9933FF"/>
                </a:solidFill>
              </a:rPr>
              <a:t>Б – нет</a:t>
            </a:r>
          </a:p>
          <a:p>
            <a:pPr marL="342900" indent="-342900"/>
            <a:r>
              <a:rPr lang="ru-RU" b="1" dirty="0">
                <a:solidFill>
                  <a:srgbClr val="993366"/>
                </a:solidFill>
              </a:rPr>
              <a:t>9. Каждый день у вас на столе бывает зелень?</a:t>
            </a:r>
          </a:p>
          <a:p>
            <a:pPr marL="342900" indent="-342900"/>
            <a:r>
              <a:rPr lang="ru-RU" b="1" dirty="0">
                <a:solidFill>
                  <a:srgbClr val="993366"/>
                </a:solidFill>
              </a:rPr>
              <a:t>	 </a:t>
            </a:r>
            <a:r>
              <a:rPr lang="ru-RU" b="1" dirty="0">
                <a:solidFill>
                  <a:srgbClr val="FF0066"/>
                </a:solidFill>
              </a:rPr>
              <a:t>А – да </a:t>
            </a:r>
            <a:r>
              <a:rPr lang="ru-RU" b="1" dirty="0">
                <a:solidFill>
                  <a:srgbClr val="993366"/>
                </a:solidFill>
              </a:rPr>
              <a:t> </a:t>
            </a:r>
            <a:r>
              <a:rPr lang="ru-RU" b="1" dirty="0">
                <a:solidFill>
                  <a:srgbClr val="9933FF"/>
                </a:solidFill>
              </a:rPr>
              <a:t>Б – нет</a:t>
            </a:r>
          </a:p>
          <a:p>
            <a:pPr marL="342900" indent="-342900"/>
            <a:r>
              <a:rPr lang="ru-RU" b="1" dirty="0">
                <a:solidFill>
                  <a:srgbClr val="993366"/>
                </a:solidFill>
              </a:rPr>
              <a:t>10. Вы много времени проводите на свежем воздухе?</a:t>
            </a:r>
          </a:p>
          <a:p>
            <a:pPr marL="342900" indent="-342900"/>
            <a:r>
              <a:rPr lang="ru-RU" b="1" dirty="0">
                <a:solidFill>
                  <a:srgbClr val="993366"/>
                </a:solidFill>
              </a:rPr>
              <a:t>	 </a:t>
            </a:r>
            <a:r>
              <a:rPr lang="ru-RU" b="1" dirty="0">
                <a:solidFill>
                  <a:srgbClr val="FF0066"/>
                </a:solidFill>
              </a:rPr>
              <a:t>А – да </a:t>
            </a:r>
            <a:r>
              <a:rPr lang="ru-RU" b="1" dirty="0">
                <a:solidFill>
                  <a:srgbClr val="993366"/>
                </a:solidFill>
              </a:rPr>
              <a:t> </a:t>
            </a:r>
            <a:r>
              <a:rPr lang="ru-RU" b="1" dirty="0">
                <a:solidFill>
                  <a:srgbClr val="9933FF"/>
                </a:solidFill>
              </a:rPr>
              <a:t>Б – нет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V="1">
            <a:off x="1835150" y="836613"/>
            <a:ext cx="6553200" cy="71437"/>
          </a:xfrm>
          <a:prstGeom prst="line">
            <a:avLst/>
          </a:prstGeom>
          <a:noFill/>
          <a:ln w="38100" cap="rnd" cmpd="dbl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79388" y="0"/>
            <a:ext cx="8964612" cy="1268413"/>
          </a:xfrm>
          <a:prstGeom prst="rightArrow">
            <a:avLst>
              <a:gd name="adj1" fmla="val 50000"/>
              <a:gd name="adj2" fmla="val 176690"/>
            </a:avLst>
          </a:prstGeom>
          <a:solidFill>
            <a:srgbClr val="FFDBDB"/>
          </a:solidFill>
          <a:ln w="127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Bookman Old Style" pitchFamily="18" charset="0"/>
              </a:rPr>
              <a:t>        </a:t>
            </a:r>
            <a:r>
              <a:rPr lang="ru-RU" sz="3200" b="1" dirty="0">
                <a:solidFill>
                  <a:srgbClr val="0000FF"/>
                </a:solidFill>
                <a:latin typeface="Bookman Old Style" pitchFamily="18" charset="0"/>
              </a:rPr>
              <a:t>ТЕСТ</a:t>
            </a:r>
            <a:r>
              <a:rPr lang="ru-RU" sz="2800" b="1" dirty="0">
                <a:solidFill>
                  <a:srgbClr val="0000FF"/>
                </a:solidFill>
                <a:latin typeface="Bookman Old Style" pitchFamily="18" charset="0"/>
              </a:rPr>
              <a:t> «ЕСТЬ ЛИ У МЕНЯ АВИТАМИНОЗ?» </a:t>
            </a:r>
          </a:p>
        </p:txBody>
      </p:sp>
    </p:spTree>
    <p:extLst>
      <p:ext uri="{BB962C8B-B14F-4D97-AF65-F5344CB8AC3E}">
        <p14:creationId xmlns:p14="http://schemas.microsoft.com/office/powerpoint/2010/main" val="70193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2143125"/>
            <a:ext cx="8291513" cy="4525963"/>
          </a:xfrm>
          <a:prstGeom prst="rect">
            <a:avLst/>
          </a:prstGeom>
          <a:solidFill>
            <a:srgbClr val="FFDBDB"/>
          </a:solidFill>
          <a:ln w="1270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ru-RU" sz="2000" b="1" i="1" dirty="0" smtClean="0"/>
              <a:t>За каждый ответ «А» - 1 балл,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i="1" dirty="0" smtClean="0"/>
              <a:t>за каждый ответ «Б» - 0 баллов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0 баллов</a:t>
            </a:r>
            <a:r>
              <a:rPr lang="ru-RU" sz="2400" b="1" dirty="0" smtClean="0"/>
              <a:t>. Вы – идеальный человек! На вас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/>
              <a:t>                  следует равняться.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1 – 2 балла. </a:t>
            </a:r>
            <a:r>
              <a:rPr lang="ru-RU" sz="2400" b="1" dirty="0" smtClean="0"/>
              <a:t>Риск авитаминоза невысок.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3 – 5 балла. </a:t>
            </a:r>
            <a:r>
              <a:rPr lang="ru-RU" sz="2400" b="1" dirty="0" smtClean="0"/>
              <a:t>Небольшой витаминный голод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/>
              <a:t>                      налицо.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6 – 8 баллов. </a:t>
            </a:r>
            <a:r>
              <a:rPr lang="ru-RU" sz="2400" b="1" dirty="0" smtClean="0"/>
              <a:t>Авитаминоз – фон вашей жизни.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9 – 10 баллов. </a:t>
            </a:r>
            <a:r>
              <a:rPr lang="ru-RU" sz="2400" b="1" dirty="0" smtClean="0"/>
              <a:t>Кардинально измените свой образ жизни.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dirty="0">
              <a:solidFill>
                <a:srgbClr val="990099"/>
              </a:solidFill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1258888" y="144463"/>
            <a:ext cx="7705725" cy="1484312"/>
          </a:xfrm>
          <a:prstGeom prst="rightArrow">
            <a:avLst>
              <a:gd name="adj1" fmla="val 50000"/>
              <a:gd name="adj2" fmla="val 129786"/>
            </a:avLst>
          </a:prstGeom>
          <a:solidFill>
            <a:srgbClr val="FFDBDB">
              <a:alpha val="8999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00FF"/>
                </a:solidFill>
                <a:latin typeface="Bookman Old Style" pitchFamily="18" charset="0"/>
              </a:rPr>
              <a:t>ПОДСЧЕТ  РЕЗУЛЬТАТОВ</a:t>
            </a:r>
          </a:p>
        </p:txBody>
      </p:sp>
      <p:pic>
        <p:nvPicPr>
          <p:cNvPr id="4" name="Picture 5" descr="vitamin 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63" y="79375"/>
            <a:ext cx="1047750" cy="198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41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«Мало знать, надо и применять.</a:t>
            </a:r>
            <a:br>
              <a:rPr lang="ru-RU" dirty="0" smtClean="0"/>
            </a:br>
            <a:r>
              <a:rPr lang="ru-RU" dirty="0" smtClean="0"/>
              <a:t>Мало хотеть, надо и делать.»</a:t>
            </a:r>
            <a:endParaRPr lang="ru-RU" dirty="0"/>
          </a:p>
        </p:txBody>
      </p:sp>
      <p:pic>
        <p:nvPicPr>
          <p:cNvPr id="2050" name="Picture 2" descr="C:\Users\Ритм\AppData\Local\Temp\Rar$DI84.584\d478ac703119ad7491aabecb0be2cd3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29000"/>
            <a:ext cx="2664296" cy="315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3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500034" y="1571612"/>
            <a:ext cx="7943850" cy="2819400"/>
            <a:chOff x="1170" y="969"/>
            <a:chExt cx="12510" cy="4441"/>
          </a:xfrm>
        </p:grpSpPr>
        <p:grpSp>
          <p:nvGrpSpPr>
            <p:cNvPr id="10243" name="Group 3"/>
            <p:cNvGrpSpPr>
              <a:grpSpLocks/>
            </p:cNvGrpSpPr>
            <p:nvPr/>
          </p:nvGrpSpPr>
          <p:grpSpPr bwMode="auto">
            <a:xfrm>
              <a:off x="1170" y="969"/>
              <a:ext cx="11148" cy="4441"/>
              <a:chOff x="1170" y="969"/>
              <a:chExt cx="15215" cy="5852"/>
            </a:xfrm>
          </p:grpSpPr>
          <p:sp>
            <p:nvSpPr>
              <p:cNvPr id="10244" name="Rectangle 4"/>
              <p:cNvSpPr>
                <a:spLocks noChangeArrowheads="1"/>
              </p:cNvSpPr>
              <p:nvPr/>
            </p:nvSpPr>
            <p:spPr bwMode="auto">
              <a:xfrm>
                <a:off x="7435" y="5985"/>
                <a:ext cx="895" cy="83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45" name="Rectangle 5"/>
              <p:cNvSpPr>
                <a:spLocks noChangeArrowheads="1"/>
              </p:cNvSpPr>
              <p:nvPr/>
            </p:nvSpPr>
            <p:spPr bwMode="auto">
              <a:xfrm>
                <a:off x="6540" y="5985"/>
                <a:ext cx="895" cy="83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0246" name="Group 6"/>
              <p:cNvGrpSpPr>
                <a:grpSpLocks/>
              </p:cNvGrpSpPr>
              <p:nvPr/>
            </p:nvGrpSpPr>
            <p:grpSpPr bwMode="auto">
              <a:xfrm>
                <a:off x="1170" y="969"/>
                <a:ext cx="15215" cy="5852"/>
                <a:chOff x="1170" y="969"/>
                <a:chExt cx="15215" cy="5852"/>
              </a:xfrm>
            </p:grpSpPr>
            <p:grpSp>
              <p:nvGrpSpPr>
                <p:cNvPr id="10247" name="Group 7"/>
                <p:cNvGrpSpPr>
                  <a:grpSpLocks/>
                </p:cNvGrpSpPr>
                <p:nvPr/>
              </p:nvGrpSpPr>
              <p:grpSpPr bwMode="auto">
                <a:xfrm>
                  <a:off x="1170" y="969"/>
                  <a:ext cx="12530" cy="5852"/>
                  <a:chOff x="1170" y="969"/>
                  <a:chExt cx="12530" cy="5852"/>
                </a:xfrm>
              </p:grpSpPr>
              <p:sp>
                <p:nvSpPr>
                  <p:cNvPr id="10248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9225" y="4313"/>
                    <a:ext cx="895" cy="83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1024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170" y="969"/>
                    <a:ext cx="12530" cy="5852"/>
                    <a:chOff x="1170" y="969"/>
                    <a:chExt cx="12530" cy="5852"/>
                  </a:xfrm>
                </p:grpSpPr>
                <p:grpSp>
                  <p:nvGrpSpPr>
                    <p:cNvPr id="1025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65" y="969"/>
                      <a:ext cx="11635" cy="5852"/>
                      <a:chOff x="2065" y="969"/>
                      <a:chExt cx="11635" cy="5852"/>
                    </a:xfrm>
                  </p:grpSpPr>
                  <p:grpSp>
                    <p:nvGrpSpPr>
                      <p:cNvPr id="10251" name="Group 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65" y="969"/>
                        <a:ext cx="11635" cy="5852"/>
                        <a:chOff x="2065" y="969"/>
                        <a:chExt cx="11635" cy="5852"/>
                      </a:xfrm>
                    </p:grpSpPr>
                    <p:grpSp>
                      <p:nvGrpSpPr>
                        <p:cNvPr id="10252" name="Group 1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65" y="969"/>
                          <a:ext cx="11635" cy="5852"/>
                          <a:chOff x="2065" y="969"/>
                          <a:chExt cx="11635" cy="5852"/>
                        </a:xfrm>
                      </p:grpSpPr>
                      <p:grpSp>
                        <p:nvGrpSpPr>
                          <p:cNvPr id="10253" name="Group 1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65" y="969"/>
                            <a:ext cx="11635" cy="5852"/>
                            <a:chOff x="2065" y="969"/>
                            <a:chExt cx="11635" cy="5852"/>
                          </a:xfrm>
                        </p:grpSpPr>
                        <p:grpSp>
                          <p:nvGrpSpPr>
                            <p:cNvPr id="10254" name="Group 1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5645" y="969"/>
                              <a:ext cx="895" cy="5852"/>
                              <a:chOff x="5645" y="969"/>
                              <a:chExt cx="895" cy="5852"/>
                            </a:xfrm>
                          </p:grpSpPr>
                          <p:grpSp>
                            <p:nvGrpSpPr>
                              <p:cNvPr id="10255" name="Group 1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5645" y="5149"/>
                                <a:ext cx="895" cy="1672"/>
                                <a:chOff x="5645" y="5149"/>
                                <a:chExt cx="895" cy="1672"/>
                              </a:xfrm>
                            </p:grpSpPr>
                            <p:sp>
                              <p:nvSpPr>
                                <p:cNvPr id="10256" name="Rectangle 1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5645" y="5985"/>
                                  <a:ext cx="895" cy="836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9BBB59"/>
                                </a:solidFill>
                                <a:ln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0257" name="Rectangle 1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5645" y="5149"/>
                                  <a:ext cx="895" cy="836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9BBB59"/>
                                </a:solidFill>
                                <a:ln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marL="0" marR="0" lvl="0" indent="0" algn="l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ts val="100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</a:pPr>
                                  <a:r>
                                    <a:rPr kumimoji="0" lang="ru-RU" sz="1100" b="0" i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libri" pitchFamily="34" charset="0"/>
                                    </a:rPr>
                                    <a:t>6</a:t>
                                  </a:r>
                                  <a:endParaRPr kumimoji="0" lang="ru-RU" sz="18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258" name="Group 1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5645" y="3477"/>
                                <a:ext cx="895" cy="1672"/>
                                <a:chOff x="5645" y="3477"/>
                                <a:chExt cx="895" cy="1672"/>
                              </a:xfrm>
                            </p:grpSpPr>
                            <p:sp>
                              <p:nvSpPr>
                                <p:cNvPr id="10259" name="Rectangle 1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5645" y="4313"/>
                                  <a:ext cx="895" cy="836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9BBB59"/>
                                </a:solidFill>
                                <a:ln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0260" name="Rectangle 2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5645" y="3477"/>
                                  <a:ext cx="895" cy="836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9BBB59"/>
                                </a:solidFill>
                                <a:ln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marL="0" marR="0" lvl="0" indent="0" algn="l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ts val="100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</a:pPr>
                                  <a:r>
                                    <a:rPr kumimoji="0" lang="ru-RU" sz="1100" b="0" i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libri" pitchFamily="34" charset="0"/>
                                    </a:rPr>
                                    <a:t>4</a:t>
                                  </a:r>
                                  <a:endParaRPr kumimoji="0" lang="ru-RU" sz="18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261" name="Group 21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5645" y="969"/>
                                <a:ext cx="895" cy="2508"/>
                                <a:chOff x="5645" y="969"/>
                                <a:chExt cx="895" cy="2508"/>
                              </a:xfrm>
                            </p:grpSpPr>
                            <p:sp>
                              <p:nvSpPr>
                                <p:cNvPr id="10262" name="Rectangle 2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5645" y="2641"/>
                                  <a:ext cx="895" cy="836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9BBB59"/>
                                </a:solidFill>
                                <a:ln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0263" name="Rectangle 2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5645" y="1805"/>
                                  <a:ext cx="895" cy="836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9BBB59"/>
                                </a:solidFill>
                                <a:ln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0264" name="Rectangle 2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5645" y="969"/>
                                  <a:ext cx="895" cy="836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9BBB59"/>
                                </a:solidFill>
                                <a:ln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marL="0" marR="0" lvl="0" indent="0" algn="l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ts val="100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</a:pPr>
                                  <a:r>
                                    <a:rPr kumimoji="0" lang="ru-RU" sz="1100" b="0" i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libri" pitchFamily="34" charset="0"/>
                                    </a:rPr>
                                    <a:t>1</a:t>
                                  </a:r>
                                  <a:endParaRPr kumimoji="0" lang="ru-RU" sz="18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0265" name="Group 2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065" y="969"/>
                              <a:ext cx="11635" cy="836"/>
                              <a:chOff x="2065" y="969"/>
                              <a:chExt cx="11635" cy="836"/>
                            </a:xfrm>
                          </p:grpSpPr>
                          <p:sp>
                            <p:nvSpPr>
                              <p:cNvPr id="10266" name="Rectangle 2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065" y="969"/>
                                <a:ext cx="895" cy="836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ts val="100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ru-RU" sz="11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libri" pitchFamily="34" charset="0"/>
                                  </a:rPr>
                                  <a:t>1</a:t>
                                </a:r>
                                <a:endParaRPr kumimoji="0" lang="ru-RU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267" name="Rectangle 2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960" y="969"/>
                                <a:ext cx="895" cy="836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0268" name="Rectangle 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855" y="969"/>
                                <a:ext cx="895" cy="836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0269" name="Rectangle 2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750" y="969"/>
                                <a:ext cx="895" cy="836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0270" name="Rectangle 3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805" y="969"/>
                                <a:ext cx="895" cy="836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0271" name="Rectangle 3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1910" y="969"/>
                                <a:ext cx="895" cy="836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0272" name="Rectangle 3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1015" y="969"/>
                                <a:ext cx="895" cy="836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0273" name="Rectangle 3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0120" y="969"/>
                                <a:ext cx="895" cy="836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0274" name="Rectangle 3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9225" y="969"/>
                                <a:ext cx="895" cy="836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0275" name="Rectangle 3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330" y="969"/>
                                <a:ext cx="895" cy="836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0276" name="Rectangle 3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435" y="969"/>
                                <a:ext cx="895" cy="836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0277" name="Rectangle 3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540" y="969"/>
                                <a:ext cx="895" cy="836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0278" name="Rectangle 3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50" y="1805"/>
                            <a:ext cx="895" cy="836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ru-RU" sz="11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</a:rPr>
                              <a:t>2</a:t>
                            </a:r>
                            <a:endParaRPr kumimoji="0" lang="ru-RU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279" name="Rectangle 3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330" y="1805"/>
                            <a:ext cx="895" cy="836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0280" name="Rectangle 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435" y="1805"/>
                            <a:ext cx="895" cy="836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0281" name="Rectangle 4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540" y="1805"/>
                            <a:ext cx="895" cy="836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10282" name="Rectangle 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65" y="2641"/>
                          <a:ext cx="895" cy="83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11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</a:rPr>
                            <a:t>3</a:t>
                          </a:r>
                          <a:endParaRPr kumimoji="0" lang="ru-RU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10283" name="Rectangle 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60" y="2641"/>
                          <a:ext cx="895" cy="83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284" name="Rectangle 4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55" y="2641"/>
                          <a:ext cx="895" cy="83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285" name="Rectangle 4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50" y="2641"/>
                          <a:ext cx="895" cy="83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0286" name="Rectangle 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910" y="3477"/>
                        <a:ext cx="895" cy="8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287" name="Rectangle 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015" y="3477"/>
                        <a:ext cx="895" cy="8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288" name="Rectangle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120" y="3477"/>
                        <a:ext cx="895" cy="8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289" name="Rectangle 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25" y="3477"/>
                        <a:ext cx="895" cy="8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290" name="Rectangle 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30" y="3477"/>
                        <a:ext cx="895" cy="8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291" name="Rectangle 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435" y="3477"/>
                        <a:ext cx="895" cy="8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292" name="Rectangle 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40" y="3477"/>
                        <a:ext cx="895" cy="8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0293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0" y="4313"/>
                      <a:ext cx="895" cy="83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0294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5" y="4313"/>
                      <a:ext cx="895" cy="83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95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60" y="4313"/>
                      <a:ext cx="895" cy="83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96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5" y="4313"/>
                      <a:ext cx="895" cy="83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97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50" y="4313"/>
                      <a:ext cx="895" cy="83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98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30" y="4313"/>
                      <a:ext cx="895" cy="83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99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35" y="4313"/>
                      <a:ext cx="895" cy="83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00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40" y="4313"/>
                      <a:ext cx="895" cy="83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0301" name="Rectangle 61"/>
                <p:cNvSpPr>
                  <a:spLocks noChangeArrowheads="1"/>
                </p:cNvSpPr>
                <p:nvPr/>
              </p:nvSpPr>
              <p:spPr bwMode="auto">
                <a:xfrm>
                  <a:off x="15490" y="5149"/>
                  <a:ext cx="895" cy="83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02" name="Rectangle 62"/>
                <p:cNvSpPr>
                  <a:spLocks noChangeArrowheads="1"/>
                </p:cNvSpPr>
                <p:nvPr/>
              </p:nvSpPr>
              <p:spPr bwMode="auto">
                <a:xfrm>
                  <a:off x="14595" y="5149"/>
                  <a:ext cx="895" cy="83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03" name="Rectangle 63"/>
                <p:cNvSpPr>
                  <a:spLocks noChangeArrowheads="1"/>
                </p:cNvSpPr>
                <p:nvPr/>
              </p:nvSpPr>
              <p:spPr bwMode="auto">
                <a:xfrm>
                  <a:off x="13700" y="5149"/>
                  <a:ext cx="895" cy="83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04" name="Rectangle 64"/>
                <p:cNvSpPr>
                  <a:spLocks noChangeArrowheads="1"/>
                </p:cNvSpPr>
                <p:nvPr/>
              </p:nvSpPr>
              <p:spPr bwMode="auto">
                <a:xfrm>
                  <a:off x="12805" y="5149"/>
                  <a:ext cx="895" cy="83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05" name="Rectangle 65"/>
                <p:cNvSpPr>
                  <a:spLocks noChangeArrowheads="1"/>
                </p:cNvSpPr>
                <p:nvPr/>
              </p:nvSpPr>
              <p:spPr bwMode="auto">
                <a:xfrm>
                  <a:off x="11910" y="5149"/>
                  <a:ext cx="895" cy="83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06" name="Rectangle 66"/>
                <p:cNvSpPr>
                  <a:spLocks noChangeArrowheads="1"/>
                </p:cNvSpPr>
                <p:nvPr/>
              </p:nvSpPr>
              <p:spPr bwMode="auto">
                <a:xfrm>
                  <a:off x="11015" y="5149"/>
                  <a:ext cx="895" cy="83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07" name="Rectangle 67"/>
                <p:cNvSpPr>
                  <a:spLocks noChangeArrowheads="1"/>
                </p:cNvSpPr>
                <p:nvPr/>
              </p:nvSpPr>
              <p:spPr bwMode="auto">
                <a:xfrm>
                  <a:off x="10120" y="5149"/>
                  <a:ext cx="895" cy="83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08" name="Rectangle 68"/>
                <p:cNvSpPr>
                  <a:spLocks noChangeArrowheads="1"/>
                </p:cNvSpPr>
                <p:nvPr/>
              </p:nvSpPr>
              <p:spPr bwMode="auto">
                <a:xfrm>
                  <a:off x="9225" y="5149"/>
                  <a:ext cx="895" cy="83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09" name="Rectangle 69"/>
                <p:cNvSpPr>
                  <a:spLocks noChangeArrowheads="1"/>
                </p:cNvSpPr>
                <p:nvPr/>
              </p:nvSpPr>
              <p:spPr bwMode="auto">
                <a:xfrm>
                  <a:off x="8330" y="5149"/>
                  <a:ext cx="895" cy="83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10" name="Rectangle 70"/>
                <p:cNvSpPr>
                  <a:spLocks noChangeArrowheads="1"/>
                </p:cNvSpPr>
                <p:nvPr/>
              </p:nvSpPr>
              <p:spPr bwMode="auto">
                <a:xfrm>
                  <a:off x="7435" y="5149"/>
                  <a:ext cx="895" cy="83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11" name="Rectangle 71"/>
                <p:cNvSpPr>
                  <a:spLocks noChangeArrowheads="1"/>
                </p:cNvSpPr>
                <p:nvPr/>
              </p:nvSpPr>
              <p:spPr bwMode="auto">
                <a:xfrm>
                  <a:off x="6540" y="5149"/>
                  <a:ext cx="895" cy="83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0312" name="Rectangle 72"/>
              <p:cNvSpPr>
                <a:spLocks noChangeArrowheads="1"/>
              </p:cNvSpPr>
              <p:nvPr/>
            </p:nvSpPr>
            <p:spPr bwMode="auto">
              <a:xfrm>
                <a:off x="2065" y="5985"/>
                <a:ext cx="895" cy="83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7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313" name="Rectangle 73"/>
              <p:cNvSpPr>
                <a:spLocks noChangeArrowheads="1"/>
              </p:cNvSpPr>
              <p:nvPr/>
            </p:nvSpPr>
            <p:spPr bwMode="auto">
              <a:xfrm>
                <a:off x="2960" y="5985"/>
                <a:ext cx="895" cy="83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14" name="Rectangle 74"/>
              <p:cNvSpPr>
                <a:spLocks noChangeArrowheads="1"/>
              </p:cNvSpPr>
              <p:nvPr/>
            </p:nvSpPr>
            <p:spPr bwMode="auto">
              <a:xfrm>
                <a:off x="3855" y="5985"/>
                <a:ext cx="895" cy="83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15" name="Rectangle 75"/>
              <p:cNvSpPr>
                <a:spLocks noChangeArrowheads="1"/>
              </p:cNvSpPr>
              <p:nvPr/>
            </p:nvSpPr>
            <p:spPr bwMode="auto">
              <a:xfrm>
                <a:off x="4750" y="5985"/>
                <a:ext cx="895" cy="83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316" name="Rectangle 76"/>
            <p:cNvSpPr>
              <a:spLocks noChangeArrowheads="1"/>
            </p:cNvSpPr>
            <p:nvPr/>
          </p:nvSpPr>
          <p:spPr bwMode="auto">
            <a:xfrm>
              <a:off x="12960" y="4141"/>
              <a:ext cx="720" cy="6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7" name="Rectangle 77"/>
            <p:cNvSpPr>
              <a:spLocks noChangeArrowheads="1"/>
            </p:cNvSpPr>
            <p:nvPr/>
          </p:nvSpPr>
          <p:spPr bwMode="auto">
            <a:xfrm>
              <a:off x="12318" y="4141"/>
              <a:ext cx="642" cy="6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8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dirty="0" smtClean="0">
                <a:solidFill>
                  <a:schemeClr val="bg1"/>
                </a:solidFill>
              </a:rPr>
              <a:t>Кроссворд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214282" y="4572008"/>
            <a:ext cx="593919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FF3300"/>
                </a:solidFill>
                <a:latin typeface="Times New Roman" pitchFamily="18" charset="0"/>
              </a:rPr>
              <a:t> По вертикали: </a:t>
            </a:r>
            <a:r>
              <a:rPr lang="ru-RU" dirty="0" smtClean="0">
                <a:latin typeface="Times New Roman" pitchFamily="18" charset="0"/>
              </a:rPr>
              <a:t>1. Составляющая часть многих ферментов.</a:t>
            </a:r>
          </a:p>
          <a:p>
            <a:pPr>
              <a:spcBef>
                <a:spcPct val="50000"/>
              </a:spcBef>
            </a:pPr>
            <a:endParaRPr lang="ru-RU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80" name="Text Box 124"/>
          <p:cNvSpPr txBox="1">
            <a:spLocks noChangeArrowheads="1"/>
          </p:cNvSpPr>
          <p:nvPr/>
        </p:nvSpPr>
        <p:spPr bwMode="auto">
          <a:xfrm>
            <a:off x="285720" y="4929198"/>
            <a:ext cx="857256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  <a:latin typeface="Times New Roman" pitchFamily="18" charset="0"/>
              </a:rPr>
              <a:t>По горизонтали</a:t>
            </a:r>
            <a:r>
              <a:rPr lang="ru-RU" dirty="0" smtClean="0">
                <a:solidFill>
                  <a:srgbClr val="FF3300"/>
                </a:solidFill>
                <a:latin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</a:rPr>
              <a:t>1.Недостаток витамина в организме. 2.Болезнь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при отсутствии витамина С. 3.Болезнь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при отсутствии витамина Д. 4.Реакция организма на излишек витамина. 5.Отсутствие витамина в организме.</a:t>
            </a:r>
            <a:r>
              <a:rPr lang="ru-RU" dirty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6.Избыток витамина в организме.</a:t>
            </a:r>
            <a:r>
              <a:rPr lang="ru-RU" dirty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7.Вещества, ускоряющие обмен веществ.</a:t>
            </a:r>
          </a:p>
          <a:p>
            <a:pPr>
              <a:spcBef>
                <a:spcPct val="50000"/>
              </a:spcBef>
            </a:pPr>
            <a:endParaRPr lang="ru-RU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endParaRPr lang="ru-RU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Путешествие Х. Колумба</a:t>
            </a:r>
            <a:endParaRPr lang="ru-RU" b="1" dirty="0"/>
          </a:p>
        </p:txBody>
      </p:sp>
      <p:pic>
        <p:nvPicPr>
          <p:cNvPr id="4" name="Picture 2" descr="http://www.museum.ru/museum/ships/pic/ships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136904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50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428596" y="1440964"/>
            <a:ext cx="8501122" cy="541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3" name="Picture 4" descr="1580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628800"/>
            <a:ext cx="3606100" cy="43226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785786" y="428604"/>
            <a:ext cx="7572428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5400" b="1" dirty="0" smtClean="0">
                <a:solidFill>
                  <a:schemeClr val="bg1"/>
                </a:solidFill>
              </a:rPr>
              <a:t>История открытия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6982" y="6143644"/>
            <a:ext cx="2928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Николай Иванович Лунин</a:t>
            </a:r>
            <a:endParaRPr lang="ru-RU" sz="2000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139952" y="1598105"/>
            <a:ext cx="4680520" cy="4353347"/>
          </a:xfrm>
        </p:spPr>
        <p:txBody>
          <a:bodyPr/>
          <a:lstStyle/>
          <a:p>
            <a:r>
              <a:rPr lang="ru-RU" dirty="0" smtClean="0"/>
              <a:t>В 1881г – впервые открыл витамины.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071942"/>
            <a:ext cx="172665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000100" y="4357694"/>
            <a:ext cx="1187095" cy="131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2357430"/>
            <a:ext cx="113901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571744"/>
            <a:ext cx="1285884" cy="142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000100" y="188640"/>
            <a:ext cx="7572428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5400" b="1" dirty="0" smtClean="0">
                <a:solidFill>
                  <a:schemeClr val="bg1"/>
                </a:solidFill>
              </a:rPr>
              <a:t>Эксперименты Лунина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495713"/>
              </p:ext>
            </p:extLst>
          </p:nvPr>
        </p:nvGraphicFramePr>
        <p:xfrm>
          <a:off x="428596" y="1412776"/>
          <a:ext cx="8286808" cy="42282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9412"/>
                <a:gridCol w="4432852"/>
                <a:gridCol w="1964544"/>
              </a:tblGrid>
              <a:tr h="6279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Начало эксперимента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Ход эксперимента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Результат эксперимента</a:t>
                      </a:r>
                      <a:endParaRPr lang="ru-RU" b="1" dirty="0"/>
                    </a:p>
                  </a:txBody>
                  <a:tcPr/>
                </a:tc>
              </a:tr>
              <a:tr h="170456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группа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Кормил подопытных мышей цельным коровьим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молоком.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Нормально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развивались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6796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 группа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Скармливал подопытным мышам по отдельности все известные элементы, из которых состоит коровье молоко: сахар, белки, жиры, углеводы, соли.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Погибли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28596" y="5857892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Лунин сделал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вывод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существовании какого-то неизвестного вещества, необходимого для жизни в небольших количествах.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428596" y="1440964"/>
            <a:ext cx="8501122" cy="541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572000" y="1643050"/>
            <a:ext cx="43577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 1911 </a:t>
            </a:r>
            <a:r>
              <a:rPr lang="ru-RU" sz="2800" dirty="0" smtClean="0"/>
              <a:t>году выделил из рисовых отрубей кристаллический препарат.</a:t>
            </a:r>
          </a:p>
          <a:p>
            <a:r>
              <a:rPr lang="ru-RU" sz="2800" dirty="0" smtClean="0"/>
              <a:t>Препарат был назван </a:t>
            </a:r>
            <a:r>
              <a:rPr lang="ru-RU" sz="2800" b="1" i="1" dirty="0" smtClean="0"/>
              <a:t>«Витамайн» </a:t>
            </a:r>
            <a:r>
              <a:rPr lang="ru-RU" sz="2800" dirty="0" smtClean="0"/>
              <a:t>(</a:t>
            </a:r>
            <a:r>
              <a:rPr lang="ru-RU" sz="2800" dirty="0" err="1" smtClean="0"/>
              <a:t>Vitamine</a:t>
            </a:r>
            <a:r>
              <a:rPr lang="ru-RU" sz="2800" dirty="0" smtClean="0"/>
              <a:t>), от латинского </a:t>
            </a:r>
            <a:r>
              <a:rPr lang="ru-RU" sz="2800" b="1" i="1" dirty="0" smtClean="0"/>
              <a:t>vita — жизнь</a:t>
            </a:r>
            <a:r>
              <a:rPr lang="ru-RU" sz="2800" dirty="0" smtClean="0"/>
              <a:t> и </a:t>
            </a:r>
            <a:r>
              <a:rPr lang="ru-RU" sz="2800" b="1" i="1" dirty="0" err="1" smtClean="0"/>
              <a:t>amine</a:t>
            </a:r>
            <a:r>
              <a:rPr lang="ru-RU" sz="2800" b="1" i="1" dirty="0" smtClean="0"/>
              <a:t> — амины (класс органических соединений).</a:t>
            </a:r>
            <a:r>
              <a:rPr lang="ru-RU" sz="2000" dirty="0"/>
              <a:t>	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37235"/>
            <a:ext cx="3606100" cy="45280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785786" y="428604"/>
            <a:ext cx="7572428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5400" b="1" dirty="0" smtClean="0">
                <a:solidFill>
                  <a:schemeClr val="bg1"/>
                </a:solidFill>
              </a:rPr>
              <a:t>История открытия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6361440"/>
            <a:ext cx="1692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Казимир Функ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428596" y="1440964"/>
            <a:ext cx="8501122" cy="541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785786" y="428604"/>
            <a:ext cx="7572428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5400" b="1" dirty="0">
                <a:solidFill>
                  <a:schemeClr val="bg1"/>
                </a:solidFill>
              </a:rPr>
              <a:t>Что такое витамины?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51520" y="1628800"/>
            <a:ext cx="8678198" cy="452596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Витамины </a:t>
            </a:r>
            <a:r>
              <a:rPr lang="ru-RU" sz="3600" dirty="0" smtClean="0"/>
              <a:t>– это органические вещества, которые в малых количествах, необходимы для нормальной жизнедеятельности организма.</a:t>
            </a:r>
            <a:endParaRPr lang="ru-RU" sz="3600" dirty="0"/>
          </a:p>
        </p:txBody>
      </p:sp>
      <p:pic>
        <p:nvPicPr>
          <p:cNvPr id="6" name="Picture 5" descr="Вкусняти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141977"/>
            <a:ext cx="3416300" cy="256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241" y="188640"/>
            <a:ext cx="8229600" cy="792088"/>
          </a:xfrm>
        </p:spPr>
        <p:txBody>
          <a:bodyPr/>
          <a:lstStyle/>
          <a:p>
            <a:r>
              <a:rPr lang="ru-RU" b="1" dirty="0" smtClean="0"/>
              <a:t>Витамины</a:t>
            </a:r>
            <a:endParaRPr lang="ru-RU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85" y="980728"/>
            <a:ext cx="8136904" cy="5616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71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428596" y="1440964"/>
            <a:ext cx="8501122" cy="541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Классификация витаминов.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500034" y="1857364"/>
          <a:ext cx="81439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903</Words>
  <Application>Microsoft Office PowerPoint</Application>
  <PresentationFormat>Экран (4:3)</PresentationFormat>
  <Paragraphs>240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«Мал золотник, да дорог».</vt:lpstr>
      <vt:lpstr>Путешествие Х. Колумба</vt:lpstr>
      <vt:lpstr>Презентация PowerPoint</vt:lpstr>
      <vt:lpstr>Презентация PowerPoint</vt:lpstr>
      <vt:lpstr>Презентация PowerPoint</vt:lpstr>
      <vt:lpstr>Презентация PowerPoint</vt:lpstr>
      <vt:lpstr>Витамины</vt:lpstr>
      <vt:lpstr>Презентация PowerPoint</vt:lpstr>
      <vt:lpstr>Презентация PowerPoint</vt:lpstr>
      <vt:lpstr>Презентация PowerPoint</vt:lpstr>
      <vt:lpstr>Презентация PowerPoint</vt:lpstr>
      <vt:lpstr>Цинга- набухают и кровоточат десны, выпадают    зубы. Слабость,  вялость, утомляемость, головокружение, потеря сопротивляемости организма к простудным заболеваниям.</vt:lpstr>
      <vt:lpstr>Презентация PowerPoint</vt:lpstr>
      <vt:lpstr> Бери- бери- поражение нервной системы, отставание в росте, слабость и паралич конечностей и дыхательных мышц. </vt:lpstr>
      <vt:lpstr>Презентация PowerPoint</vt:lpstr>
      <vt:lpstr>Презентация PowerPoint</vt:lpstr>
      <vt:lpstr>Презентация PowerPoint</vt:lpstr>
      <vt:lpstr>Презентация PowerPoint</vt:lpstr>
      <vt:lpstr>Рахит- деформация костей, нарушение нервной системы, раздражительность, слабость, потливость</vt:lpstr>
      <vt:lpstr>Презентация PowerPoint</vt:lpstr>
      <vt:lpstr>Значение витаминов.</vt:lpstr>
      <vt:lpstr>Правила хранения витаминов</vt:lpstr>
      <vt:lpstr>Презентация PowerPoint</vt:lpstr>
      <vt:lpstr>Презентация PowerPoint</vt:lpstr>
      <vt:lpstr>Презентация PowerPoint</vt:lpstr>
      <vt:lpstr>«Мало знать, надо и применять. Мало хотеть, надо и делать.»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Юлия</cp:lastModifiedBy>
  <cp:revision>40</cp:revision>
  <dcterms:created xsi:type="dcterms:W3CDTF">2011-05-11T12:25:01Z</dcterms:created>
  <dcterms:modified xsi:type="dcterms:W3CDTF">2014-04-11T15:13:34Z</dcterms:modified>
</cp:coreProperties>
</file>