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321" r:id="rId2"/>
    <p:sldId id="361" r:id="rId3"/>
    <p:sldId id="314" r:id="rId4"/>
    <p:sldId id="352" r:id="rId5"/>
    <p:sldId id="353" r:id="rId6"/>
    <p:sldId id="359" r:id="rId7"/>
    <p:sldId id="303" r:id="rId8"/>
    <p:sldId id="357" r:id="rId9"/>
    <p:sldId id="358" r:id="rId10"/>
    <p:sldId id="324" r:id="rId11"/>
    <p:sldId id="351" r:id="rId12"/>
    <p:sldId id="348" r:id="rId13"/>
    <p:sldId id="350" r:id="rId14"/>
    <p:sldId id="340" r:id="rId15"/>
    <p:sldId id="292" r:id="rId16"/>
    <p:sldId id="293" r:id="rId17"/>
    <p:sldId id="333" r:id="rId18"/>
    <p:sldId id="277" r:id="rId19"/>
    <p:sldId id="360" r:id="rId20"/>
    <p:sldId id="355" r:id="rId21"/>
    <p:sldId id="345" r:id="rId22"/>
    <p:sldId id="307" r:id="rId23"/>
    <p:sldId id="311" r:id="rId24"/>
    <p:sldId id="362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00"/>
    <a:srgbClr val="009A46"/>
    <a:srgbClr val="000099"/>
    <a:srgbClr val="006600"/>
    <a:srgbClr val="0000FF"/>
    <a:srgbClr val="20A10F"/>
    <a:srgbClr val="FF9900"/>
    <a:srgbClr val="CC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8" autoAdjust="0"/>
    <p:restoredTop sz="94660"/>
  </p:normalViewPr>
  <p:slideViewPr>
    <p:cSldViewPr>
      <p:cViewPr varScale="1">
        <p:scale>
          <a:sx n="65" d="100"/>
          <a:sy n="65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17905-41FD-4F8D-9DF7-3A6CB94D96AD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6204-DC96-4A38-B545-08A33CB12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6CD8A-5529-4492-8AED-3FD562ACF7C6}" type="slidenum">
              <a:rPr lang="ru-RU"/>
              <a:pPr/>
              <a:t>12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7ADE0-5E13-4EBC-A1E2-986ABE2945E6}" type="slidenum">
              <a:rPr lang="ru-RU"/>
              <a:pPr/>
              <a:t>13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27E7E1-9A8B-45E0-A2C0-F8AFAEBE2D98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C4ECC2-CEE2-4E21-ABE6-9557907BA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plus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86;&#1081;%20&#1083;&#1091;&#1095;&#1096;&#1080;&#1081;%20&#1091;&#1088;&#1086;&#1082;%2012\&#1052;&#1086;&#1081;%20&#1044;&#1086;&#1073;&#1088;&#1099;&#1081;%20&#1059;&#1095;&#1080;&#1090;&#1077;&#1083;&#1100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52;&#1086;&#1081;%20&#1083;&#1091;&#1095;&#1096;&#1080;&#1081;%20&#1091;&#1088;&#1086;&#1082;%2012\vladimir_visockiy_-_utrennyaya_gimnastika%20Minusovki.MpTri.Net.mp3" TargetMode="External"/><Relationship Id="rId6" Type="http://schemas.openxmlformats.org/officeDocument/2006/relationships/slide" Target="slide13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assistant.ru/?predmet=matematika&amp;theme=naxozdenie_chisla_po_ego_drobi" TargetMode="External"/><Relationship Id="rId2" Type="http://schemas.openxmlformats.org/officeDocument/2006/relationships/hyperlink" Target="mailto:festival@1september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997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7200" b="1" i="1" dirty="0" smtClean="0">
                <a:solidFill>
                  <a:srgbClr val="C00000"/>
                </a:solidFill>
                <a:latin typeface="Arno Pro Smbd Caption" pitchFamily="18" charset="0"/>
              </a:rPr>
              <a:t>Добрый день!</a:t>
            </a:r>
          </a:p>
          <a:p>
            <a:pPr algn="r">
              <a:buNone/>
            </a:pPr>
            <a:endParaRPr lang="ru-RU" sz="4800" i="1" dirty="0" smtClean="0">
              <a:solidFill>
                <a:srgbClr val="000099"/>
              </a:solidFill>
            </a:endParaRPr>
          </a:p>
          <a:p>
            <a:pPr algn="r">
              <a:buNone/>
            </a:pPr>
            <a:r>
              <a:rPr lang="ru-RU" sz="4800" i="1" dirty="0" smtClean="0">
                <a:solidFill>
                  <a:srgbClr val="000099"/>
                </a:solidFill>
              </a:rPr>
              <a:t>Сегодня </a:t>
            </a:r>
          </a:p>
          <a:p>
            <a:pPr algn="r">
              <a:buNone/>
            </a:pPr>
            <a:r>
              <a:rPr lang="ru-RU" sz="4800" i="1" dirty="0" smtClean="0">
                <a:solidFill>
                  <a:srgbClr val="000099"/>
                </a:solidFill>
              </a:rPr>
              <a:t>10 декабря 2014 года.</a:t>
            </a:r>
            <a:endParaRPr lang="ru-RU" sz="4800" i="1" dirty="0">
              <a:solidFill>
                <a:srgbClr val="000099"/>
              </a:solidFill>
            </a:endParaRPr>
          </a:p>
        </p:txBody>
      </p:sp>
      <p:pic>
        <p:nvPicPr>
          <p:cNvPr id="6" name="Мой Добрый Учит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8148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2438408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5300" b="1" dirty="0" smtClean="0">
                <a:solidFill>
                  <a:srgbClr val="000099"/>
                </a:solidFill>
                <a:latin typeface="Courier New" pitchFamily="49" charset="0"/>
              </a:rPr>
              <a:t>Девиз:</a:t>
            </a:r>
            <a:r>
              <a:rPr lang="ru-RU" sz="5300" b="1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br>
              <a:rPr lang="ru-RU" sz="5300" b="1" dirty="0" smtClean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>       «Мало </a:t>
            </a:r>
            <a:r>
              <a:rPr lang="ru-RU" sz="6000" b="1" dirty="0">
                <a:solidFill>
                  <a:srgbClr val="C00000"/>
                </a:solidFill>
                <a:latin typeface="Courier New" pitchFamily="49" charset="0"/>
              </a:rPr>
              <a:t>знать</a:t>
            </a: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>,</a:t>
            </a:r>
            <a:b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>   надо </a:t>
            </a:r>
            <a:r>
              <a:rPr lang="ru-RU" sz="6000" b="1" dirty="0">
                <a:solidFill>
                  <a:srgbClr val="C00000"/>
                </a:solidFill>
                <a:latin typeface="Courier New" pitchFamily="49" charset="0"/>
              </a:rPr>
              <a:t>применять</a:t>
            </a: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>».</a:t>
            </a:r>
            <a:r>
              <a:rPr lang="ru-RU" sz="6000" b="1" dirty="0">
                <a:solidFill>
                  <a:srgbClr val="C00000"/>
                </a:solidFill>
                <a:latin typeface="Courier New" pitchFamily="49" charset="0"/>
              </a:rPr>
              <a:t/>
            </a:r>
            <a:br>
              <a:rPr lang="ru-RU" sz="6000" b="1" dirty="0">
                <a:solidFill>
                  <a:srgbClr val="C00000"/>
                </a:solidFill>
                <a:latin typeface="Courier New" pitchFamily="49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Courier New" pitchFamily="49" charset="0"/>
              </a:rPr>
              <a:t>         </a:t>
            </a:r>
            <a:r>
              <a:rPr lang="ru-RU" sz="4000" b="1" dirty="0" smtClean="0">
                <a:solidFill>
                  <a:srgbClr val="000099"/>
                </a:solidFill>
                <a:latin typeface="Courier New" pitchFamily="49" charset="0"/>
              </a:rPr>
              <a:t>И</a:t>
            </a:r>
            <a:r>
              <a:rPr lang="ru-RU" sz="4000" b="1" dirty="0">
                <a:solidFill>
                  <a:srgbClr val="000099"/>
                </a:solidFill>
                <a:latin typeface="Courier New" pitchFamily="49" charset="0"/>
              </a:rPr>
              <a:t>. В. Гёте.</a:t>
            </a:r>
            <a:endParaRPr lang="ru-RU" sz="5400" b="1" dirty="0">
              <a:solidFill>
                <a:srgbClr val="000099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     </a:t>
            </a:r>
            <a:r>
              <a:rPr lang="ru-RU" sz="4000" b="1" dirty="0" smtClean="0">
                <a:solidFill>
                  <a:srgbClr val="C00000"/>
                </a:solidFill>
              </a:rPr>
              <a:t>Первичное закрепление. 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800" b="1" dirty="0" smtClean="0"/>
              <a:t>  Проверьте, верно ли найдено число по его дроби, если:</a:t>
            </a:r>
          </a:p>
          <a:p>
            <a:r>
              <a:rPr lang="ru-RU" sz="2800" b="1" dirty="0" smtClean="0"/>
              <a:t>     2/5 равны 3                 3 : 2/5 = 3 </a:t>
            </a:r>
            <a:r>
              <a:rPr lang="ru-RU" sz="2800" b="1" dirty="0" smtClean="0">
                <a:sym typeface="Symbol"/>
              </a:rPr>
              <a:t></a:t>
            </a:r>
            <a:r>
              <a:rPr lang="ru-RU" sz="2800" b="1" dirty="0" smtClean="0"/>
              <a:t> 5/2 = 15/2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   3/4 равны 12                12 </a:t>
            </a:r>
            <a:r>
              <a:rPr lang="ru-RU" sz="2800" b="1" dirty="0" smtClean="0">
                <a:sym typeface="Symbol"/>
              </a:rPr>
              <a:t></a:t>
            </a:r>
            <a:r>
              <a:rPr lang="ru-RU" sz="2800" b="1" dirty="0" smtClean="0"/>
              <a:t> 3/4= 12 </a:t>
            </a:r>
            <a:r>
              <a:rPr lang="ru-RU" sz="2800" b="1" dirty="0" smtClean="0">
                <a:sym typeface="Symbol"/>
              </a:rPr>
              <a:t></a:t>
            </a:r>
            <a:r>
              <a:rPr lang="ru-RU" sz="2800" b="1" dirty="0" smtClean="0"/>
              <a:t> 3/4 = 9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   5/7 равны 25                 25 : 5/7 = 125/7 = 1 7  6/7</a:t>
            </a:r>
            <a:endParaRPr lang="ru-RU" sz="28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28277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88468">
            <a:off x="9144000" y="3200400"/>
            <a:ext cx="1733550" cy="1655763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76200" y="4800600"/>
            <a:ext cx="8763000" cy="1143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5740400" y="4800600"/>
            <a:ext cx="3175000" cy="393700"/>
          </a:xfrm>
          <a:custGeom>
            <a:avLst/>
            <a:gdLst/>
            <a:ahLst/>
            <a:cxnLst>
              <a:cxn ang="0">
                <a:pos x="2000" y="0"/>
              </a:cxn>
              <a:cxn ang="0">
                <a:pos x="0" y="248"/>
              </a:cxn>
            </a:cxnLst>
            <a:rect l="0" t="0" r="r" b="b"/>
            <a:pathLst>
              <a:path w="2000" h="248">
                <a:moveTo>
                  <a:pt x="2000" y="0"/>
                </a:moveTo>
                <a:lnTo>
                  <a:pt x="0" y="24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463" y="5491161"/>
            <a:ext cx="8763000" cy="1365249"/>
            <a:chOff x="91" y="3459"/>
            <a:chExt cx="5520" cy="860"/>
          </a:xfrm>
        </p:grpSpPr>
        <p:sp>
          <p:nvSpPr>
            <p:cNvPr id="8198" name="AutoShape 6"/>
            <p:cNvSpPr>
              <a:spLocks/>
            </p:cNvSpPr>
            <p:nvPr/>
          </p:nvSpPr>
          <p:spPr bwMode="auto">
            <a:xfrm rot="15798571">
              <a:off x="2635" y="915"/>
              <a:ext cx="432" cy="5520"/>
            </a:xfrm>
            <a:prstGeom prst="leftBrace">
              <a:avLst>
                <a:gd name="adj1" fmla="val 106481"/>
                <a:gd name="adj2" fmla="val 50000"/>
              </a:avLst>
            </a:prstGeom>
            <a:noFill/>
            <a:ln w="38100">
              <a:solidFill>
                <a:srgbClr val="660066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 rot="21437574">
              <a:off x="2481" y="3679"/>
              <a:ext cx="810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6000" b="1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? </a:t>
              </a:r>
              <a:r>
                <a:rPr lang="ru-RU" sz="6000" b="1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м</a:t>
              </a:r>
              <a:endParaRPr lang="ru-RU" sz="6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6200" y="4267200"/>
            <a:ext cx="9097963" cy="1647825"/>
            <a:chOff x="48" y="2688"/>
            <a:chExt cx="5731" cy="1038"/>
          </a:xfrm>
        </p:grpSpPr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5548" y="2688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48" y="3408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4896" y="275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4224" y="2850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2928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1536" y="3216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3600" y="2946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2256" y="3138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>
              <a:off x="816" y="3312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 rot="-408377">
            <a:off x="6858000" y="4876800"/>
            <a:ext cx="1411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300 м</a:t>
            </a:r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7308850" y="2852738"/>
          <a:ext cx="592138" cy="1409700"/>
        </p:xfrm>
        <a:graphic>
          <a:graphicData uri="http://schemas.openxmlformats.org/presentationml/2006/ole">
            <p:oleObj spid="_x0000_s110594" name="Формула" r:id="rId5" imgW="164880" imgH="393480" progId="Equation.3">
              <p:embed/>
            </p:oleObj>
          </a:graphicData>
        </a:graphic>
      </p:graphicFrame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979613" y="260350"/>
            <a:ext cx="7561262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 i="1" dirty="0">
                <a:solidFill>
                  <a:schemeClr val="accent2"/>
                </a:solidFill>
                <a:latin typeface="Georgia" pitchFamily="18" charset="0"/>
              </a:rPr>
              <a:t>   </a:t>
            </a:r>
            <a:r>
              <a:rPr lang="ru-RU" sz="3200" b="1" i="1" dirty="0">
                <a:solidFill>
                  <a:srgbClr val="C00000"/>
                </a:solidFill>
                <a:latin typeface="Georgia" pitchFamily="18" charset="0"/>
              </a:rPr>
              <a:t>Лыжник  прошел  на  лыжах  300м., что  составило  3/8  всей  дистанции. Какова  длина  дистанции?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0" y="0"/>
            <a:ext cx="2159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>
                <a:solidFill>
                  <a:srgbClr val="008000"/>
                </a:solidFill>
                <a:latin typeface="Georgia" pitchFamily="18" charset="0"/>
              </a:rPr>
              <a:t>№ 647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28596" y="3143248"/>
            <a:ext cx="5529262" cy="1336675"/>
            <a:chOff x="431" y="1979"/>
            <a:chExt cx="3483" cy="842"/>
          </a:xfrm>
        </p:grpSpPr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431" y="2136"/>
              <a:ext cx="3483" cy="48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cs typeface="Arial" charset="0"/>
                </a:rPr>
                <a:t>30</a:t>
              </a:r>
              <a:r>
                <a:rPr lang="en-US" sz="4400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cs typeface="Arial" charset="0"/>
                </a:rPr>
                <a:t>0</a:t>
              </a:r>
              <a:r>
                <a:rPr lang="ru-RU" sz="4400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cs typeface="Arial" charset="0"/>
                </a:rPr>
                <a:t> :    = 800 </a:t>
              </a:r>
              <a:r>
                <a:rPr lang="ru-RU" sz="4400" b="1" dirty="0" smtClean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cs typeface="Arial" charset="0"/>
                </a:rPr>
                <a:t>(м</a:t>
              </a:r>
              <a:r>
                <a:rPr lang="ru-RU" sz="4400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cs typeface="Arial" charset="0"/>
                </a:rPr>
                <a:t>)</a:t>
              </a:r>
              <a:r>
                <a:rPr lang="ru-RU" sz="4400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</a:p>
          </p:txBody>
        </p:sp>
        <p:sp>
          <p:nvSpPr>
            <p:cNvPr id="8224" name="Text Box 32"/>
            <p:cNvSpPr txBox="1">
              <a:spLocks noChangeArrowheads="1"/>
            </p:cNvSpPr>
            <p:nvPr/>
          </p:nvSpPr>
          <p:spPr bwMode="auto">
            <a:xfrm>
              <a:off x="1565" y="1979"/>
              <a:ext cx="33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ru-RU" sz="4400" b="1" dirty="0">
                  <a:solidFill>
                    <a:srgbClr val="006600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1578" y="2386"/>
              <a:ext cx="304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006600"/>
                </a:solidFill>
              </a:endParaRPr>
            </a:p>
          </p:txBody>
        </p:sp>
        <p:sp>
          <p:nvSpPr>
            <p:cNvPr id="8226" name="Text Box 34"/>
            <p:cNvSpPr txBox="1">
              <a:spLocks noChangeArrowheads="1"/>
            </p:cNvSpPr>
            <p:nvPr/>
          </p:nvSpPr>
          <p:spPr bwMode="auto">
            <a:xfrm>
              <a:off x="1565" y="2341"/>
              <a:ext cx="33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ru-RU" sz="4400" b="1" dirty="0">
                  <a:solidFill>
                    <a:srgbClr val="006600"/>
                  </a:solidFill>
                  <a:latin typeface="Comic Sans MS" pitchFamily="66" charset="0"/>
                </a:rPr>
                <a:t>8</a:t>
              </a:r>
            </a:p>
          </p:txBody>
        </p:sp>
      </p:grp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44167 0.07778 " pathEditMode="relative" ptsTypes="AA">
                                      <p:cBhvr>
                                        <p:cTn id="25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216" grpId="0"/>
      <p:bldP spid="82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6629400" y="1066800"/>
            <a:ext cx="1054100" cy="2032000"/>
          </a:xfrm>
          <a:custGeom>
            <a:avLst/>
            <a:gdLst/>
            <a:ahLst/>
            <a:cxnLst>
              <a:cxn ang="0">
                <a:pos x="0" y="1240"/>
              </a:cxn>
              <a:cxn ang="0">
                <a:pos x="176" y="16"/>
              </a:cxn>
              <a:cxn ang="0">
                <a:pos x="400" y="0"/>
              </a:cxn>
              <a:cxn ang="0">
                <a:pos x="664" y="1280"/>
              </a:cxn>
            </a:cxnLst>
            <a:rect l="0" t="0" r="r" b="b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457200" y="990600"/>
            <a:ext cx="1054100" cy="2032000"/>
          </a:xfrm>
          <a:custGeom>
            <a:avLst/>
            <a:gdLst/>
            <a:ahLst/>
            <a:cxnLst>
              <a:cxn ang="0">
                <a:pos x="0" y="1240"/>
              </a:cxn>
              <a:cxn ang="0">
                <a:pos x="176" y="16"/>
              </a:cxn>
              <a:cxn ang="0">
                <a:pos x="400" y="0"/>
              </a:cxn>
              <a:cxn ang="0">
                <a:pos x="664" y="1280"/>
              </a:cxn>
            </a:cxnLst>
            <a:rect l="0" t="0" r="r" b="b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429000" y="990600"/>
            <a:ext cx="1054100" cy="2032000"/>
          </a:xfrm>
          <a:custGeom>
            <a:avLst/>
            <a:gdLst/>
            <a:ahLst/>
            <a:cxnLst>
              <a:cxn ang="0">
                <a:pos x="0" y="1240"/>
              </a:cxn>
              <a:cxn ang="0">
                <a:pos x="176" y="16"/>
              </a:cxn>
              <a:cxn ang="0">
                <a:pos x="400" y="0"/>
              </a:cxn>
              <a:cxn ang="0">
                <a:pos x="664" y="1280"/>
              </a:cxn>
            </a:cxnLst>
            <a:rect l="0" t="0" r="r" b="b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152400" y="2286000"/>
            <a:ext cx="9766300" cy="4724400"/>
            <a:chOff x="-96" y="1728"/>
            <a:chExt cx="6152" cy="2688"/>
          </a:xfrm>
        </p:grpSpPr>
        <p:sp>
          <p:nvSpPr>
            <p:cNvPr id="11270" name="Freeform 6"/>
            <p:cNvSpPr>
              <a:spLocks/>
            </p:cNvSpPr>
            <p:nvPr/>
          </p:nvSpPr>
          <p:spPr bwMode="auto">
            <a:xfrm flipH="1">
              <a:off x="-96" y="1811"/>
              <a:ext cx="6048" cy="2605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38" y="50"/>
                </a:cxn>
                <a:cxn ang="0">
                  <a:pos x="0" y="103"/>
                </a:cxn>
                <a:cxn ang="0">
                  <a:pos x="46" y="156"/>
                </a:cxn>
                <a:cxn ang="0">
                  <a:pos x="53" y="186"/>
                </a:cxn>
                <a:cxn ang="0">
                  <a:pos x="23" y="1581"/>
                </a:cxn>
                <a:cxn ang="0">
                  <a:pos x="5813" y="1596"/>
                </a:cxn>
                <a:cxn ang="0">
                  <a:pos x="5813" y="19"/>
                </a:cxn>
              </a:cxnLst>
              <a:rect l="0" t="0" r="r" b="b"/>
              <a:pathLst>
                <a:path w="5813" h="1596">
                  <a:moveTo>
                    <a:pt x="68" y="4"/>
                  </a:moveTo>
                  <a:cubicBezTo>
                    <a:pt x="25" y="34"/>
                    <a:pt x="63" y="0"/>
                    <a:pt x="38" y="50"/>
                  </a:cubicBezTo>
                  <a:cubicBezTo>
                    <a:pt x="28" y="69"/>
                    <a:pt x="12" y="85"/>
                    <a:pt x="0" y="103"/>
                  </a:cubicBezTo>
                  <a:cubicBezTo>
                    <a:pt x="14" y="124"/>
                    <a:pt x="28" y="139"/>
                    <a:pt x="46" y="156"/>
                  </a:cubicBezTo>
                  <a:cubicBezTo>
                    <a:pt x="48" y="166"/>
                    <a:pt x="53" y="186"/>
                    <a:pt x="53" y="186"/>
                  </a:cubicBezTo>
                  <a:lnTo>
                    <a:pt x="23" y="1581"/>
                  </a:lnTo>
                  <a:lnTo>
                    <a:pt x="5813" y="1596"/>
                  </a:lnTo>
                  <a:lnTo>
                    <a:pt x="5813" y="19"/>
                  </a:lnTo>
                </a:path>
              </a:pathLst>
            </a:custGeom>
            <a:gradFill rotWithShape="1">
              <a:gsLst>
                <a:gs pos="0">
                  <a:srgbClr val="66FFFF"/>
                </a:gs>
                <a:gs pos="50000">
                  <a:srgbClr val="33CCFF"/>
                </a:gs>
                <a:gs pos="100000">
                  <a:srgbClr val="66FFFF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>
              <a:off x="-96" y="1728"/>
              <a:ext cx="6152" cy="136"/>
              <a:chOff x="5" y="2784"/>
              <a:chExt cx="6072" cy="192"/>
            </a:xfrm>
          </p:grpSpPr>
          <p:sp>
            <p:nvSpPr>
              <p:cNvPr id="11272" name="Freeform 8"/>
              <p:cNvSpPr>
                <a:spLocks/>
              </p:cNvSpPr>
              <p:nvPr/>
            </p:nvSpPr>
            <p:spPr bwMode="auto">
              <a:xfrm rot="27553" flipH="1">
                <a:off x="5" y="2784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auto">
              <a:xfrm rot="27553" flipH="1">
                <a:off x="1521" y="2799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auto">
              <a:xfrm rot="27553" flipH="1">
                <a:off x="3030" y="2814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auto">
              <a:xfrm rot="27553" flipH="1">
                <a:off x="4546" y="2829"/>
                <a:ext cx="1531" cy="147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2327322" flipH="1">
            <a:off x="6400800" y="533400"/>
            <a:ext cx="2490788" cy="1231900"/>
            <a:chOff x="3464" y="1068"/>
            <a:chExt cx="1668" cy="829"/>
          </a:xfrm>
        </p:grpSpPr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2327322" flipH="1">
            <a:off x="533400" y="990600"/>
            <a:ext cx="2490788" cy="1231900"/>
            <a:chOff x="3464" y="1068"/>
            <a:chExt cx="1668" cy="829"/>
          </a:xfrm>
        </p:grpSpPr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 rot="2327322" flipH="1">
            <a:off x="3567113" y="868363"/>
            <a:ext cx="2490787" cy="1231900"/>
            <a:chOff x="3464" y="1068"/>
            <a:chExt cx="1668" cy="829"/>
          </a:xfrm>
        </p:grpSpPr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4471" y="1212"/>
              <a:ext cx="661" cy="685"/>
            </a:xfrm>
            <a:custGeom>
              <a:avLst/>
              <a:gdLst/>
              <a:ahLst/>
              <a:cxnLst>
                <a:cxn ang="0">
                  <a:pos x="661" y="685"/>
                </a:cxn>
                <a:cxn ang="0">
                  <a:pos x="528" y="575"/>
                </a:cxn>
                <a:cxn ang="0">
                  <a:pos x="417" y="402"/>
                </a:cxn>
                <a:cxn ang="0">
                  <a:pos x="372" y="227"/>
                </a:cxn>
                <a:cxn ang="0">
                  <a:pos x="144" y="197"/>
                </a:cxn>
                <a:cxn ang="0">
                  <a:pos x="0" y="0"/>
                </a:cxn>
              </a:cxnLst>
              <a:rect l="0" t="0" r="r" b="b"/>
              <a:pathLst>
                <a:path w="661" h="685">
                  <a:moveTo>
                    <a:pt x="661" y="685"/>
                  </a:moveTo>
                  <a:cubicBezTo>
                    <a:pt x="607" y="651"/>
                    <a:pt x="569" y="622"/>
                    <a:pt x="528" y="575"/>
                  </a:cubicBezTo>
                  <a:cubicBezTo>
                    <a:pt x="487" y="528"/>
                    <a:pt x="443" y="460"/>
                    <a:pt x="417" y="402"/>
                  </a:cubicBezTo>
                  <a:cubicBezTo>
                    <a:pt x="391" y="344"/>
                    <a:pt x="417" y="261"/>
                    <a:pt x="372" y="227"/>
                  </a:cubicBezTo>
                  <a:cubicBezTo>
                    <a:pt x="327" y="193"/>
                    <a:pt x="206" y="235"/>
                    <a:pt x="144" y="197"/>
                  </a:cubicBezTo>
                  <a:cubicBezTo>
                    <a:pt x="82" y="159"/>
                    <a:pt x="30" y="41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3941" y="1076"/>
              <a:ext cx="774" cy="663"/>
            </a:xfrm>
            <a:custGeom>
              <a:avLst/>
              <a:gdLst/>
              <a:ahLst/>
              <a:cxnLst>
                <a:cxn ang="0">
                  <a:pos x="774" y="663"/>
                </a:cxn>
                <a:cxn ang="0">
                  <a:pos x="564" y="511"/>
                </a:cxn>
                <a:cxn ang="0">
                  <a:pos x="493" y="356"/>
                </a:cxn>
                <a:cxn ang="0">
                  <a:pos x="303" y="341"/>
                </a:cxn>
                <a:cxn ang="0">
                  <a:pos x="205" y="174"/>
                </a:cxn>
                <a:cxn ang="0">
                  <a:pos x="0" y="0"/>
                </a:cxn>
              </a:cxnLst>
              <a:rect l="0" t="0" r="r" b="b"/>
              <a:pathLst>
                <a:path w="774" h="663">
                  <a:moveTo>
                    <a:pt x="774" y="663"/>
                  </a:moveTo>
                  <a:cubicBezTo>
                    <a:pt x="688" y="616"/>
                    <a:pt x="611" y="562"/>
                    <a:pt x="564" y="511"/>
                  </a:cubicBezTo>
                  <a:cubicBezTo>
                    <a:pt x="517" y="460"/>
                    <a:pt x="536" y="384"/>
                    <a:pt x="493" y="356"/>
                  </a:cubicBezTo>
                  <a:cubicBezTo>
                    <a:pt x="450" y="328"/>
                    <a:pt x="351" y="371"/>
                    <a:pt x="303" y="341"/>
                  </a:cubicBezTo>
                  <a:cubicBezTo>
                    <a:pt x="255" y="311"/>
                    <a:pt x="256" y="231"/>
                    <a:pt x="205" y="174"/>
                  </a:cubicBezTo>
                  <a:cubicBezTo>
                    <a:pt x="154" y="117"/>
                    <a:pt x="43" y="36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3464" y="1068"/>
              <a:ext cx="708" cy="541"/>
            </a:xfrm>
            <a:custGeom>
              <a:avLst/>
              <a:gdLst/>
              <a:ahLst/>
              <a:cxnLst>
                <a:cxn ang="0">
                  <a:pos x="708" y="541"/>
                </a:cxn>
                <a:cxn ang="0">
                  <a:pos x="579" y="425"/>
                </a:cxn>
                <a:cxn ang="0">
                  <a:pos x="432" y="288"/>
                </a:cxn>
                <a:cxn ang="0">
                  <a:pos x="220" y="288"/>
                </a:cxn>
                <a:cxn ang="0">
                  <a:pos x="129" y="114"/>
                </a:cxn>
                <a:cxn ang="0">
                  <a:pos x="0" y="0"/>
                </a:cxn>
              </a:cxnLst>
              <a:rect l="0" t="0" r="r" b="b"/>
              <a:pathLst>
                <a:path w="708" h="541">
                  <a:moveTo>
                    <a:pt x="708" y="541"/>
                  </a:moveTo>
                  <a:cubicBezTo>
                    <a:pt x="656" y="504"/>
                    <a:pt x="625" y="467"/>
                    <a:pt x="579" y="425"/>
                  </a:cubicBezTo>
                  <a:cubicBezTo>
                    <a:pt x="533" y="383"/>
                    <a:pt x="492" y="311"/>
                    <a:pt x="432" y="288"/>
                  </a:cubicBezTo>
                  <a:cubicBezTo>
                    <a:pt x="372" y="265"/>
                    <a:pt x="270" y="317"/>
                    <a:pt x="220" y="288"/>
                  </a:cubicBezTo>
                  <a:cubicBezTo>
                    <a:pt x="170" y="259"/>
                    <a:pt x="166" y="162"/>
                    <a:pt x="129" y="114"/>
                  </a:cubicBezTo>
                  <a:cubicBezTo>
                    <a:pt x="92" y="66"/>
                    <a:pt x="27" y="24"/>
                    <a:pt x="0" y="0"/>
                  </a:cubicBezTo>
                </a:path>
              </a:pathLst>
            </a:custGeom>
            <a:noFill/>
            <a:ln w="12700" cap="rnd" cmpd="sng">
              <a:solidFill>
                <a:srgbClr val="33CCFF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267200" y="1676400"/>
            <a:ext cx="182880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latin typeface="Comic Sans MS" pitchFamily="66" charset="0"/>
                <a:cs typeface="Arial" charset="0"/>
              </a:rPr>
              <a:t>1,5 м</a:t>
            </a:r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3098800" y="2476500"/>
            <a:ext cx="2006600" cy="4394200"/>
          </a:xfrm>
          <a:custGeom>
            <a:avLst/>
            <a:gdLst/>
            <a:ahLst/>
            <a:cxnLst>
              <a:cxn ang="0">
                <a:pos x="256" y="0"/>
              </a:cxn>
              <a:cxn ang="0">
                <a:pos x="0" y="2768"/>
              </a:cxn>
              <a:cxn ang="0">
                <a:pos x="1264" y="2760"/>
              </a:cxn>
              <a:cxn ang="0">
                <a:pos x="800" y="32"/>
              </a:cxn>
            </a:cxnLst>
            <a:rect l="0" t="0" r="r" b="b"/>
            <a:pathLst>
              <a:path w="1264" h="2768">
                <a:moveTo>
                  <a:pt x="256" y="0"/>
                </a:moveTo>
                <a:lnTo>
                  <a:pt x="0" y="2768"/>
                </a:lnTo>
                <a:lnTo>
                  <a:pt x="1264" y="2760"/>
                </a:lnTo>
                <a:lnTo>
                  <a:pt x="800" y="3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886200" y="2057400"/>
            <a:ext cx="534988" cy="754063"/>
            <a:chOff x="3408" y="1541"/>
            <a:chExt cx="337" cy="475"/>
          </a:xfrm>
        </p:grpSpPr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3505" y="1541"/>
              <a:ext cx="240" cy="307"/>
            </a:xfrm>
            <a:custGeom>
              <a:avLst/>
              <a:gdLst/>
              <a:ahLst/>
              <a:cxnLst>
                <a:cxn ang="0">
                  <a:pos x="9" y="195"/>
                </a:cxn>
                <a:cxn ang="0">
                  <a:pos x="240" y="186"/>
                </a:cxn>
                <a:cxn ang="0">
                  <a:pos x="0" y="0"/>
                </a:cxn>
                <a:cxn ang="0">
                  <a:pos x="31" y="307"/>
                </a:cxn>
              </a:cxnLst>
              <a:rect l="0" t="0" r="r" b="b"/>
              <a:pathLst>
                <a:path w="240" h="307">
                  <a:moveTo>
                    <a:pt x="9" y="195"/>
                  </a:moveTo>
                  <a:lnTo>
                    <a:pt x="240" y="186"/>
                  </a:lnTo>
                  <a:lnTo>
                    <a:pt x="0" y="0"/>
                  </a:lnTo>
                  <a:lnTo>
                    <a:pt x="31" y="307"/>
                  </a:ln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3408" y="1824"/>
              <a:ext cx="288" cy="192"/>
            </a:xfrm>
            <a:custGeom>
              <a:avLst/>
              <a:gdLst/>
              <a:ahLst/>
              <a:cxnLst>
                <a:cxn ang="0">
                  <a:pos x="48" y="240"/>
                </a:cxn>
                <a:cxn ang="0">
                  <a:pos x="192" y="0"/>
                </a:cxn>
                <a:cxn ang="0">
                  <a:pos x="432" y="288"/>
                </a:cxn>
                <a:cxn ang="0">
                  <a:pos x="352" y="344"/>
                </a:cxn>
                <a:cxn ang="0">
                  <a:pos x="256" y="344"/>
                </a:cxn>
                <a:cxn ang="0">
                  <a:pos x="160" y="344"/>
                </a:cxn>
                <a:cxn ang="0">
                  <a:pos x="64" y="328"/>
                </a:cxn>
                <a:cxn ang="0">
                  <a:pos x="0" y="288"/>
                </a:cxn>
                <a:cxn ang="0">
                  <a:pos x="192" y="0"/>
                </a:cxn>
              </a:cxnLst>
              <a:rect l="0" t="0" r="r" b="b"/>
              <a:pathLst>
                <a:path w="432" h="344">
                  <a:moveTo>
                    <a:pt x="48" y="240"/>
                  </a:moveTo>
                  <a:lnTo>
                    <a:pt x="192" y="0"/>
                  </a:lnTo>
                  <a:lnTo>
                    <a:pt x="432" y="288"/>
                  </a:lnTo>
                  <a:lnTo>
                    <a:pt x="352" y="344"/>
                  </a:lnTo>
                  <a:lnTo>
                    <a:pt x="256" y="344"/>
                  </a:lnTo>
                  <a:lnTo>
                    <a:pt x="160" y="344"/>
                  </a:lnTo>
                  <a:lnTo>
                    <a:pt x="64" y="328"/>
                  </a:lnTo>
                  <a:lnTo>
                    <a:pt x="0" y="288"/>
                  </a:lnTo>
                  <a:lnTo>
                    <a:pt x="192" y="0"/>
                  </a:lnTo>
                </a:path>
              </a:pathLst>
            </a:custGeom>
            <a:gradFill rotWithShape="1">
              <a:gsLst>
                <a:gs pos="0">
                  <a:srgbClr val="CC0000"/>
                </a:gs>
                <a:gs pos="50000">
                  <a:srgbClr val="FF0000"/>
                </a:gs>
                <a:gs pos="100000">
                  <a:srgbClr val="CC0000"/>
                </a:gs>
              </a:gsLst>
              <a:lin ang="0" scaled="1"/>
            </a:gradFill>
            <a:ln w="1270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0" y="990600"/>
            <a:ext cx="91440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0" y="457200"/>
            <a:ext cx="9283700" cy="609600"/>
            <a:chOff x="0" y="288"/>
            <a:chExt cx="5848" cy="384"/>
          </a:xfrm>
        </p:grpSpPr>
        <p:sp>
          <p:nvSpPr>
            <p:cNvPr id="11295" name="Freeform 31" descr="Широкий диагональный 2"/>
            <p:cNvSpPr>
              <a:spLocks/>
            </p:cNvSpPr>
            <p:nvPr/>
          </p:nvSpPr>
          <p:spPr bwMode="auto">
            <a:xfrm>
              <a:off x="1152" y="328"/>
              <a:ext cx="1152" cy="344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576" y="8"/>
                </a:cxn>
                <a:cxn ang="0">
                  <a:pos x="1152" y="296"/>
                </a:cxn>
              </a:cxnLst>
              <a:rect l="0" t="0" r="r" b="b"/>
              <a:pathLst>
                <a:path w="1152" h="344">
                  <a:moveTo>
                    <a:pt x="0" y="344"/>
                  </a:moveTo>
                  <a:cubicBezTo>
                    <a:pt x="192" y="180"/>
                    <a:pt x="384" y="16"/>
                    <a:pt x="576" y="8"/>
                  </a:cubicBezTo>
                  <a:cubicBezTo>
                    <a:pt x="768" y="0"/>
                    <a:pt x="960" y="148"/>
                    <a:pt x="1152" y="296"/>
                  </a:cubicBezTo>
                </a:path>
              </a:pathLst>
            </a:custGeom>
            <a:pattFill prst="wdUpDiag">
              <a:fgClr>
                <a:srgbClr val="808080"/>
              </a:fgClr>
              <a:bgClr>
                <a:schemeClr val="bg1"/>
              </a:bgClr>
            </a:patt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Freeform 32" descr="Широкий диагональный 2"/>
            <p:cNvSpPr>
              <a:spLocks/>
            </p:cNvSpPr>
            <p:nvPr/>
          </p:nvSpPr>
          <p:spPr bwMode="auto">
            <a:xfrm>
              <a:off x="0" y="292"/>
              <a:ext cx="1176" cy="364"/>
            </a:xfrm>
            <a:custGeom>
              <a:avLst/>
              <a:gdLst/>
              <a:ahLst/>
              <a:cxnLst>
                <a:cxn ang="0">
                  <a:pos x="0" y="340"/>
                </a:cxn>
                <a:cxn ang="0">
                  <a:pos x="576" y="4"/>
                </a:cxn>
                <a:cxn ang="0">
                  <a:pos x="1176" y="364"/>
                </a:cxn>
              </a:cxnLst>
              <a:rect l="0" t="0" r="r" b="b"/>
              <a:pathLst>
                <a:path w="1176" h="364">
                  <a:moveTo>
                    <a:pt x="0" y="340"/>
                  </a:moveTo>
                  <a:cubicBezTo>
                    <a:pt x="192" y="176"/>
                    <a:pt x="380" y="0"/>
                    <a:pt x="576" y="4"/>
                  </a:cubicBezTo>
                  <a:cubicBezTo>
                    <a:pt x="772" y="8"/>
                    <a:pt x="1051" y="289"/>
                    <a:pt x="1176" y="364"/>
                  </a:cubicBezTo>
                </a:path>
              </a:pathLst>
            </a:custGeom>
            <a:pattFill prst="wdUpDiag">
              <a:fgClr>
                <a:srgbClr val="808080"/>
              </a:fgClr>
              <a:bgClr>
                <a:schemeClr val="bg1"/>
              </a:bgClr>
            </a:patt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Freeform 33" descr="Широкий диагональный 2"/>
            <p:cNvSpPr>
              <a:spLocks/>
            </p:cNvSpPr>
            <p:nvPr/>
          </p:nvSpPr>
          <p:spPr bwMode="auto">
            <a:xfrm>
              <a:off x="2304" y="295"/>
              <a:ext cx="1192" cy="345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576" y="1"/>
                </a:cxn>
                <a:cxn ang="0">
                  <a:pos x="1192" y="345"/>
                </a:cxn>
              </a:cxnLst>
              <a:rect l="0" t="0" r="r" b="b"/>
              <a:pathLst>
                <a:path w="1192" h="345">
                  <a:moveTo>
                    <a:pt x="0" y="337"/>
                  </a:moveTo>
                  <a:cubicBezTo>
                    <a:pt x="192" y="173"/>
                    <a:pt x="377" y="0"/>
                    <a:pt x="576" y="1"/>
                  </a:cubicBezTo>
                  <a:cubicBezTo>
                    <a:pt x="775" y="2"/>
                    <a:pt x="1064" y="273"/>
                    <a:pt x="1192" y="345"/>
                  </a:cubicBezTo>
                </a:path>
              </a:pathLst>
            </a:custGeom>
            <a:pattFill prst="wdUpDiag">
              <a:fgClr>
                <a:srgbClr val="808080"/>
              </a:fgClr>
              <a:bgClr>
                <a:schemeClr val="bg1"/>
              </a:bgClr>
            </a:patt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Freeform 34" descr="Широкий диагональный 2"/>
            <p:cNvSpPr>
              <a:spLocks/>
            </p:cNvSpPr>
            <p:nvPr/>
          </p:nvSpPr>
          <p:spPr bwMode="auto">
            <a:xfrm>
              <a:off x="3504" y="288"/>
              <a:ext cx="1192" cy="345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576" y="1"/>
                </a:cxn>
                <a:cxn ang="0">
                  <a:pos x="1192" y="345"/>
                </a:cxn>
              </a:cxnLst>
              <a:rect l="0" t="0" r="r" b="b"/>
              <a:pathLst>
                <a:path w="1192" h="345">
                  <a:moveTo>
                    <a:pt x="0" y="337"/>
                  </a:moveTo>
                  <a:cubicBezTo>
                    <a:pt x="192" y="173"/>
                    <a:pt x="377" y="0"/>
                    <a:pt x="576" y="1"/>
                  </a:cubicBezTo>
                  <a:cubicBezTo>
                    <a:pt x="775" y="2"/>
                    <a:pt x="1064" y="273"/>
                    <a:pt x="1192" y="345"/>
                  </a:cubicBezTo>
                </a:path>
              </a:pathLst>
            </a:custGeom>
            <a:pattFill prst="wdUpDiag">
              <a:fgClr>
                <a:srgbClr val="808080"/>
              </a:fgClr>
              <a:bgClr>
                <a:schemeClr val="bg1"/>
              </a:bgClr>
            </a:patt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Freeform 35" descr="Широкий диагональный 2"/>
            <p:cNvSpPr>
              <a:spLocks/>
            </p:cNvSpPr>
            <p:nvPr/>
          </p:nvSpPr>
          <p:spPr bwMode="auto">
            <a:xfrm>
              <a:off x="4656" y="288"/>
              <a:ext cx="1192" cy="345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576" y="1"/>
                </a:cxn>
                <a:cxn ang="0">
                  <a:pos x="1192" y="345"/>
                </a:cxn>
              </a:cxnLst>
              <a:rect l="0" t="0" r="r" b="b"/>
              <a:pathLst>
                <a:path w="1192" h="345">
                  <a:moveTo>
                    <a:pt x="0" y="337"/>
                  </a:moveTo>
                  <a:cubicBezTo>
                    <a:pt x="192" y="173"/>
                    <a:pt x="377" y="0"/>
                    <a:pt x="576" y="1"/>
                  </a:cubicBezTo>
                  <a:cubicBezTo>
                    <a:pt x="775" y="2"/>
                    <a:pt x="1064" y="273"/>
                    <a:pt x="1192" y="345"/>
                  </a:cubicBezTo>
                </a:path>
              </a:pathLst>
            </a:custGeom>
            <a:pattFill prst="wdUpDiag">
              <a:fgClr>
                <a:srgbClr val="808080"/>
              </a:fgClr>
              <a:bgClr>
                <a:schemeClr val="bg1"/>
              </a:bgClr>
            </a:patt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00" name="Freeform 36" descr="Светлый вертикальный"/>
          <p:cNvSpPr>
            <a:spLocks/>
          </p:cNvSpPr>
          <p:nvPr/>
        </p:nvSpPr>
        <p:spPr bwMode="auto">
          <a:xfrm>
            <a:off x="0" y="990600"/>
            <a:ext cx="9220200" cy="3048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5808" y="0"/>
              </a:cxn>
              <a:cxn ang="0">
                <a:pos x="5808" y="192"/>
              </a:cxn>
              <a:cxn ang="0">
                <a:pos x="0" y="192"/>
              </a:cxn>
              <a:cxn ang="0">
                <a:pos x="0" y="48"/>
              </a:cxn>
            </a:cxnLst>
            <a:rect l="0" t="0" r="r" b="b"/>
            <a:pathLst>
              <a:path w="5808" h="192">
                <a:moveTo>
                  <a:pt x="0" y="48"/>
                </a:moveTo>
                <a:lnTo>
                  <a:pt x="5808" y="0"/>
                </a:lnTo>
                <a:lnTo>
                  <a:pt x="5808" y="192"/>
                </a:lnTo>
                <a:lnTo>
                  <a:pt x="0" y="192"/>
                </a:lnTo>
                <a:lnTo>
                  <a:pt x="0" y="48"/>
                </a:lnTo>
                <a:close/>
              </a:path>
            </a:pathLst>
          </a:custGeom>
          <a:pattFill prst="ltVert">
            <a:fgClr>
              <a:schemeClr val="tx2"/>
            </a:fgClr>
            <a:bgClr>
              <a:schemeClr val="bg1"/>
            </a:bgClr>
          </a:patt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733800" y="1346200"/>
            <a:ext cx="228600" cy="5588000"/>
            <a:chOff x="2352" y="848"/>
            <a:chExt cx="144" cy="3520"/>
          </a:xfrm>
        </p:grpSpPr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2400" y="848"/>
              <a:ext cx="56" cy="3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3520"/>
                </a:cxn>
              </a:cxnLst>
              <a:rect l="0" t="0" r="r" b="b"/>
              <a:pathLst>
                <a:path w="56" h="3520">
                  <a:moveTo>
                    <a:pt x="0" y="0"/>
                  </a:moveTo>
                  <a:lnTo>
                    <a:pt x="56" y="35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2352" y="24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2352" y="34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2352" y="177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>
              <a:off x="2352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235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>
              <a:off x="2352" y="297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2352" y="39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2352" y="417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2352" y="36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2352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2352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2352" y="20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2352" y="15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2352" y="10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2352" y="43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1318" name="Object 54"/>
          <p:cNvGraphicFramePr>
            <a:graphicFrameLocks noChangeAspect="1"/>
          </p:cNvGraphicFramePr>
          <p:nvPr/>
        </p:nvGraphicFramePr>
        <p:xfrm>
          <a:off x="2743200" y="1371600"/>
          <a:ext cx="617538" cy="1295400"/>
        </p:xfrm>
        <a:graphic>
          <a:graphicData uri="http://schemas.openxmlformats.org/presentationml/2006/ole">
            <p:oleObj spid="_x0000_s111618" name="Формула" r:id="rId4" imgW="203040" imgH="393480" progId="Equation.3">
              <p:embed/>
            </p:oleObj>
          </a:graphicData>
        </a:graphic>
      </p:graphicFrame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4876800" y="2997200"/>
            <a:ext cx="4267200" cy="19177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  <a:cs typeface="Arial" charset="0"/>
              </a:rPr>
              <a:t>Свая возвышается над </a:t>
            </a:r>
          </a:p>
          <a:p>
            <a:r>
              <a:rPr lang="ru-RU" sz="2400" b="1" i="1">
                <a:latin typeface="Georgia" pitchFamily="18" charset="0"/>
                <a:cs typeface="Arial" charset="0"/>
              </a:rPr>
              <a:t>водой на 1,5 м, что </a:t>
            </a:r>
          </a:p>
          <a:p>
            <a:r>
              <a:rPr lang="ru-RU" sz="2400" b="1" i="1">
                <a:latin typeface="Georgia" pitchFamily="18" charset="0"/>
                <a:cs typeface="Arial" charset="0"/>
              </a:rPr>
              <a:t>составляет  3/16    длины  всей сваи.</a:t>
            </a:r>
          </a:p>
          <a:p>
            <a:r>
              <a:rPr lang="ru-RU" sz="2400" b="1" i="1">
                <a:latin typeface="Georgia" pitchFamily="18" charset="0"/>
                <a:cs typeface="Arial" charset="0"/>
              </a:rPr>
              <a:t>Какова длина всей сваи?</a:t>
            </a:r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>
            <a:off x="3851275" y="1268413"/>
            <a:ext cx="0" cy="1152525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179388" y="3068638"/>
            <a:ext cx="2159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600" b="1" i="1">
                <a:solidFill>
                  <a:srgbClr val="008000"/>
                </a:solidFill>
                <a:latin typeface="Georgia" pitchFamily="18" charset="0"/>
              </a:rPr>
              <a:t>№ 648</a:t>
            </a:r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684213" y="5072065"/>
            <a:ext cx="5759450" cy="1446213"/>
            <a:chOff x="431" y="3195"/>
            <a:chExt cx="3628" cy="911"/>
          </a:xfrm>
        </p:grpSpPr>
        <p:sp>
          <p:nvSpPr>
            <p:cNvPr id="11329" name="AutoShape 65"/>
            <p:cNvSpPr>
              <a:spLocks noChangeArrowheads="1"/>
            </p:cNvSpPr>
            <p:nvPr/>
          </p:nvSpPr>
          <p:spPr bwMode="auto">
            <a:xfrm>
              <a:off x="431" y="3249"/>
              <a:ext cx="3628" cy="84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FFFF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31" name="Text Box 67"/>
            <p:cNvSpPr txBox="1">
              <a:spLocks noChangeArrowheads="1"/>
            </p:cNvSpPr>
            <p:nvPr/>
          </p:nvSpPr>
          <p:spPr bwMode="auto">
            <a:xfrm>
              <a:off x="793" y="3407"/>
              <a:ext cx="116" cy="485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endParaRPr lang="ru-RU" sz="4400" b="1" dirty="0"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1332" name="Text Box 68"/>
            <p:cNvSpPr txBox="1">
              <a:spLocks noChangeArrowheads="1"/>
            </p:cNvSpPr>
            <p:nvPr/>
          </p:nvSpPr>
          <p:spPr bwMode="auto">
            <a:xfrm>
              <a:off x="1927" y="3250"/>
              <a:ext cx="33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ru-RU" sz="4400" b="1" dirty="0">
                  <a:solidFill>
                    <a:srgbClr val="006600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>
              <a:off x="1940" y="3657"/>
              <a:ext cx="304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34" name="Text Box 70"/>
            <p:cNvSpPr txBox="1">
              <a:spLocks noChangeArrowheads="1"/>
            </p:cNvSpPr>
            <p:nvPr/>
          </p:nvSpPr>
          <p:spPr bwMode="auto">
            <a:xfrm>
              <a:off x="630" y="3195"/>
              <a:ext cx="3375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4400" b="1" dirty="0" smtClean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cs typeface="Arial" charset="0"/>
                </a:rPr>
                <a:t>1,5 :    = 8 (м)</a:t>
              </a:r>
              <a:r>
                <a:rPr lang="ru-RU" sz="4400" b="1" dirty="0" smtClean="0">
                  <a:solidFill>
                    <a:srgbClr val="0066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cs typeface="Arial" charset="0"/>
                </a:rPr>
                <a:t> </a:t>
              </a:r>
            </a:p>
            <a:p>
              <a:r>
                <a:rPr kumimoji="1" lang="ru-RU" sz="4400" b="1" dirty="0" smtClean="0">
                  <a:solidFill>
                    <a:srgbClr val="006600"/>
                  </a:solidFill>
                  <a:latin typeface="Comic Sans MS" pitchFamily="66" charset="0"/>
                </a:rPr>
                <a:t>        16</a:t>
              </a:r>
              <a:endParaRPr kumimoji="1" lang="ru-RU" sz="4400" b="1" dirty="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2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/>
      <p:bldP spid="11289" grpId="0" animBg="1"/>
      <p:bldP spid="11320" grpId="0"/>
      <p:bldP spid="11322" grpId="0" animBg="1"/>
      <p:bldP spid="113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9" descr="027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628" y="142852"/>
            <a:ext cx="1950622" cy="142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vladimir_visockiy_-_utrennyaya_gimnastika Minusovki.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72528" y="128586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7158" y="214291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9A46"/>
                </a:solidFill>
              </a:rPr>
              <a:t>Физпауза</a:t>
            </a:r>
            <a:r>
              <a:rPr lang="ru-RU" b="1" dirty="0" smtClean="0">
                <a:solidFill>
                  <a:srgbClr val="000099"/>
                </a:solidFill>
              </a:rPr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1000108"/>
            <a:ext cx="77867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66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66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rgbClr val="00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МИКС-ФРИЗ-ГРУПП</a:t>
            </a:r>
          </a:p>
        </p:txBody>
      </p:sp>
      <p:pic>
        <p:nvPicPr>
          <p:cNvPr id="9" name="Содержимое 3" descr="MM9002347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3857628"/>
            <a:ext cx="14509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4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2462" y="6209011"/>
            <a:ext cx="671493" cy="369332"/>
          </a:xfrm>
          <a:prstGeom prst="actionButtonHome">
            <a:avLst/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42976" y="2643182"/>
            <a:ext cx="6357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Умножьте  1/2   на 6.</a:t>
            </a:r>
          </a:p>
          <a:p>
            <a:pPr marL="514350" indent="-514350"/>
            <a:endParaRPr lang="ru-RU" sz="28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 startAt="2"/>
            </a:pPr>
            <a:r>
              <a:rPr lang="ru-RU" sz="2800" b="1" dirty="0" smtClean="0">
                <a:solidFill>
                  <a:srgbClr val="002060"/>
                </a:solidFill>
              </a:rPr>
              <a:t>Чему равно произведение взаимно обратных чисел.</a:t>
            </a:r>
          </a:p>
          <a:p>
            <a:pPr marL="514350" indent="-514350"/>
            <a:endParaRPr lang="ru-RU" sz="2800" b="1" dirty="0" smtClean="0">
              <a:solidFill>
                <a:srgbClr val="002060"/>
              </a:solidFill>
            </a:endParaRPr>
          </a:p>
          <a:p>
            <a:pPr marL="514350" indent="-514350"/>
            <a:r>
              <a:rPr lang="ru-RU" sz="2800" b="1" dirty="0" smtClean="0">
                <a:solidFill>
                  <a:srgbClr val="002060"/>
                </a:solidFill>
              </a:rPr>
              <a:t>3.   Назовите знаменатель дроби 5/9.</a:t>
            </a: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"/>
          </p:nvPr>
        </p:nvSpPr>
        <p:spPr>
          <a:xfrm>
            <a:off x="2214563" y="2071688"/>
            <a:ext cx="785812" cy="5715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от</a:t>
            </a: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1143000" y="2016125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600" dirty="0">
                <a:cs typeface="Arial" charset="0"/>
              </a:rPr>
              <a:t>а)</a:t>
            </a:r>
            <a:endParaRPr lang="en-US" sz="3600" dirty="0">
              <a:cs typeface="Arial" charset="0"/>
            </a:endParaRPr>
          </a:p>
        </p:txBody>
      </p:sp>
      <p:sp>
        <p:nvSpPr>
          <p:cNvPr id="62" name="Содержимое 2"/>
          <p:cNvSpPr txBox="1">
            <a:spLocks/>
          </p:cNvSpPr>
          <p:nvPr/>
        </p:nvSpPr>
        <p:spPr bwMode="auto">
          <a:xfrm>
            <a:off x="3286125" y="2071688"/>
            <a:ext cx="7858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600" b="1" kern="0" dirty="0">
                <a:latin typeface="+mn-lt"/>
              </a:rPr>
              <a:t>14</a:t>
            </a:r>
          </a:p>
        </p:txBody>
      </p:sp>
      <p:pic>
        <p:nvPicPr>
          <p:cNvPr id="7178" name="Picture 5" descr="j0336915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262" y="4878387"/>
            <a:ext cx="1582738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Овал 39"/>
          <p:cNvSpPr/>
          <p:nvPr/>
        </p:nvSpPr>
        <p:spPr>
          <a:xfrm>
            <a:off x="3143250" y="1801813"/>
            <a:ext cx="1000125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одержимое 2"/>
          <p:cNvSpPr txBox="1">
            <a:spLocks/>
          </p:cNvSpPr>
          <p:nvPr/>
        </p:nvSpPr>
        <p:spPr bwMode="auto">
          <a:xfrm>
            <a:off x="3214688" y="3509963"/>
            <a:ext cx="9286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600" b="1" kern="0" dirty="0">
                <a:latin typeface="+mn-lt"/>
              </a:rPr>
              <a:t>39</a:t>
            </a: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1143000" y="3422650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600" dirty="0">
                <a:cs typeface="Arial" charset="0"/>
              </a:rPr>
              <a:t>б)</a:t>
            </a:r>
            <a:endParaRPr lang="en-US" sz="3600" dirty="0">
              <a:cs typeface="Arial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3143250" y="3208338"/>
            <a:ext cx="1000125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Содержимое 2"/>
          <p:cNvSpPr txBox="1">
            <a:spLocks/>
          </p:cNvSpPr>
          <p:nvPr/>
        </p:nvSpPr>
        <p:spPr bwMode="auto">
          <a:xfrm>
            <a:off x="3143250" y="4922838"/>
            <a:ext cx="1000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600" b="1" kern="0" dirty="0">
                <a:latin typeface="+mn-lt"/>
              </a:rPr>
              <a:t>100</a:t>
            </a:r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1143000" y="4922838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600">
                <a:cs typeface="Arial" charset="0"/>
              </a:rPr>
              <a:t>в)</a:t>
            </a:r>
            <a:endParaRPr lang="en-US" sz="3600">
              <a:cs typeface="Arial" charset="0"/>
            </a:endParaRPr>
          </a:p>
        </p:txBody>
      </p:sp>
      <p:sp>
        <p:nvSpPr>
          <p:cNvPr id="69" name="Содержимое 2"/>
          <p:cNvSpPr txBox="1">
            <a:spLocks/>
          </p:cNvSpPr>
          <p:nvPr/>
        </p:nvSpPr>
        <p:spPr bwMode="auto">
          <a:xfrm>
            <a:off x="2286000" y="4929188"/>
            <a:ext cx="785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+mn-lt"/>
              </a:rPr>
              <a:t>от</a:t>
            </a:r>
          </a:p>
        </p:txBody>
      </p:sp>
      <p:sp>
        <p:nvSpPr>
          <p:cNvPr id="71" name="Овал 70"/>
          <p:cNvSpPr/>
          <p:nvPr/>
        </p:nvSpPr>
        <p:spPr>
          <a:xfrm>
            <a:off x="3143250" y="4621213"/>
            <a:ext cx="1000125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одержимое 2"/>
          <p:cNvSpPr txBox="1">
            <a:spLocks/>
          </p:cNvSpPr>
          <p:nvPr/>
        </p:nvSpPr>
        <p:spPr bwMode="auto">
          <a:xfrm>
            <a:off x="2286000" y="3429000"/>
            <a:ext cx="785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600" b="1" kern="0" dirty="0">
                <a:solidFill>
                  <a:srgbClr val="FF0000"/>
                </a:solidFill>
                <a:latin typeface="+mn-lt"/>
              </a:rPr>
              <a:t>от</a:t>
            </a:r>
          </a:p>
        </p:txBody>
      </p:sp>
      <p:sp>
        <p:nvSpPr>
          <p:cNvPr id="10258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9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1785938"/>
            <a:ext cx="2762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Rectangle 36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61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62" name="Picture 3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143250"/>
            <a:ext cx="542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3" name="Rectangle 39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64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65" name="Picture 4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4643438"/>
            <a:ext cx="542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6" name="Rectangle 42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1071538" y="428604"/>
            <a:ext cx="6881837" cy="357190"/>
          </a:xfrm>
          <a:prstGeom prst="rect">
            <a:avLst/>
          </a:prstGeom>
        </p:spPr>
        <p:txBody>
          <a:bodyPr lIns="45720" tIns="0" rIns="45720" bIns="0" anchor="b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no Pro Caption" pitchFamily="18" charset="0"/>
                <a:ea typeface="Arial Unicode MS" pitchFamily="34" charset="-128"/>
                <a:cs typeface="Arial Unicode MS" pitchFamily="34" charset="-128"/>
              </a:rPr>
              <a:t>Найдите дробь от числа.</a:t>
            </a:r>
            <a:endParaRPr lang="ru-RU" sz="40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no Pro Captio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8" grpId="0" animBg="1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sz="quarter" idx="1"/>
          </p:nvPr>
        </p:nvSpPr>
        <p:spPr>
          <a:xfrm>
            <a:off x="1714500" y="2143125"/>
            <a:ext cx="3000375" cy="71437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которого равны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642938" y="2016125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600" dirty="0">
                <a:cs typeface="Arial" charset="0"/>
              </a:rPr>
              <a:t>а)</a:t>
            </a:r>
            <a:endParaRPr lang="en-US" sz="3600" dirty="0">
              <a:cs typeface="Arial" charset="0"/>
            </a:endParaRPr>
          </a:p>
        </p:txBody>
      </p:sp>
      <p:sp>
        <p:nvSpPr>
          <p:cNvPr id="62" name="Содержимое 2"/>
          <p:cNvSpPr txBox="1">
            <a:spLocks/>
          </p:cNvSpPr>
          <p:nvPr/>
        </p:nvSpPr>
        <p:spPr bwMode="auto">
          <a:xfrm>
            <a:off x="4714875" y="20002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600" kern="0" dirty="0">
                <a:latin typeface="+mn-lt"/>
              </a:rPr>
              <a:t>14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642938" y="3422650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600" dirty="0">
                <a:cs typeface="Arial" charset="0"/>
              </a:rPr>
              <a:t>б)</a:t>
            </a:r>
            <a:endParaRPr lang="en-US" sz="3600" dirty="0">
              <a:cs typeface="Arial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71472" y="4786322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600" dirty="0">
                <a:cs typeface="Arial" charset="0"/>
              </a:rPr>
              <a:t>в)</a:t>
            </a:r>
            <a:endParaRPr lang="en-US" sz="3600" dirty="0">
              <a:cs typeface="Arial" charset="0"/>
            </a:endParaRPr>
          </a:p>
        </p:txBody>
      </p:sp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5572125" y="1801813"/>
            <a:ext cx="1000125" cy="1143000"/>
            <a:chOff x="5572139" y="1801813"/>
            <a:chExt cx="1000125" cy="1143000"/>
          </a:xfrm>
        </p:grpSpPr>
        <p:sp>
          <p:nvSpPr>
            <p:cNvPr id="40" name="Овал 39"/>
            <p:cNvSpPr/>
            <p:nvPr/>
          </p:nvSpPr>
          <p:spPr>
            <a:xfrm>
              <a:off x="5572139" y="1801813"/>
              <a:ext cx="1000125" cy="11430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Содержимое 2"/>
            <p:cNvSpPr txBox="1">
              <a:spLocks/>
            </p:cNvSpPr>
            <p:nvPr/>
          </p:nvSpPr>
          <p:spPr bwMode="auto">
            <a:xfrm>
              <a:off x="5786452" y="2000250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4400" kern="0" dirty="0"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1857375" y="3500438"/>
            <a:ext cx="300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</a:rPr>
              <a:t>которого равны</a:t>
            </a: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 bwMode="auto">
          <a:xfrm>
            <a:off x="4857750" y="335756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3600" b="1" kern="0" dirty="0">
                <a:latin typeface="+mn-lt"/>
              </a:rPr>
              <a:t>6</a:t>
            </a:r>
          </a:p>
        </p:txBody>
      </p: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5572125" y="3214688"/>
            <a:ext cx="1000125" cy="1143000"/>
            <a:chOff x="5572139" y="1801813"/>
            <a:chExt cx="1000125" cy="1143000"/>
          </a:xfrm>
        </p:grpSpPr>
        <p:sp>
          <p:nvSpPr>
            <p:cNvPr id="37" name="Овал 36"/>
            <p:cNvSpPr/>
            <p:nvPr/>
          </p:nvSpPr>
          <p:spPr>
            <a:xfrm>
              <a:off x="5572139" y="1801813"/>
              <a:ext cx="1000125" cy="11430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Содержимое 2"/>
            <p:cNvSpPr txBox="1">
              <a:spLocks/>
            </p:cNvSpPr>
            <p:nvPr/>
          </p:nvSpPr>
          <p:spPr bwMode="auto">
            <a:xfrm>
              <a:off x="5786452" y="2000250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4400" kern="0" dirty="0"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41" name="Содержимое 2"/>
          <p:cNvSpPr txBox="1">
            <a:spLocks/>
          </p:cNvSpPr>
          <p:nvPr/>
        </p:nvSpPr>
        <p:spPr bwMode="auto">
          <a:xfrm>
            <a:off x="1857375" y="5072063"/>
            <a:ext cx="300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</a:rPr>
              <a:t>которого равны</a:t>
            </a:r>
          </a:p>
        </p:txBody>
      </p:sp>
      <p:grpSp>
        <p:nvGrpSpPr>
          <p:cNvPr id="4" name="Группа 45"/>
          <p:cNvGrpSpPr>
            <a:grpSpLocks/>
          </p:cNvGrpSpPr>
          <p:nvPr/>
        </p:nvGrpSpPr>
        <p:grpSpPr bwMode="auto">
          <a:xfrm>
            <a:off x="5643570" y="4572008"/>
            <a:ext cx="1000125" cy="1143000"/>
            <a:chOff x="5572139" y="1801813"/>
            <a:chExt cx="1000125" cy="1143000"/>
          </a:xfrm>
        </p:grpSpPr>
        <p:sp>
          <p:nvSpPr>
            <p:cNvPr id="47" name="Овал 46"/>
            <p:cNvSpPr/>
            <p:nvPr/>
          </p:nvSpPr>
          <p:spPr>
            <a:xfrm>
              <a:off x="5572139" y="1801813"/>
              <a:ext cx="1000125" cy="11430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8" name="Содержимое 2"/>
            <p:cNvSpPr txBox="1">
              <a:spLocks/>
            </p:cNvSpPr>
            <p:nvPr/>
          </p:nvSpPr>
          <p:spPr bwMode="auto">
            <a:xfrm>
              <a:off x="5786452" y="2000251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4400" kern="0" dirty="0"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42" name="Заголовок 1"/>
          <p:cNvSpPr txBox="1">
            <a:spLocks/>
          </p:cNvSpPr>
          <p:nvPr/>
        </p:nvSpPr>
        <p:spPr>
          <a:xfrm>
            <a:off x="428596" y="428604"/>
            <a:ext cx="6286544" cy="85725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40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8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282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83" name="Picture 4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1857375"/>
            <a:ext cx="2762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Rectangle 4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1285" name="Picture 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3143250"/>
            <a:ext cx="542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4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4743450"/>
            <a:ext cx="542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7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88" name="Picture 4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4714875"/>
            <a:ext cx="542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9" name="Rectangle 45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57158" y="214291"/>
            <a:ext cx="80724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no Pro Captio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no Pro Caption" pitchFamily="18" charset="0"/>
                <a:ea typeface="Arial Unicode MS" pitchFamily="34" charset="-128"/>
                <a:cs typeface="Arial Unicode MS" pitchFamily="34" charset="-128"/>
              </a:rPr>
              <a:t>Найдите  число по его дроби.</a:t>
            </a:r>
            <a:endParaRPr lang="ru-RU" sz="28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0099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no Pro Captio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0034" y="5857893"/>
            <a:ext cx="857256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600" dirty="0" smtClean="0">
                <a:cs typeface="Arial" charset="0"/>
              </a:rPr>
              <a:t> г)</a:t>
            </a:r>
            <a:endParaRPr lang="en-US" sz="3600" dirty="0">
              <a:cs typeface="Arial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785918" y="5929330"/>
            <a:ext cx="3017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которого равны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5286380" y="628652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71538" y="585789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0.2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0628" y="585789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5</a:t>
            </a:r>
            <a:endParaRPr lang="ru-RU" sz="4000" b="1" dirty="0"/>
          </a:p>
        </p:txBody>
      </p:sp>
      <p:grpSp>
        <p:nvGrpSpPr>
          <p:cNvPr id="56" name="Группа 45"/>
          <p:cNvGrpSpPr>
            <a:grpSpLocks/>
          </p:cNvGrpSpPr>
          <p:nvPr/>
        </p:nvGrpSpPr>
        <p:grpSpPr bwMode="auto">
          <a:xfrm>
            <a:off x="5643570" y="5715000"/>
            <a:ext cx="1000125" cy="1143000"/>
            <a:chOff x="5572139" y="1801813"/>
            <a:chExt cx="1000125" cy="1143000"/>
          </a:xfrm>
        </p:grpSpPr>
        <p:sp>
          <p:nvSpPr>
            <p:cNvPr id="57" name="Овал 56"/>
            <p:cNvSpPr/>
            <p:nvPr/>
          </p:nvSpPr>
          <p:spPr>
            <a:xfrm>
              <a:off x="5572139" y="1801813"/>
              <a:ext cx="1000125" cy="11430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8" name="Содержимое 2"/>
            <p:cNvSpPr txBox="1">
              <a:spLocks/>
            </p:cNvSpPr>
            <p:nvPr/>
          </p:nvSpPr>
          <p:spPr bwMode="auto">
            <a:xfrm>
              <a:off x="5786452" y="2000251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ru-RU" sz="4400" kern="0" dirty="0">
                  <a:latin typeface="Arial Black" pitchFamily="34" charset="0"/>
                </a:rPr>
                <a:t>?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286776" y="5572140"/>
            <a:ext cx="857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</a:rPr>
              <a:t> </a:t>
            </a:r>
            <a:endParaRPr lang="ru-RU" sz="4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901014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009A46"/>
                </a:solidFill>
                <a:latin typeface="Franklin Gothic Book" pitchFamily="34" charset="0"/>
                <a:cs typeface="Arial" charset="0"/>
              </a:rPr>
              <a:t>Используя найденные ответы заполните пропуски и прочитайте текст.</a:t>
            </a:r>
            <a:r>
              <a:rPr lang="ru-RU" sz="2700" dirty="0" smtClean="0">
                <a:solidFill>
                  <a:srgbClr val="666633"/>
                </a:solidFill>
                <a:latin typeface="Franklin Gothic Book" pitchFamily="34" charset="0"/>
                <a:cs typeface="Arial" charset="0"/>
              </a:rPr>
              <a:t/>
            </a:r>
            <a:br>
              <a:rPr lang="ru-RU" sz="2700" dirty="0" smtClean="0">
                <a:solidFill>
                  <a:srgbClr val="666633"/>
                </a:solidFill>
                <a:latin typeface="Franklin Gothic Book" pitchFamily="34" charset="0"/>
                <a:cs typeface="Arial" charset="0"/>
              </a:rPr>
            </a:br>
            <a:r>
              <a:rPr lang="ru-RU" sz="2700" dirty="0" smtClean="0">
                <a:solidFill>
                  <a:srgbClr val="666633"/>
                </a:solidFill>
                <a:latin typeface="Franklin Gothic Book" pitchFamily="34" charset="0"/>
                <a:cs typeface="Arial" charset="0"/>
              </a:rPr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Герой Советского Союза </a:t>
            </a:r>
            <a:r>
              <a:rPr lang="ru-RU" dirty="0" smtClean="0">
                <a:solidFill>
                  <a:schemeClr val="tx1"/>
                </a:solidFill>
              </a:rPr>
              <a:t>–наш земляк.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6600"/>
                </a:solidFill>
              </a:rPr>
              <a:t>  </a:t>
            </a:r>
            <a:r>
              <a:rPr lang="ru-RU" sz="3600" dirty="0" smtClean="0">
                <a:solidFill>
                  <a:srgbClr val="006600"/>
                </a:solidFill>
              </a:rPr>
              <a:t>4 - а, 9 - </a:t>
            </a:r>
            <a:r>
              <a:rPr lang="ru-RU" sz="3600" dirty="0" err="1" smtClean="0">
                <a:solidFill>
                  <a:srgbClr val="006600"/>
                </a:solidFill>
              </a:rPr>
              <a:t>ш</a:t>
            </a:r>
            <a:r>
              <a:rPr lang="ru-RU" sz="3600" dirty="0" smtClean="0">
                <a:solidFill>
                  <a:srgbClr val="006600"/>
                </a:solidFill>
              </a:rPr>
              <a:t> , 45 - </a:t>
            </a:r>
            <a:r>
              <a:rPr lang="ru-RU" sz="3600" dirty="0" err="1" smtClean="0">
                <a:solidFill>
                  <a:srgbClr val="006600"/>
                </a:solidFill>
              </a:rPr>
              <a:t>р</a:t>
            </a:r>
            <a:r>
              <a:rPr lang="ru-RU" sz="3600" dirty="0" smtClean="0">
                <a:solidFill>
                  <a:srgbClr val="006600"/>
                </a:solidFill>
              </a:rPr>
              <a:t>, 49 - в, 26 - </a:t>
            </a:r>
            <a:r>
              <a:rPr lang="ru-RU" sz="3600" dirty="0" err="1" smtClean="0">
                <a:solidFill>
                  <a:srgbClr val="006600"/>
                </a:solidFill>
              </a:rPr>
              <a:t>п</a:t>
            </a:r>
            <a:r>
              <a:rPr lang="ru-RU" sz="3600" dirty="0" smtClean="0">
                <a:solidFill>
                  <a:srgbClr val="006600"/>
                </a:solidFill>
              </a:rPr>
              <a:t> , 2 –о, 25 - и</a:t>
            </a:r>
            <a:endParaRPr lang="ru-RU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8" y="3571876"/>
          <a:ext cx="8286803" cy="221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29"/>
                <a:gridCol w="1183829"/>
                <a:gridCol w="1183829"/>
                <a:gridCol w="1183829"/>
                <a:gridCol w="1183829"/>
                <a:gridCol w="1183829"/>
                <a:gridCol w="1183829"/>
              </a:tblGrid>
              <a:tr h="90955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C000"/>
                          </a:solidFill>
                        </a:rPr>
                        <a:t>9</a:t>
                      </a:r>
                      <a:endParaRPr lang="ru-RU" sz="4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C000"/>
                          </a:solidFill>
                        </a:rPr>
                        <a:t>4</a:t>
                      </a:r>
                      <a:endParaRPr lang="ru-RU" sz="4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C000"/>
                          </a:solidFill>
                        </a:rPr>
                        <a:t>45</a:t>
                      </a:r>
                      <a:endParaRPr lang="ru-RU" sz="4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C000"/>
                          </a:solidFill>
                        </a:rPr>
                        <a:t>25</a:t>
                      </a:r>
                      <a:endParaRPr lang="ru-RU" sz="4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C000"/>
                          </a:solidFill>
                        </a:rPr>
                        <a:t>26</a:t>
                      </a:r>
                      <a:endParaRPr lang="ru-RU" sz="4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C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C000"/>
                          </a:solidFill>
                        </a:rPr>
                        <a:t>49</a:t>
                      </a:r>
                      <a:endParaRPr lang="ru-RU" sz="40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305020"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4500571"/>
            <a:ext cx="6429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000099"/>
                </a:solidFill>
              </a:rPr>
              <a:t>ш</a:t>
            </a:r>
            <a:endParaRPr lang="ru-RU" sz="6000" b="1" dirty="0" smtClean="0">
              <a:solidFill>
                <a:srgbClr val="000099"/>
              </a:solidFill>
            </a:endParaRPr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4429132"/>
            <a:ext cx="4286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0099"/>
                </a:solidFill>
              </a:rPr>
              <a:t>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4500570"/>
            <a:ext cx="527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000099"/>
                </a:solidFill>
              </a:rPr>
              <a:t>р</a:t>
            </a:r>
            <a:endParaRPr lang="ru-RU" sz="6000" b="1" dirty="0" smtClean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4500570"/>
            <a:ext cx="7143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</a:rPr>
              <a:t>и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33609" y="4500570"/>
            <a:ext cx="6046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>
                <a:solidFill>
                  <a:srgbClr val="000099"/>
                </a:solidFill>
              </a:rPr>
              <a:t>п</a:t>
            </a:r>
            <a:endParaRPr lang="ru-RU" sz="6000" b="1" dirty="0" smtClean="0">
              <a:solidFill>
                <a:srgbClr val="000099"/>
              </a:solidFill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36946" y="4500570"/>
            <a:ext cx="6353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</a:rPr>
              <a:t>о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596787" y="4500570"/>
            <a:ext cx="5645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0099"/>
                </a:solidFill>
              </a:rPr>
              <a:t>в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0"/>
            <a:ext cx="1000132" cy="6715148"/>
          </a:xfrm>
        </p:spPr>
        <p:txBody>
          <a:bodyPr vert="wordArtVert">
            <a:norm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             </a:t>
            </a:r>
            <a:endParaRPr lang="ru-RU" sz="5300" b="1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2643174" y="1285860"/>
            <a:ext cx="4041648" cy="49377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Указом Президиума Верховного Совета СССР от 10 января 1944 года за умелые действия при переправе через Днепр, захват плацдарма, за мужество, смелость и героизм, старшему лейтенанту </a:t>
            </a:r>
            <a:r>
              <a:rPr lang="ru-RU" b="1" dirty="0" err="1" smtClean="0"/>
              <a:t>Шарипову</a:t>
            </a:r>
            <a:r>
              <a:rPr lang="ru-RU" b="1" dirty="0" smtClean="0"/>
              <a:t> </a:t>
            </a:r>
            <a:r>
              <a:rPr lang="ru-RU" b="1" dirty="0" err="1" smtClean="0"/>
              <a:t>Фатыху</a:t>
            </a:r>
            <a:r>
              <a:rPr lang="ru-RU" b="1" dirty="0" smtClean="0"/>
              <a:t> </a:t>
            </a:r>
            <a:r>
              <a:rPr lang="ru-RU" b="1" dirty="0" err="1" smtClean="0"/>
              <a:t>Зариповичу</a:t>
            </a:r>
            <a:r>
              <a:rPr lang="ru-RU" b="1" dirty="0" smtClean="0"/>
              <a:t> присвоено звание Героя Советского Союза с вручением ордена Ленина и медали «Золотая Звезда» </a:t>
            </a:r>
            <a:endParaRPr lang="ru-RU" b="1" dirty="0"/>
          </a:p>
        </p:txBody>
      </p:sp>
      <p:pic>
        <p:nvPicPr>
          <p:cNvPr id="1095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357562"/>
            <a:ext cx="2143140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1785918" y="357166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Фатых</a:t>
            </a: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err="1" smtClean="0">
                <a:solidFill>
                  <a:srgbClr val="C00000"/>
                </a:solidFill>
              </a:rPr>
              <a:t>Зарипович</a:t>
            </a: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err="1" smtClean="0">
                <a:solidFill>
                  <a:srgbClr val="C00000"/>
                </a:solidFill>
              </a:rPr>
              <a:t>Шарипов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85860"/>
            <a:ext cx="2214578" cy="313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620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Самостоятельная работа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2214554"/>
            <a:ext cx="55721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задача  -  «3»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2 задача -  «4»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 задача -  «5»</a:t>
            </a:r>
            <a:endParaRPr lang="ru-RU" sz="28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60648"/>
            <a:ext cx="3766609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  урока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5608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/>
              <a:t>Анализ контрольной работы.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Гимнастика ума.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Работа по карточке по новой теме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Работа у доски. «Верно, неверно?»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Решение задач.</a:t>
            </a:r>
          </a:p>
          <a:p>
            <a:pPr marL="342900" indent="-342900">
              <a:buAutoNum type="arabicPeriod"/>
            </a:pPr>
            <a:r>
              <a:rPr lang="ru-RU" sz="3200" b="1" dirty="0" err="1" smtClean="0"/>
              <a:t>Физпауза</a:t>
            </a:r>
            <a:r>
              <a:rPr lang="ru-RU" sz="32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Тест  «Прочитай фамилию героя».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Самостоятельная работа.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Подведение итогов.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Давайте </a:t>
            </a:r>
            <a:r>
              <a:rPr lang="ru-RU" dirty="0"/>
              <a:t>проанализируем.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/>
              <a:t>Мы умеем решать задачи двух видов: </a:t>
            </a:r>
            <a:r>
              <a:rPr lang="ru-RU" b="1" dirty="0">
                <a:solidFill>
                  <a:srgbClr val="FF0000"/>
                </a:solidFill>
              </a:rPr>
              <a:t>нахождение дроби от числа</a:t>
            </a:r>
            <a:r>
              <a:rPr lang="ru-RU" dirty="0"/>
              <a:t> и </a:t>
            </a:r>
            <a:r>
              <a:rPr lang="ru-RU" b="1" dirty="0">
                <a:solidFill>
                  <a:srgbClr val="0000FF"/>
                </a:solidFill>
              </a:rPr>
              <a:t>нахождение числа по его дроби</a:t>
            </a:r>
            <a:r>
              <a:rPr lang="ru-RU" dirty="0">
                <a:solidFill>
                  <a:srgbClr val="0000FF"/>
                </a:solidFill>
              </a:rPr>
              <a:t>. </a:t>
            </a:r>
            <a:endParaRPr lang="ru-RU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Кто </a:t>
            </a:r>
            <a:r>
              <a:rPr lang="ru-RU" dirty="0"/>
              <a:t>заметил на что следует обратить внимание в задаче, чтобы правильно применить правила и выбрать действие?</a:t>
            </a:r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/>
              <a:t>   Находим </a:t>
            </a:r>
            <a:r>
              <a:rPr lang="ru-RU" b="1" dirty="0">
                <a:solidFill>
                  <a:srgbClr val="FF0000"/>
                </a:solidFill>
              </a:rPr>
              <a:t>от</a:t>
            </a:r>
            <a:r>
              <a:rPr lang="ru-RU" b="1" dirty="0"/>
              <a:t> </a:t>
            </a:r>
            <a:r>
              <a:rPr lang="ru-RU" dirty="0"/>
              <a:t>чего-то – умножением /часть/.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0000FF"/>
                </a:solidFill>
              </a:rPr>
              <a:t>     </a:t>
            </a:r>
            <a:r>
              <a:rPr lang="ru-RU" b="1" dirty="0">
                <a:solidFill>
                  <a:srgbClr val="0000FF"/>
                </a:solidFill>
              </a:rPr>
              <a:t>Что составляет</a:t>
            </a:r>
            <a:r>
              <a:rPr lang="ru-RU" dirty="0"/>
              <a:t>  – делением /целое/.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 descr="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1697037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25" descr="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4643446"/>
            <a:ext cx="1781785" cy="100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26" descr="1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5857892"/>
            <a:ext cx="1914753" cy="8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AutoShape 27"/>
          <p:cNvSpPr>
            <a:spLocks noChangeArrowheads="1"/>
          </p:cNvSpPr>
          <p:nvPr/>
        </p:nvSpPr>
        <p:spPr bwMode="auto">
          <a:xfrm>
            <a:off x="287339" y="4572008"/>
            <a:ext cx="3284529" cy="1714512"/>
          </a:xfrm>
          <a:prstGeom prst="cloudCallout">
            <a:avLst>
              <a:gd name="adj1" fmla="val -19494"/>
              <a:gd name="adj2" fmla="val -943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C0099"/>
                </a:solidFill>
                <a:latin typeface="Arial Black" pitchFamily="34" charset="0"/>
              </a:rPr>
              <a:t>Я всё понял, у меня всё получалось!</a:t>
            </a:r>
          </a:p>
        </p:txBody>
      </p:sp>
      <p:sp>
        <p:nvSpPr>
          <p:cNvPr id="32774" name="AutoShape 28"/>
          <p:cNvSpPr>
            <a:spLocks noChangeArrowheads="1"/>
          </p:cNvSpPr>
          <p:nvPr/>
        </p:nvSpPr>
        <p:spPr bwMode="auto">
          <a:xfrm>
            <a:off x="2571736" y="1571612"/>
            <a:ext cx="3143272" cy="2071702"/>
          </a:xfrm>
          <a:prstGeom prst="cloudCallout">
            <a:avLst>
              <a:gd name="adj1" fmla="val 15605"/>
              <a:gd name="adj2" fmla="val 9051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Мне не всё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удавалось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, придется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дома повторить ещё раз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895" name="AutoShape 29"/>
          <p:cNvSpPr>
            <a:spLocks noChangeArrowheads="1"/>
          </p:cNvSpPr>
          <p:nvPr/>
        </p:nvSpPr>
        <p:spPr bwMode="auto">
          <a:xfrm>
            <a:off x="5857884" y="2786058"/>
            <a:ext cx="3286116" cy="2143131"/>
          </a:xfrm>
          <a:prstGeom prst="cloudCallout">
            <a:avLst>
              <a:gd name="adj1" fmla="val -11699"/>
              <a:gd name="adj2" fmla="val 897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dirty="0">
                <a:latin typeface="Arial Black" pitchFamily="34" charset="0"/>
              </a:rPr>
              <a:t>Мне </a:t>
            </a:r>
            <a:r>
              <a:rPr lang="ru-RU" dirty="0" smtClean="0">
                <a:latin typeface="Arial Black" pitchFamily="34" charset="0"/>
              </a:rPr>
              <a:t>было очень </a:t>
            </a:r>
            <a:r>
              <a:rPr lang="ru-RU" dirty="0">
                <a:latin typeface="Arial Black" pitchFamily="34" charset="0"/>
              </a:rPr>
              <a:t>трудно и </a:t>
            </a:r>
            <a:r>
              <a:rPr lang="ru-RU" dirty="0" smtClean="0">
                <a:latin typeface="Arial Black" pitchFamily="34" charset="0"/>
              </a:rPr>
              <a:t>непонятно. Надо обратиться к учителю.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5" y="214291"/>
            <a:ext cx="8377336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0099"/>
                </a:solidFill>
              </a:rPr>
              <a:t>Оцени свою работу на уроке. </a:t>
            </a:r>
            <a:endParaRPr lang="ru-RU" sz="28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516991">
            <a:off x="4830320" y="520094"/>
            <a:ext cx="4335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"/>
                <a:cs typeface="Arial"/>
              </a:rPr>
              <a:t>Поставь себе отметку за урок</a:t>
            </a:r>
            <a:endParaRPr lang="ru-RU" sz="32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714488"/>
            <a:ext cx="8177242" cy="4305312"/>
          </a:xfrm>
        </p:spPr>
        <p:txBody>
          <a:bodyPr>
            <a:normAutofit/>
          </a:bodyPr>
          <a:lstStyle/>
          <a:p>
            <a:pPr marL="609600" lvl="0" indent="-609600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0099"/>
                </a:solidFill>
              </a:rPr>
              <a:t>П. 18 – выучить правило.</a:t>
            </a:r>
          </a:p>
          <a:p>
            <a:pPr marL="609600" lvl="0" indent="-609600">
              <a:buClr>
                <a:srgbClr val="C00000"/>
              </a:buClr>
              <a:buNone/>
            </a:pPr>
            <a:endParaRPr lang="ru-RU" dirty="0" smtClean="0">
              <a:solidFill>
                <a:srgbClr val="000099"/>
              </a:solidFill>
            </a:endParaRPr>
          </a:p>
          <a:p>
            <a:pPr marL="609600" lvl="0" indent="-609600">
              <a:buClr>
                <a:srgbClr val="C0000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0099"/>
                </a:solidFill>
              </a:rPr>
              <a:t>Решить задачи № 680. 683, 678(3,4).</a:t>
            </a:r>
          </a:p>
          <a:p>
            <a:pPr marL="609600" indent="-609600">
              <a:buClr>
                <a:srgbClr val="C00000"/>
              </a:buClr>
            </a:pP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Рефлексия.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14744" y="785794"/>
            <a:ext cx="5286412" cy="557216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Понравился ли вам урок, </a:t>
            </a:r>
            <a:r>
              <a:rPr lang="ru-RU" b="1" dirty="0" smtClean="0">
                <a:solidFill>
                  <a:srgbClr val="C00000"/>
                </a:solidFill>
              </a:rPr>
              <a:t>					ребята</a:t>
            </a:r>
            <a:r>
              <a:rPr lang="ru-RU" b="1" dirty="0">
                <a:solidFill>
                  <a:srgbClr val="C00000"/>
                </a:solidFill>
              </a:rPr>
              <a:t>? </a:t>
            </a:r>
          </a:p>
          <a:p>
            <a:r>
              <a:rPr lang="ru-RU" b="1" dirty="0">
                <a:solidFill>
                  <a:srgbClr val="C00000"/>
                </a:solidFill>
              </a:rPr>
              <a:t>Что нового вы узнали сегодня </a:t>
            </a:r>
            <a:r>
              <a:rPr lang="ru-RU" b="1" dirty="0" smtClean="0">
                <a:solidFill>
                  <a:srgbClr val="C00000"/>
                </a:solidFill>
              </a:rPr>
              <a:t>    				на </a:t>
            </a:r>
            <a:r>
              <a:rPr lang="ru-RU" b="1" dirty="0">
                <a:solidFill>
                  <a:srgbClr val="C00000"/>
                </a:solidFill>
              </a:rPr>
              <a:t>уроке? </a:t>
            </a:r>
          </a:p>
          <a:p>
            <a:r>
              <a:rPr lang="ru-RU" b="1" dirty="0">
                <a:solidFill>
                  <a:srgbClr val="C00000"/>
                </a:solidFill>
              </a:rPr>
              <a:t>Что вам больше всего </a:t>
            </a:r>
            <a:r>
              <a:rPr lang="ru-RU" b="1" dirty="0" smtClean="0">
                <a:solidFill>
                  <a:srgbClr val="C00000"/>
                </a:solidFill>
              </a:rPr>
              <a:t>					  запомнилось?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За что ты можешь похвалить       		       себя?                                                  		       одноклассников?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			       учителя?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Есть ли место подвигу в жизни?</a:t>
            </a:r>
          </a:p>
          <a:p>
            <a:endParaRPr lang="ru-RU" dirty="0"/>
          </a:p>
        </p:txBody>
      </p:sp>
      <p:pic>
        <p:nvPicPr>
          <p:cNvPr id="4" name="Picture 5" descr="4134813eb7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2976175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9902639">
            <a:off x="414936" y="2207099"/>
            <a:ext cx="84359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rgbClr val="CC0000"/>
                  </a:solidFill>
                </a:ln>
                <a:solidFill>
                  <a:srgbClr val="FF0000"/>
                </a:solidFill>
                <a:effectLst/>
              </a:rPr>
              <a:t>Спасибо, за урок!</a:t>
            </a:r>
            <a:endParaRPr lang="ru-RU" sz="5400" b="1" cap="none" spc="0" dirty="0">
              <a:ln>
                <a:solidFill>
                  <a:srgbClr val="CC0000"/>
                </a:solidFill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0099"/>
                </a:solidFill>
              </a:rPr>
              <a:t>Используемая литература.</a:t>
            </a:r>
            <a:br>
              <a:rPr lang="ru-RU" sz="2800" b="1" dirty="0">
                <a:solidFill>
                  <a:srgbClr val="000099"/>
                </a:solidFill>
              </a:rPr>
            </a:b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52450" indent="-552450">
              <a:buFont typeface="Times New Roman" pitchFamily="18" charset="0"/>
              <a:buAutoNum type="arabicPeriod"/>
            </a:pPr>
            <a:r>
              <a:rPr lang="ru-RU" dirty="0"/>
              <a:t>Математика 6 класс. Н.Я. </a:t>
            </a:r>
            <a:r>
              <a:rPr lang="ru-RU" dirty="0" err="1"/>
              <a:t>Виленкин</a:t>
            </a:r>
            <a:r>
              <a:rPr lang="ru-RU" dirty="0"/>
              <a:t> – М.: Мнемозина, 2001</a:t>
            </a:r>
          </a:p>
          <a:p>
            <a:pPr marL="552450" indent="-552450">
              <a:buFont typeface="Times New Roman" pitchFamily="18" charset="0"/>
              <a:buAutoNum type="arabicPeriod"/>
            </a:pPr>
            <a:r>
              <a:rPr lang="ru-RU" dirty="0"/>
              <a:t>Дидактический материал по математике 6 класс – М.: Просвещение, </a:t>
            </a:r>
            <a:r>
              <a:rPr lang="ru-RU" dirty="0" smtClean="0"/>
              <a:t>2003</a:t>
            </a:r>
          </a:p>
          <a:p>
            <a:pPr marL="552450" indent="-552450">
              <a:buFont typeface="Times New Roman" pitchFamily="18" charset="0"/>
              <a:buAutoNum type="arabicPeriod"/>
            </a:pPr>
            <a:r>
              <a:rPr lang="ru-RU" dirty="0" smtClean="0"/>
              <a:t>Интернет – ресурсы</a:t>
            </a:r>
            <a:endParaRPr lang="en-US" dirty="0" smtClean="0"/>
          </a:p>
          <a:p>
            <a:pPr marL="552450" indent="-552450">
              <a:buNone/>
            </a:pPr>
            <a:r>
              <a:rPr lang="en-US" dirty="0" smtClean="0"/>
              <a:t>       </a:t>
            </a:r>
            <a:r>
              <a:rPr lang="en-US" dirty="0" smtClean="0">
                <a:hlinkClick r:id="rId2"/>
              </a:rPr>
              <a:t>festival@1september.ru</a:t>
            </a:r>
            <a:endParaRPr lang="en-US" dirty="0" smtClean="0"/>
          </a:p>
          <a:p>
            <a:pPr marL="552450" indent="-552450">
              <a:buNone/>
            </a:pPr>
            <a:r>
              <a:rPr lang="ru-RU" b="1" dirty="0" smtClean="0"/>
              <a:t> </a:t>
            </a:r>
            <a:r>
              <a:rPr lang="en-US" sz="2000" b="1" u="sng" dirty="0" smtClean="0">
                <a:hlinkClick r:id="rId3"/>
              </a:rPr>
              <a:t>http</a:t>
            </a:r>
            <a:r>
              <a:rPr lang="ru-RU" sz="2000" b="1" u="sng" dirty="0" smtClean="0">
                <a:hlinkClick r:id="rId3"/>
              </a:rPr>
              <a:t>://</a:t>
            </a:r>
            <a:r>
              <a:rPr lang="en-US" sz="2000" b="1" u="sng" dirty="0" smtClean="0">
                <a:hlinkClick r:id="rId3"/>
              </a:rPr>
              <a:t>school</a:t>
            </a:r>
            <a:r>
              <a:rPr lang="ru-RU" sz="2000" b="1" u="sng" dirty="0" smtClean="0">
                <a:hlinkClick r:id="rId3"/>
              </a:rPr>
              <a:t>-</a:t>
            </a:r>
            <a:r>
              <a:rPr lang="en-US" sz="2000" b="1" u="sng" dirty="0" smtClean="0">
                <a:hlinkClick r:id="rId3"/>
              </a:rPr>
              <a:t>assistant</a:t>
            </a:r>
            <a:r>
              <a:rPr lang="ru-RU" sz="2000" b="1" u="sng" dirty="0" smtClean="0">
                <a:hlinkClick r:id="rId3"/>
              </a:rPr>
              <a:t>.</a:t>
            </a:r>
            <a:r>
              <a:rPr lang="en-US" sz="2000" b="1" u="sng" dirty="0" err="1" smtClean="0">
                <a:hlinkClick r:id="rId3"/>
              </a:rPr>
              <a:t>ru</a:t>
            </a:r>
            <a:r>
              <a:rPr lang="ru-RU" sz="2000" b="1" u="sng" dirty="0" smtClean="0">
                <a:hlinkClick r:id="rId3"/>
              </a:rPr>
              <a:t>/?</a:t>
            </a:r>
            <a:r>
              <a:rPr lang="en-US" sz="2000" b="1" u="sng" dirty="0" err="1" smtClean="0">
                <a:hlinkClick r:id="rId3"/>
              </a:rPr>
              <a:t>predmet</a:t>
            </a:r>
            <a:r>
              <a:rPr lang="ru-RU" sz="2000" b="1" u="sng" dirty="0" smtClean="0">
                <a:hlinkClick r:id="rId3"/>
              </a:rPr>
              <a:t>=</a:t>
            </a:r>
            <a:r>
              <a:rPr lang="en-US" sz="2000" b="1" u="sng" dirty="0" err="1" smtClean="0">
                <a:hlinkClick r:id="rId3"/>
              </a:rPr>
              <a:t>matematika</a:t>
            </a:r>
            <a:r>
              <a:rPr lang="ru-RU" sz="2000" b="1" u="sng" dirty="0" smtClean="0">
                <a:hlinkClick r:id="rId3"/>
              </a:rPr>
              <a:t>&amp;</a:t>
            </a:r>
            <a:r>
              <a:rPr lang="en-US" sz="2000" b="1" u="sng" dirty="0" smtClean="0">
                <a:hlinkClick r:id="rId3"/>
              </a:rPr>
              <a:t>theme</a:t>
            </a:r>
            <a:r>
              <a:rPr lang="ru-RU" sz="2000" b="1" u="sng" dirty="0" smtClean="0">
                <a:hlinkClick r:id="rId3"/>
              </a:rPr>
              <a:t>=</a:t>
            </a:r>
            <a:r>
              <a:rPr lang="en-US" sz="2000" b="1" u="sng" dirty="0" err="1" smtClean="0">
                <a:hlinkClick r:id="rId3"/>
              </a:rPr>
              <a:t>naxozdenie</a:t>
            </a:r>
            <a:r>
              <a:rPr lang="ru-RU" sz="2000" b="1" u="sng" dirty="0" smtClean="0">
                <a:hlinkClick r:id="rId3"/>
              </a:rPr>
              <a:t>_</a:t>
            </a:r>
            <a:r>
              <a:rPr lang="en-US" sz="2000" b="1" u="sng" dirty="0" err="1" smtClean="0">
                <a:hlinkClick r:id="rId3"/>
              </a:rPr>
              <a:t>chisla</a:t>
            </a:r>
            <a:r>
              <a:rPr lang="ru-RU" sz="2000" b="1" u="sng" dirty="0" smtClean="0">
                <a:hlinkClick r:id="rId3"/>
              </a:rPr>
              <a:t>_</a:t>
            </a:r>
            <a:r>
              <a:rPr lang="en-US" sz="2000" b="1" u="sng" dirty="0" err="1" smtClean="0">
                <a:hlinkClick r:id="rId3"/>
              </a:rPr>
              <a:t>po</a:t>
            </a:r>
            <a:r>
              <a:rPr lang="ru-RU" sz="2000" b="1" u="sng" dirty="0" smtClean="0">
                <a:hlinkClick r:id="rId3"/>
              </a:rPr>
              <a:t>_</a:t>
            </a:r>
            <a:r>
              <a:rPr lang="en-US" sz="2000" b="1" u="sng" dirty="0" smtClean="0">
                <a:hlinkClick r:id="rId3"/>
              </a:rPr>
              <a:t>ego</a:t>
            </a:r>
            <a:r>
              <a:rPr lang="ru-RU" sz="2000" b="1" u="sng" dirty="0" smtClean="0">
                <a:hlinkClick r:id="rId3"/>
              </a:rPr>
              <a:t>_</a:t>
            </a:r>
            <a:r>
              <a:rPr lang="en-US" sz="2000" b="1" u="sng" dirty="0" err="1" smtClean="0">
                <a:hlinkClick r:id="rId3"/>
              </a:rPr>
              <a:t>drobi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Повторение: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401080" cy="52997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/>
              <a:t>Вопросы :</a:t>
            </a:r>
          </a:p>
          <a:p>
            <a:pPr>
              <a:buNone/>
            </a:pPr>
            <a:r>
              <a:rPr lang="ru-RU" sz="3200" dirty="0" smtClean="0"/>
              <a:t>      -Сформулируйте правило умножения дробей.</a:t>
            </a:r>
          </a:p>
          <a:p>
            <a:pPr>
              <a:buNone/>
            </a:pPr>
            <a:r>
              <a:rPr lang="ru-RU" sz="3200" dirty="0" smtClean="0"/>
              <a:t>      -Сформулируйте правило деления дробей.</a:t>
            </a:r>
          </a:p>
          <a:p>
            <a:pPr>
              <a:buNone/>
            </a:pPr>
            <a:r>
              <a:rPr lang="ru-RU" sz="3200" dirty="0" smtClean="0"/>
              <a:t>     - Сформулируйте правило нахождения дроби от числа.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П О К О Р И          Г О Р У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4" name="Содержимое 3" descr="img3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85926"/>
            <a:ext cx="8215370" cy="457203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891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Математика-гимнастика ума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499992" y="1772816"/>
            <a:ext cx="648072" cy="576064"/>
          </a:xfrm>
          <a:prstGeom prst="flowChartPunchedTap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sz="4000" b="1" dirty="0" smtClean="0">
                <a:solidFill>
                  <a:srgbClr val="009A46"/>
                </a:solidFill>
                <a:latin typeface="Times New Roman" pitchFamily="18" charset="0"/>
                <a:cs typeface="Times New Roman" pitchFamily="18" charset="0"/>
              </a:rPr>
              <a:t>Какая задача лишняя?</a:t>
            </a:r>
            <a:endParaRPr lang="ru-RU" sz="4000" b="1" dirty="0">
              <a:solidFill>
                <a:srgbClr val="009A4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Приложение 1.</a:t>
            </a:r>
          </a:p>
          <a:p>
            <a:r>
              <a:rPr lang="ru-RU" sz="3000" b="1" dirty="0" smtClean="0">
                <a:solidFill>
                  <a:srgbClr val="C00000"/>
                </a:solidFill>
              </a:rPr>
              <a:t>ЗАДАЧА 1.</a:t>
            </a:r>
          </a:p>
          <a:p>
            <a:pPr>
              <a:buNone/>
            </a:pPr>
            <a:r>
              <a:rPr lang="ru-RU" sz="3000" dirty="0" smtClean="0"/>
              <a:t>    В школе 360 учащихся, из них 4/9 составляют мальчики. Сколько мальчиков в школе?</a:t>
            </a:r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r>
              <a:rPr lang="ru-RU" sz="3000" b="1" dirty="0" smtClean="0">
                <a:solidFill>
                  <a:srgbClr val="C00000"/>
                </a:solidFill>
              </a:rPr>
              <a:t>ЗАДАЧА 2.</a:t>
            </a:r>
          </a:p>
          <a:p>
            <a:pPr>
              <a:buNone/>
            </a:pPr>
            <a:r>
              <a:rPr lang="ru-RU" sz="3000" dirty="0" smtClean="0"/>
              <a:t>  В зрительном зале 120 мест. Во время спектакля занято 2/3 всех мест. Сколько мест занято в зрительном зале?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</a:t>
            </a:r>
            <a:r>
              <a:rPr lang="ru-RU" sz="3000" b="1" dirty="0" smtClean="0">
                <a:solidFill>
                  <a:srgbClr val="C00000"/>
                </a:solidFill>
              </a:rPr>
              <a:t>ЗАДАЧА 3.</a:t>
            </a:r>
          </a:p>
          <a:p>
            <a:r>
              <a:rPr lang="ru-RU" sz="3000" dirty="0" smtClean="0"/>
              <a:t>  Расчистили от снега  2/5 катка,  что составляет 800 м</a:t>
            </a:r>
            <a:r>
              <a:rPr lang="ru-RU" sz="3000" baseline="30000" dirty="0" smtClean="0"/>
              <a:t>2 .     </a:t>
            </a:r>
            <a:r>
              <a:rPr lang="ru-RU" sz="3000" dirty="0" smtClean="0"/>
              <a:t>Найти площадь катка.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357298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Нахождение числа по его дроби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Цели и задачи</a:t>
            </a:r>
            <a:r>
              <a:rPr lang="ru-RU" dirty="0" smtClean="0">
                <a:solidFill>
                  <a:srgbClr val="006600"/>
                </a:solidFill>
              </a:rPr>
              <a:t>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00174"/>
            <a:ext cx="7924800" cy="47149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ru-RU" sz="3200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0099"/>
                </a:solidFill>
              </a:rPr>
              <a:t>  знать </a:t>
            </a:r>
            <a:r>
              <a:rPr lang="ru-RU" sz="3200" b="1" dirty="0">
                <a:solidFill>
                  <a:srgbClr val="000099"/>
                </a:solidFill>
              </a:rPr>
              <a:t>правило нахождения числа по его дроби</a:t>
            </a:r>
            <a:r>
              <a:rPr lang="ru-RU" sz="3200" b="1" dirty="0" smtClean="0">
                <a:solidFill>
                  <a:srgbClr val="000099"/>
                </a:solidFill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 lvl="0">
              <a:lnSpc>
                <a:spcPct val="80000"/>
              </a:lnSpc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0099"/>
                </a:solidFill>
              </a:rPr>
              <a:t>  уметь анализировать условие задачи, относить ее к тому или иному типу и решить её;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q"/>
            </a:pPr>
            <a:endParaRPr lang="ru-RU" sz="3200" b="1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0099"/>
                </a:solidFill>
              </a:rPr>
              <a:t>  </a:t>
            </a:r>
            <a:r>
              <a:rPr lang="ru-RU" sz="3200" b="1" u="sng" dirty="0" smtClean="0">
                <a:solidFill>
                  <a:srgbClr val="000099"/>
                </a:solidFill>
              </a:rPr>
              <a:t>научиться находить число по его дроби</a:t>
            </a:r>
            <a:r>
              <a:rPr lang="ru-RU" sz="3200" b="1" dirty="0" smtClean="0">
                <a:solidFill>
                  <a:srgbClr val="000099"/>
                </a:solidFill>
              </a:rPr>
              <a:t>.</a:t>
            </a:r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8215371" cy="707886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Нахождение числа по его дроби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86182" y="3000372"/>
            <a:ext cx="2214578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Дробь</a:t>
            </a:r>
            <a:endParaRPr lang="ru-RU" sz="4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3000372"/>
            <a:ext cx="2214578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endParaRPr lang="ru-RU" sz="4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000372"/>
            <a:ext cx="2928958" cy="128588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Значение  дроби</a:t>
            </a:r>
            <a:endParaRPr lang="ru-RU" sz="4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3500430" y="3357562"/>
            <a:ext cx="142876" cy="21431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500430" y="3786190"/>
            <a:ext cx="142876" cy="21431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43636" y="3500438"/>
            <a:ext cx="28575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43636" y="3714752"/>
            <a:ext cx="28575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14290"/>
            <a:ext cx="43577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</a:rPr>
              <a:t>ПРАВИЛО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22538" y="1785926"/>
            <a:ext cx="936653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найти число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анному значению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его дроби, надо это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ачение разделить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дробь.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11529</TotalTime>
  <Words>669</Words>
  <Application>Microsoft Office PowerPoint</Application>
  <PresentationFormat>Экран (4:3)</PresentationFormat>
  <Paragraphs>170</Paragraphs>
  <Slides>25</Slides>
  <Notes>2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Начальная</vt:lpstr>
      <vt:lpstr>Формула</vt:lpstr>
      <vt:lpstr>Слайд 1</vt:lpstr>
      <vt:lpstr>Слайд 2</vt:lpstr>
      <vt:lpstr>Повторение:</vt:lpstr>
      <vt:lpstr>П О К О Р И          Г О Р У</vt:lpstr>
      <vt:lpstr>                  Какая задача лишняя?</vt:lpstr>
      <vt:lpstr>Слайд 6</vt:lpstr>
      <vt:lpstr>Цели и задачи:</vt:lpstr>
      <vt:lpstr>Слайд 8</vt:lpstr>
      <vt:lpstr>Слайд 9</vt:lpstr>
      <vt:lpstr>    Девиз:          «Мало знать,    надо применять».          И. В. Гёте.</vt:lpstr>
      <vt:lpstr>     Первичное закрепление.  </vt:lpstr>
      <vt:lpstr>Слайд 12</vt:lpstr>
      <vt:lpstr>Слайд 13</vt:lpstr>
      <vt:lpstr>Слайд 14</vt:lpstr>
      <vt:lpstr>Слайд 15</vt:lpstr>
      <vt:lpstr>Слайд 16</vt:lpstr>
      <vt:lpstr>Используя найденные ответы заполните пропуски и прочитайте текст.    Герой Советского Союза –наш земляк.    4 - а, 9 - ш , 45 - р, 49 - в, 26 - п , 2 –о, 25 - и</vt:lpstr>
      <vt:lpstr>             </vt:lpstr>
      <vt:lpstr>Слайд 19</vt:lpstr>
      <vt:lpstr>                     Давайте проанализируем.</vt:lpstr>
      <vt:lpstr>Слайд 21</vt:lpstr>
      <vt:lpstr>         Домашнее задание</vt:lpstr>
      <vt:lpstr>Рефлексия.</vt:lpstr>
      <vt:lpstr>Слайд 24</vt:lpstr>
      <vt:lpstr>Используемая литература.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subject>Нахождение числа по его дроби</dc:subject>
  <dc:creator>Юлия</dc:creator>
  <cp:lastModifiedBy>Лиза</cp:lastModifiedBy>
  <cp:revision>262</cp:revision>
  <dcterms:created xsi:type="dcterms:W3CDTF">2012-05-17T18:32:47Z</dcterms:created>
  <dcterms:modified xsi:type="dcterms:W3CDTF">2014-12-10T07:31:59Z</dcterms:modified>
</cp:coreProperties>
</file>