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70" r:id="rId14"/>
    <p:sldId id="272" r:id="rId15"/>
    <p:sldId id="276" r:id="rId16"/>
    <p:sldId id="275" r:id="rId17"/>
    <p:sldId id="277" r:id="rId18"/>
    <p:sldId id="274"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28.10.2014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kladovayalesa.ru/wp-content/uploads/2010/05/gryby_upotreblenye.jpg" TargetMode="External"/><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hyperlink" Target="http://www.kladovayalesa.ru/wp-content/uploads/2010/05/griby_yadovitye.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hyperlink" Target="http://www.google.ru/url?url=http://www.tsvetnik.info/answers/fitiftora-greenhouse.htm&amp;rct=j&amp;frm=1&amp;q=&amp;esrc=s&amp;sa=U&amp;ei=-LFMVPqnIcG9ygO8xICAAw&amp;ved=0CB0Q9QEwBA&amp;usg=AFQjCNFeEc_k4a11nylGWcQ0Gx0DgQqOVg" TargetMode="External"/><Relationship Id="rId5" Type="http://schemas.openxmlformats.org/officeDocument/2006/relationships/image" Target="../media/image29.jpeg"/><Relationship Id="rId4" Type="http://schemas.openxmlformats.org/officeDocument/2006/relationships/hyperlink" Target="http://www.google.ru/url?url=http://www.ayzdorov.ru/tvtravnik_sporinjya.php&amp;rct=j&amp;frm=1&amp;q=&amp;esrc=s&amp;sa=U&amp;ei=P7JMVOkt6ObJA_SQgcgD&amp;ved=0CBcQ9QEwAQ&amp;usg=AFQjCNGCj40iAitR--bkuioXU54QNdgxU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lanetadetstva.net/pedagogam/gotovimsya-k-shkole/pervyj-raz-v-pervyj-klass-itogovoe-zanyatie.html" TargetMode="External"/><Relationship Id="rId2" Type="http://schemas.openxmlformats.org/officeDocument/2006/relationships/hyperlink" Target="http://900igr.net/kartinki/biologija/Urok-Griby/002-Tema-uroka.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3314" name="Picture 2" descr="http://yoursmileys.ru/hsmile/mushroom/h24102.gif"/>
          <p:cNvPicPr>
            <a:picLocks noChangeAspect="1" noChangeArrowheads="1" noCrop="1"/>
          </p:cNvPicPr>
          <p:nvPr/>
        </p:nvPicPr>
        <p:blipFill>
          <a:blip r:embed="rId2" cstate="print"/>
          <a:srcRect/>
          <a:stretch>
            <a:fillRect/>
          </a:stretch>
        </p:blipFill>
        <p:spPr bwMode="auto">
          <a:xfrm>
            <a:off x="2857488" y="1000108"/>
            <a:ext cx="3492000" cy="35385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214422"/>
          </a:xfrm>
        </p:spPr>
        <p:txBody>
          <a:bodyPr/>
          <a:lstStyle/>
          <a:p>
            <a:r>
              <a:rPr lang="ru-RU" dirty="0" smtClean="0">
                <a:solidFill>
                  <a:schemeClr val="tx1"/>
                </a:solidFill>
              </a:rPr>
              <a:t>Строение шляпочного гриба</a:t>
            </a:r>
            <a:endParaRPr lang="ru-RU" dirty="0">
              <a:solidFill>
                <a:schemeClr val="tx1"/>
              </a:solidFill>
            </a:endParaRPr>
          </a:p>
        </p:txBody>
      </p:sp>
      <p:pic>
        <p:nvPicPr>
          <p:cNvPr id="4" name="Рисунок 2" descr="http://files.school-collection.edu.ru/dlrstore/9423b55e-cfc7-4247-b8db-db4aff2e1693/Files/6_05.jpg"/>
          <p:cNvPicPr>
            <a:picLocks noChangeAspect="1" noChangeArrowheads="1"/>
          </p:cNvPicPr>
          <p:nvPr/>
        </p:nvPicPr>
        <p:blipFill>
          <a:blip r:embed="rId2" cstate="print"/>
          <a:srcRect l="28653" t="10303" r="32448" b="10805"/>
          <a:stretch>
            <a:fillRect/>
          </a:stretch>
        </p:blipFill>
        <p:spPr bwMode="auto">
          <a:xfrm>
            <a:off x="2143108" y="1714488"/>
            <a:ext cx="2627313" cy="3995738"/>
          </a:xfrm>
          <a:prstGeom prst="rect">
            <a:avLst/>
          </a:prstGeom>
          <a:noFill/>
          <a:ln w="9525">
            <a:noFill/>
            <a:miter lim="800000"/>
            <a:headEnd/>
            <a:tailEnd/>
          </a:ln>
        </p:spPr>
      </p:pic>
      <p:sp>
        <p:nvSpPr>
          <p:cNvPr id="5" name="Прямоугольник 4"/>
          <p:cNvSpPr/>
          <p:nvPr/>
        </p:nvSpPr>
        <p:spPr>
          <a:xfrm>
            <a:off x="5500694" y="1643050"/>
            <a:ext cx="3214710" cy="3046988"/>
          </a:xfrm>
          <a:prstGeom prst="rect">
            <a:avLst/>
          </a:prstGeom>
        </p:spPr>
        <p:txBody>
          <a:bodyPr wrap="square">
            <a:spAutoFit/>
          </a:bodyPr>
          <a:lstStyle/>
          <a:p>
            <a:r>
              <a:rPr lang="ru-RU" sz="3200" dirty="0" smtClean="0"/>
              <a:t>Объясните, почему при сборе грибов их следует срезать, а не вырывать из земли?</a:t>
            </a:r>
            <a:endParaRPr lang="ru-RU" sz="3200" dirty="0"/>
          </a:p>
        </p:txBody>
      </p:sp>
      <p:sp>
        <p:nvSpPr>
          <p:cNvPr id="24579" name="Oval 3"/>
          <p:cNvSpPr>
            <a:spLocks noChangeArrowheads="1"/>
          </p:cNvSpPr>
          <p:nvPr/>
        </p:nvSpPr>
        <p:spPr bwMode="auto">
          <a:xfrm>
            <a:off x="214282" y="1500174"/>
            <a:ext cx="1357322" cy="7143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cxnSp>
        <p:nvCxnSpPr>
          <p:cNvPr id="24580" name="AutoShape 4"/>
          <p:cNvCxnSpPr>
            <a:cxnSpLocks noChangeShapeType="1"/>
          </p:cNvCxnSpPr>
          <p:nvPr/>
        </p:nvCxnSpPr>
        <p:spPr bwMode="auto">
          <a:xfrm>
            <a:off x="1571604" y="1928802"/>
            <a:ext cx="1500198" cy="285752"/>
          </a:xfrm>
          <a:prstGeom prst="straightConnector1">
            <a:avLst/>
          </a:prstGeom>
          <a:noFill/>
          <a:ln w="9525">
            <a:solidFill>
              <a:srgbClr val="000000"/>
            </a:solidFill>
            <a:round/>
            <a:headEnd/>
            <a:tailEnd/>
          </a:ln>
        </p:spPr>
      </p:cxnSp>
      <p:sp>
        <p:nvSpPr>
          <p:cNvPr id="8" name="Oval 3"/>
          <p:cNvSpPr>
            <a:spLocks noChangeArrowheads="1"/>
          </p:cNvSpPr>
          <p:nvPr/>
        </p:nvSpPr>
        <p:spPr bwMode="auto">
          <a:xfrm>
            <a:off x="285720" y="3000372"/>
            <a:ext cx="1357322" cy="7143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cxnSp>
        <p:nvCxnSpPr>
          <p:cNvPr id="9" name="AutoShape 4"/>
          <p:cNvCxnSpPr>
            <a:cxnSpLocks noChangeShapeType="1"/>
          </p:cNvCxnSpPr>
          <p:nvPr/>
        </p:nvCxnSpPr>
        <p:spPr bwMode="auto">
          <a:xfrm>
            <a:off x="1643042" y="3357562"/>
            <a:ext cx="1857388" cy="71438"/>
          </a:xfrm>
          <a:prstGeom prst="straightConnector1">
            <a:avLst/>
          </a:prstGeom>
          <a:noFill/>
          <a:ln w="9525">
            <a:solidFill>
              <a:srgbClr val="000000"/>
            </a:solidFill>
            <a:round/>
            <a:headEnd/>
            <a:tailEnd/>
          </a:ln>
        </p:spPr>
      </p:cxnSp>
      <p:sp>
        <p:nvSpPr>
          <p:cNvPr id="13" name="Oval 3"/>
          <p:cNvSpPr>
            <a:spLocks noChangeArrowheads="1"/>
          </p:cNvSpPr>
          <p:nvPr/>
        </p:nvSpPr>
        <p:spPr bwMode="auto">
          <a:xfrm>
            <a:off x="357158" y="4357694"/>
            <a:ext cx="1357322" cy="7143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cxnSp>
        <p:nvCxnSpPr>
          <p:cNvPr id="14" name="AutoShape 4"/>
          <p:cNvCxnSpPr>
            <a:cxnSpLocks noChangeShapeType="1"/>
            <a:stCxn id="13" idx="6"/>
          </p:cNvCxnSpPr>
          <p:nvPr/>
        </p:nvCxnSpPr>
        <p:spPr bwMode="auto">
          <a:xfrm flipV="1">
            <a:off x="1714480" y="4500570"/>
            <a:ext cx="1714512" cy="214314"/>
          </a:xfrm>
          <a:prstGeom prst="straightConnector1">
            <a:avLst/>
          </a:prstGeom>
          <a:noFill/>
          <a:ln w="9525">
            <a:solidFill>
              <a:srgbClr val="000000"/>
            </a:solidFill>
            <a:round/>
            <a:headEnd/>
            <a:tailEn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477280" cy="571504"/>
          </a:xfrm>
        </p:spPr>
        <p:txBody>
          <a:bodyPr>
            <a:normAutofit fontScale="90000"/>
          </a:bodyPr>
          <a:lstStyle/>
          <a:p>
            <a:pPr algn="ctr"/>
            <a:r>
              <a:rPr lang="ru-RU" dirty="0" smtClean="0">
                <a:solidFill>
                  <a:schemeClr val="tx1"/>
                </a:solidFill>
              </a:rPr>
              <a:t>Съедобные и несъедобные грибы</a:t>
            </a:r>
            <a:endParaRPr lang="ru-RU" dirty="0">
              <a:solidFill>
                <a:schemeClr val="tx1"/>
              </a:solidFill>
            </a:endParaRPr>
          </a:p>
        </p:txBody>
      </p:sp>
      <p:pic>
        <p:nvPicPr>
          <p:cNvPr id="3" name="Picture 2" descr="gryby upotreblenye 242x300 Грибы съедобные и ядовитые. Описания и виды грибов.">
            <a:hlinkClick r:id="rId2"/>
          </p:cNvPr>
          <p:cNvPicPr>
            <a:picLocks noChangeAspect="1" noChangeArrowheads="1"/>
          </p:cNvPicPr>
          <p:nvPr/>
        </p:nvPicPr>
        <p:blipFill>
          <a:blip r:embed="rId3" cstate="print"/>
          <a:srcRect b="5263"/>
          <a:stretch>
            <a:fillRect/>
          </a:stretch>
        </p:blipFill>
        <p:spPr bwMode="auto">
          <a:xfrm>
            <a:off x="357188" y="1643063"/>
            <a:ext cx="4032250" cy="4735512"/>
          </a:xfrm>
          <a:prstGeom prst="rect">
            <a:avLst/>
          </a:prstGeom>
          <a:noFill/>
          <a:ln w="9525">
            <a:noFill/>
            <a:miter lim="800000"/>
            <a:headEnd/>
            <a:tailEnd/>
          </a:ln>
        </p:spPr>
      </p:pic>
      <p:pic>
        <p:nvPicPr>
          <p:cNvPr id="4" name="Picture 4" descr="griby yadovitye 287x300 Грибы съедобные и ядовитые. Описания и виды грибов.">
            <a:hlinkClick r:id="rId4"/>
          </p:cNvPr>
          <p:cNvPicPr>
            <a:picLocks noChangeAspect="1" noChangeArrowheads="1"/>
          </p:cNvPicPr>
          <p:nvPr/>
        </p:nvPicPr>
        <p:blipFill>
          <a:blip r:embed="rId5" cstate="print"/>
          <a:srcRect/>
          <a:stretch>
            <a:fillRect/>
          </a:stretch>
        </p:blipFill>
        <p:spPr bwMode="auto">
          <a:xfrm>
            <a:off x="4500563" y="1643063"/>
            <a:ext cx="4284662" cy="4478337"/>
          </a:xfrm>
          <a:prstGeom prst="rect">
            <a:avLst/>
          </a:prstGeom>
          <a:noFill/>
          <a:ln w="9525">
            <a:noFill/>
            <a:miter lim="800000"/>
            <a:headEnd/>
            <a:tailEnd/>
          </a:ln>
        </p:spPr>
      </p:pic>
      <p:pic>
        <p:nvPicPr>
          <p:cNvPr id="26626" name="Picture 2" descr="http://yoursmileys.ru/hsmile/mushroom/h24093.gif"/>
          <p:cNvPicPr>
            <a:picLocks noChangeAspect="1" noChangeArrowheads="1" noCrop="1"/>
          </p:cNvPicPr>
          <p:nvPr/>
        </p:nvPicPr>
        <p:blipFill>
          <a:blip r:embed="rId6" cstate="print"/>
          <a:srcRect/>
          <a:stretch>
            <a:fillRect/>
          </a:stretch>
        </p:blipFill>
        <p:spPr bwMode="auto">
          <a:xfrm>
            <a:off x="0" y="785794"/>
            <a:ext cx="1428750" cy="7143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305800" cy="1000132"/>
          </a:xfrm>
        </p:spPr>
        <p:txBody>
          <a:bodyPr>
            <a:normAutofit fontScale="90000"/>
          </a:bodyPr>
          <a:lstStyle/>
          <a:p>
            <a:pPr algn="ctr"/>
            <a:r>
              <a:rPr lang="ru-RU" dirty="0" smtClean="0">
                <a:solidFill>
                  <a:schemeClr val="tx1"/>
                </a:solidFill>
              </a:rPr>
              <a:t>Плесневые грибы и грибы-паразиты</a:t>
            </a:r>
            <a:endParaRPr lang="ru-RU" dirty="0">
              <a:solidFill>
                <a:schemeClr val="tx1"/>
              </a:solidFill>
            </a:endParaRPr>
          </a:p>
        </p:txBody>
      </p:sp>
      <p:pic>
        <p:nvPicPr>
          <p:cNvPr id="3" name="Picture 10" descr="http://www.biofine.ru/images/books/846/image001.jpg"/>
          <p:cNvPicPr>
            <a:picLocks noChangeAspect="1" noChangeArrowheads="1"/>
          </p:cNvPicPr>
          <p:nvPr/>
        </p:nvPicPr>
        <p:blipFill>
          <a:blip r:embed="rId2" cstate="print"/>
          <a:srcRect r="20833"/>
          <a:stretch>
            <a:fillRect/>
          </a:stretch>
        </p:blipFill>
        <p:spPr bwMode="auto">
          <a:xfrm>
            <a:off x="214282" y="1357298"/>
            <a:ext cx="4608513" cy="2894013"/>
          </a:xfrm>
          <a:prstGeom prst="rect">
            <a:avLst/>
          </a:prstGeom>
          <a:noFill/>
          <a:ln w="9525">
            <a:noFill/>
            <a:miter lim="800000"/>
            <a:headEnd/>
            <a:tailEnd/>
          </a:ln>
        </p:spPr>
      </p:pic>
      <p:pic>
        <p:nvPicPr>
          <p:cNvPr id="4" name="Picture 12" descr="https://upload.wikimedia.org/wikipedia/commons/thumb/b/be/Fomes_fomentarius_2009_G2.jpg/120px-Fomes_fomentarius_2009_G2.jpg"/>
          <p:cNvPicPr>
            <a:picLocks noChangeAspect="1" noChangeArrowheads="1"/>
          </p:cNvPicPr>
          <p:nvPr/>
        </p:nvPicPr>
        <p:blipFill>
          <a:blip r:embed="rId3" cstate="print"/>
          <a:srcRect/>
          <a:stretch>
            <a:fillRect/>
          </a:stretch>
        </p:blipFill>
        <p:spPr bwMode="auto">
          <a:xfrm>
            <a:off x="5572125" y="1500188"/>
            <a:ext cx="2952750" cy="2214562"/>
          </a:xfrm>
          <a:prstGeom prst="rect">
            <a:avLst/>
          </a:prstGeom>
          <a:noFill/>
          <a:ln w="9525">
            <a:noFill/>
            <a:miter lim="800000"/>
            <a:headEnd/>
            <a:tailEnd/>
          </a:ln>
        </p:spPr>
      </p:pic>
      <p:pic>
        <p:nvPicPr>
          <p:cNvPr id="5" name="Picture 16" descr="https://encrypted-tbn3.gstatic.com/images?q=tbn:ANd9GcTApdXN-PN3aT1PLN4BttUORmr--RtX9enjsfzI1flY2rTGnKPAm3foe98">
            <a:hlinkClick r:id="rId4"/>
          </p:cNvPr>
          <p:cNvPicPr>
            <a:picLocks noChangeAspect="1" noChangeArrowheads="1"/>
          </p:cNvPicPr>
          <p:nvPr/>
        </p:nvPicPr>
        <p:blipFill>
          <a:blip r:embed="rId5" cstate="print"/>
          <a:srcRect/>
          <a:stretch>
            <a:fillRect/>
          </a:stretch>
        </p:blipFill>
        <p:spPr bwMode="auto">
          <a:xfrm>
            <a:off x="1000100" y="4500570"/>
            <a:ext cx="3455988" cy="1743075"/>
          </a:xfrm>
          <a:prstGeom prst="rect">
            <a:avLst/>
          </a:prstGeom>
          <a:noFill/>
          <a:ln w="9525">
            <a:noFill/>
            <a:miter lim="800000"/>
            <a:headEnd/>
            <a:tailEnd/>
          </a:ln>
        </p:spPr>
      </p:pic>
      <p:pic>
        <p:nvPicPr>
          <p:cNvPr id="6" name="Picture 14" descr="https://encrypted-tbn0.gstatic.com/images?q=tbn:ANd9GcT0Tb4IoB69FZRlacvzwVw2lS-u4i1dHbKNghgqCsJdmXFZIe25v5bUsIo">
            <a:hlinkClick r:id="rId6"/>
          </p:cNvPr>
          <p:cNvPicPr>
            <a:picLocks noChangeAspect="1" noChangeArrowheads="1"/>
          </p:cNvPicPr>
          <p:nvPr/>
        </p:nvPicPr>
        <p:blipFill>
          <a:blip r:embed="rId7" cstate="print"/>
          <a:srcRect/>
          <a:stretch>
            <a:fillRect/>
          </a:stretch>
        </p:blipFill>
        <p:spPr bwMode="auto">
          <a:xfrm>
            <a:off x="5429250" y="4000500"/>
            <a:ext cx="3455988" cy="2346325"/>
          </a:xfrm>
          <a:prstGeom prst="rect">
            <a:avLst/>
          </a:prstGeom>
          <a:noFill/>
          <a:ln w="9525">
            <a:noFill/>
            <a:miter lim="800000"/>
            <a:headEnd/>
            <a:tailEnd/>
          </a:ln>
        </p:spPr>
      </p:pic>
      <p:pic>
        <p:nvPicPr>
          <p:cNvPr id="25602" name="Picture 2" descr="http://yoursmileys.ru/hsmile/mushroom/h24084.gif"/>
          <p:cNvPicPr>
            <a:picLocks noChangeAspect="1" noChangeArrowheads="1" noCrop="1"/>
          </p:cNvPicPr>
          <p:nvPr/>
        </p:nvPicPr>
        <p:blipFill>
          <a:blip r:embed="rId8" cstate="print"/>
          <a:srcRect/>
          <a:stretch>
            <a:fillRect/>
          </a:stretch>
        </p:blipFill>
        <p:spPr bwMode="auto">
          <a:xfrm>
            <a:off x="142844" y="214290"/>
            <a:ext cx="900000" cy="90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395288" y="188913"/>
            <a:ext cx="8229600" cy="936625"/>
          </a:xfrm>
        </p:spPr>
        <p:txBody>
          <a:bodyPr/>
          <a:lstStyle/>
          <a:p>
            <a:pPr algn="ctr"/>
            <a:r>
              <a:rPr lang="ru-RU" sz="5400" b="1" i="1" dirty="0" smtClean="0">
                <a:solidFill>
                  <a:srgbClr val="C00000"/>
                </a:solidFill>
                <a:latin typeface="Times New Roman" pitchFamily="18" charset="0"/>
                <a:cs typeface="Times New Roman" pitchFamily="18" charset="0"/>
              </a:rPr>
              <a:t>Размножение грибов</a:t>
            </a:r>
          </a:p>
        </p:txBody>
      </p:sp>
      <p:sp>
        <p:nvSpPr>
          <p:cNvPr id="3" name="Скругленный прямоугольник 2"/>
          <p:cNvSpPr/>
          <p:nvPr/>
        </p:nvSpPr>
        <p:spPr>
          <a:xfrm>
            <a:off x="2771774" y="1484313"/>
            <a:ext cx="3871927" cy="73024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dirty="0">
                <a:latin typeface="Times New Roman" pitchFamily="18" charset="0"/>
                <a:cs typeface="Times New Roman" pitchFamily="18" charset="0"/>
              </a:rPr>
              <a:t>Виды размножения</a:t>
            </a:r>
          </a:p>
        </p:txBody>
      </p:sp>
      <p:sp>
        <p:nvSpPr>
          <p:cNvPr id="4" name="Скругленный прямоугольник 3"/>
          <p:cNvSpPr/>
          <p:nvPr/>
        </p:nvSpPr>
        <p:spPr>
          <a:xfrm>
            <a:off x="1187450" y="2852738"/>
            <a:ext cx="2879725" cy="576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a:t>
            </a:r>
          </a:p>
        </p:txBody>
      </p:sp>
      <p:sp>
        <p:nvSpPr>
          <p:cNvPr id="5" name="Скругленный прямоугольник 4"/>
          <p:cNvSpPr/>
          <p:nvPr/>
        </p:nvSpPr>
        <p:spPr>
          <a:xfrm>
            <a:off x="4859338" y="2852738"/>
            <a:ext cx="2881312" cy="5762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a:t>
            </a:r>
          </a:p>
        </p:txBody>
      </p:sp>
      <p:sp>
        <p:nvSpPr>
          <p:cNvPr id="6" name="Скругленный прямоугольник 5"/>
          <p:cNvSpPr/>
          <p:nvPr/>
        </p:nvSpPr>
        <p:spPr>
          <a:xfrm>
            <a:off x="468313" y="3933825"/>
            <a:ext cx="2879725" cy="5746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a:t>
            </a:r>
          </a:p>
        </p:txBody>
      </p:sp>
      <p:sp>
        <p:nvSpPr>
          <p:cNvPr id="7" name="Скругленный прямоугольник 6"/>
          <p:cNvSpPr/>
          <p:nvPr/>
        </p:nvSpPr>
        <p:spPr>
          <a:xfrm>
            <a:off x="3924300" y="3933825"/>
            <a:ext cx="2879725" cy="5746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a:t>
            </a:r>
          </a:p>
        </p:txBody>
      </p:sp>
      <p:sp>
        <p:nvSpPr>
          <p:cNvPr id="8" name="Скругленный прямоугольник 7"/>
          <p:cNvSpPr/>
          <p:nvPr/>
        </p:nvSpPr>
        <p:spPr>
          <a:xfrm>
            <a:off x="1800225" y="5013325"/>
            <a:ext cx="2879725"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a:t>
            </a:r>
          </a:p>
        </p:txBody>
      </p:sp>
      <p:sp>
        <p:nvSpPr>
          <p:cNvPr id="9" name="Скругленный прямоугольник 8"/>
          <p:cNvSpPr/>
          <p:nvPr/>
        </p:nvSpPr>
        <p:spPr>
          <a:xfrm>
            <a:off x="5148263" y="5013325"/>
            <a:ext cx="2879725" cy="5762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a:t>
            </a:r>
          </a:p>
        </p:txBody>
      </p:sp>
      <p:cxnSp>
        <p:nvCxnSpPr>
          <p:cNvPr id="11" name="Прямая со стрелкой 10"/>
          <p:cNvCxnSpPr>
            <a:stCxn id="3" idx="2"/>
            <a:endCxn id="5" idx="0"/>
          </p:cNvCxnSpPr>
          <p:nvPr/>
        </p:nvCxnSpPr>
        <p:spPr>
          <a:xfrm rot="16200000" flipH="1">
            <a:off x="5184774" y="1737518"/>
            <a:ext cx="638184" cy="15922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a:stCxn id="3" idx="2"/>
            <a:endCxn id="4" idx="0"/>
          </p:cNvCxnSpPr>
          <p:nvPr/>
        </p:nvCxnSpPr>
        <p:spPr>
          <a:xfrm rot="5400000">
            <a:off x="3348434" y="1493434"/>
            <a:ext cx="638184" cy="20804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a:stCxn id="4" idx="2"/>
            <a:endCxn id="7" idx="0"/>
          </p:cNvCxnSpPr>
          <p:nvPr/>
        </p:nvCxnSpPr>
        <p:spPr>
          <a:xfrm>
            <a:off x="2627784" y="3429000"/>
            <a:ext cx="2736304"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Прямая со стрелкой 16"/>
          <p:cNvCxnSpPr>
            <a:stCxn id="4" idx="2"/>
            <a:endCxn id="6" idx="0"/>
          </p:cNvCxnSpPr>
          <p:nvPr/>
        </p:nvCxnSpPr>
        <p:spPr>
          <a:xfrm flipH="1">
            <a:off x="1907704" y="3429000"/>
            <a:ext cx="720080"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Прямая со стрелкой 18"/>
          <p:cNvCxnSpPr>
            <a:stCxn id="7" idx="2"/>
            <a:endCxn id="9" idx="0"/>
          </p:cNvCxnSpPr>
          <p:nvPr/>
        </p:nvCxnSpPr>
        <p:spPr>
          <a:xfrm>
            <a:off x="5364088" y="4509120"/>
            <a:ext cx="1224136"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Прямая со стрелкой 20"/>
          <p:cNvCxnSpPr>
            <a:stCxn id="7" idx="2"/>
            <a:endCxn id="8" idx="0"/>
          </p:cNvCxnSpPr>
          <p:nvPr/>
        </p:nvCxnSpPr>
        <p:spPr>
          <a:xfrm flipH="1">
            <a:off x="3239852" y="4509120"/>
            <a:ext cx="2124236"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7650" name="Picture 2" descr="http://yoursmileys.ru/hsmile/mushroom/h24090.gif"/>
          <p:cNvPicPr>
            <a:picLocks noChangeAspect="1" noChangeArrowheads="1" noCrop="1"/>
          </p:cNvPicPr>
          <p:nvPr/>
        </p:nvPicPr>
        <p:blipFill>
          <a:blip r:embed="rId2" cstate="print"/>
          <a:srcRect/>
          <a:stretch>
            <a:fillRect/>
          </a:stretch>
        </p:blipFill>
        <p:spPr bwMode="auto">
          <a:xfrm>
            <a:off x="7500958" y="1285860"/>
            <a:ext cx="1080000" cy="108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pPr eaLnBrk="1" fontAlgn="auto" hangingPunct="1">
              <a:spcAft>
                <a:spcPts val="0"/>
              </a:spcAft>
              <a:defRPr/>
            </a:pPr>
            <a:r>
              <a:rPr lang="ru-RU" sz="3200" b="1" i="1" dirty="0" smtClean="0">
                <a:solidFill>
                  <a:srgbClr val="C00000"/>
                </a:solidFill>
                <a:latin typeface="Times New Roman" pitchFamily="18" charset="0"/>
                <a:cs typeface="Times New Roman" pitchFamily="18" charset="0"/>
              </a:rPr>
              <a:t>Роль грибов в природе и жизни человека</a:t>
            </a:r>
            <a:endParaRPr lang="ru-RU" sz="3200" b="1" i="1" dirty="0">
              <a:solidFill>
                <a:srgbClr val="C00000"/>
              </a:solidFill>
              <a:latin typeface="Times New Roman" pitchFamily="18" charset="0"/>
              <a:cs typeface="Times New Roman" pitchFamily="18" charset="0"/>
            </a:endParaRPr>
          </a:p>
        </p:txBody>
      </p:sp>
      <p:sp>
        <p:nvSpPr>
          <p:cNvPr id="3" name="Скругленный прямоугольник 2"/>
          <p:cNvSpPr/>
          <p:nvPr/>
        </p:nvSpPr>
        <p:spPr>
          <a:xfrm>
            <a:off x="611560" y="1268760"/>
            <a:ext cx="3384376" cy="9361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4" name="Скругленный прямоугольник 3"/>
          <p:cNvSpPr/>
          <p:nvPr/>
        </p:nvSpPr>
        <p:spPr>
          <a:xfrm>
            <a:off x="582928" y="3284984"/>
            <a:ext cx="3384376" cy="9361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5" name="Скругленный прямоугольник 4"/>
          <p:cNvSpPr/>
          <p:nvPr/>
        </p:nvSpPr>
        <p:spPr>
          <a:xfrm>
            <a:off x="611560" y="5229200"/>
            <a:ext cx="3384376" cy="9361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6" name="Скругленный прямоугольник 5"/>
          <p:cNvSpPr/>
          <p:nvPr/>
        </p:nvSpPr>
        <p:spPr>
          <a:xfrm>
            <a:off x="4786314" y="1357298"/>
            <a:ext cx="3312368" cy="57606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7" name="Скругленный прямоугольник 6"/>
          <p:cNvSpPr/>
          <p:nvPr/>
        </p:nvSpPr>
        <p:spPr>
          <a:xfrm>
            <a:off x="4786314" y="2285992"/>
            <a:ext cx="3312368" cy="57606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8" name="Скругленный прямоугольник 7"/>
          <p:cNvSpPr/>
          <p:nvPr/>
        </p:nvSpPr>
        <p:spPr>
          <a:xfrm>
            <a:off x="4786314" y="3357562"/>
            <a:ext cx="3312368" cy="57606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9" name="Скругленный прямоугольник 8"/>
          <p:cNvSpPr/>
          <p:nvPr/>
        </p:nvSpPr>
        <p:spPr>
          <a:xfrm>
            <a:off x="4786314" y="4429132"/>
            <a:ext cx="3312368" cy="57606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i="1" dirty="0"/>
              <a:t>………</a:t>
            </a:r>
          </a:p>
        </p:txBody>
      </p:sp>
      <p:sp>
        <p:nvSpPr>
          <p:cNvPr id="10" name="Скругленный прямоугольник 9"/>
          <p:cNvSpPr/>
          <p:nvPr/>
        </p:nvSpPr>
        <p:spPr>
          <a:xfrm>
            <a:off x="4786314" y="5572140"/>
            <a:ext cx="3312368" cy="57606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i="1" dirty="0"/>
              <a:t>………</a:t>
            </a:r>
          </a:p>
        </p:txBody>
      </p:sp>
      <p:cxnSp>
        <p:nvCxnSpPr>
          <p:cNvPr id="12" name="Прямая со стрелкой 11"/>
          <p:cNvCxnSpPr/>
          <p:nvPr/>
        </p:nvCxnSpPr>
        <p:spPr>
          <a:xfrm>
            <a:off x="5857875" y="1000125"/>
            <a:ext cx="714375" cy="28575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2428875" y="1000125"/>
            <a:ext cx="928688" cy="214313"/>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22" name="Picture 2" descr="http://yoursmileys.ru/hsmile/mushroom/h24081.gif"/>
          <p:cNvPicPr>
            <a:picLocks noChangeAspect="1" noChangeArrowheads="1" noCrop="1"/>
          </p:cNvPicPr>
          <p:nvPr/>
        </p:nvPicPr>
        <p:blipFill>
          <a:blip r:embed="rId2" cstate="print"/>
          <a:srcRect/>
          <a:stretch>
            <a:fillRect/>
          </a:stretch>
        </p:blipFill>
        <p:spPr bwMode="auto">
          <a:xfrm>
            <a:off x="8001024" y="285728"/>
            <a:ext cx="666750" cy="8572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0"/>
            <a:ext cx="7772400" cy="714356"/>
          </a:xfrm>
        </p:spPr>
        <p:txBody>
          <a:bodyPr/>
          <a:lstStyle/>
          <a:p>
            <a:pPr algn="ctr"/>
            <a:r>
              <a:rPr lang="ru-RU" sz="2400" dirty="0" smtClean="0">
                <a:solidFill>
                  <a:schemeClr val="bg1"/>
                </a:solidFill>
              </a:rPr>
              <a:t>Блиц-опрос:</a:t>
            </a:r>
            <a:br>
              <a:rPr lang="ru-RU" sz="2400" dirty="0" smtClean="0">
                <a:solidFill>
                  <a:schemeClr val="bg1"/>
                </a:solidFill>
              </a:rPr>
            </a:br>
            <a:endParaRPr lang="ru-RU" sz="2400" dirty="0">
              <a:solidFill>
                <a:schemeClr val="bg1"/>
              </a:solidFill>
            </a:endParaRPr>
          </a:p>
        </p:txBody>
      </p:sp>
      <p:sp>
        <p:nvSpPr>
          <p:cNvPr id="3" name="Текст 2"/>
          <p:cNvSpPr>
            <a:spLocks noGrp="1"/>
          </p:cNvSpPr>
          <p:nvPr>
            <p:ph type="body" idx="1"/>
          </p:nvPr>
        </p:nvSpPr>
        <p:spPr>
          <a:xfrm>
            <a:off x="0" y="357166"/>
            <a:ext cx="8858280" cy="3857210"/>
          </a:xfrm>
        </p:spPr>
        <p:txBody>
          <a:bodyPr>
            <a:noAutofit/>
          </a:bodyPr>
          <a:lstStyle/>
          <a:p>
            <a:r>
              <a:rPr lang="ru-RU" sz="2400" b="1" dirty="0" smtClean="0">
                <a:solidFill>
                  <a:schemeClr val="bg1"/>
                </a:solidFill>
              </a:rPr>
              <a:t>1.Для чего предназначено плодовое тело гриба? </a:t>
            </a:r>
          </a:p>
          <a:p>
            <a:r>
              <a:rPr lang="ru-RU" sz="2400" b="1" dirty="0" smtClean="0">
                <a:solidFill>
                  <a:schemeClr val="bg1"/>
                </a:solidFill>
              </a:rPr>
              <a:t>2.Как размножаются грибы? </a:t>
            </a:r>
          </a:p>
          <a:p>
            <a:r>
              <a:rPr lang="ru-RU" sz="2400" b="1" dirty="0" smtClean="0">
                <a:solidFill>
                  <a:schemeClr val="bg1"/>
                </a:solidFill>
              </a:rPr>
              <a:t>3.Какие грибы использует человек в хлебопекарной промышленности? </a:t>
            </a:r>
          </a:p>
          <a:p>
            <a:r>
              <a:rPr lang="ru-RU" sz="2400" b="1" dirty="0" smtClean="0">
                <a:solidFill>
                  <a:schemeClr val="bg1"/>
                </a:solidFill>
              </a:rPr>
              <a:t>4.Как размножаются дрожжи?</a:t>
            </a:r>
          </a:p>
          <a:p>
            <a:r>
              <a:rPr lang="ru-RU" sz="2400" b="1" dirty="0" smtClean="0">
                <a:solidFill>
                  <a:schemeClr val="bg1"/>
                </a:solidFill>
              </a:rPr>
              <a:t>5.Какие грибы приносят вред деревьям? </a:t>
            </a:r>
          </a:p>
          <a:p>
            <a:r>
              <a:rPr lang="ru-RU" sz="2400" b="1" dirty="0" smtClean="0">
                <a:solidFill>
                  <a:schemeClr val="bg1"/>
                </a:solidFill>
              </a:rPr>
              <a:t>6.Из какого гриба получают лекарства?</a:t>
            </a:r>
          </a:p>
          <a:p>
            <a:r>
              <a:rPr lang="ru-RU" sz="2400" b="1" dirty="0" smtClean="0">
                <a:solidFill>
                  <a:schemeClr val="bg1"/>
                </a:solidFill>
              </a:rPr>
              <a:t>7.Какой паразитический гриб поражает картофель и томаты?</a:t>
            </a:r>
          </a:p>
          <a:p>
            <a:r>
              <a:rPr lang="ru-RU" sz="2400" b="1" dirty="0" smtClean="0">
                <a:solidFill>
                  <a:schemeClr val="bg1"/>
                </a:solidFill>
              </a:rPr>
              <a:t>8.Какие грибы паразитируют на злаках? </a:t>
            </a:r>
          </a:p>
          <a:p>
            <a:r>
              <a:rPr lang="ru-RU" sz="2400" b="1" dirty="0" smtClean="0">
                <a:solidFill>
                  <a:schemeClr val="bg1"/>
                </a:solidFill>
              </a:rPr>
              <a:t>9.Какие грибы выращивает человек в промышленных масштабах? </a:t>
            </a:r>
          </a:p>
          <a:p>
            <a:r>
              <a:rPr lang="ru-RU" sz="2400" b="1" dirty="0" smtClean="0">
                <a:solidFill>
                  <a:schemeClr val="bg1"/>
                </a:solidFill>
              </a:rPr>
              <a:t>10.Какие грибы ищут с помощью обученных собак и свиней? </a:t>
            </a:r>
          </a:p>
          <a:p>
            <a:r>
              <a:rPr lang="ru-RU" sz="2400" b="1" dirty="0" smtClean="0">
                <a:solidFill>
                  <a:schemeClr val="bg1"/>
                </a:solidFill>
              </a:rPr>
              <a:t>11.Какие грибы живут в содружестве с корнями деревьев? </a:t>
            </a:r>
          </a:p>
          <a:p>
            <a:endParaRPr lang="ru-RU" sz="2000" dirty="0">
              <a:solidFill>
                <a:schemeClr val="bg1"/>
              </a:solidFill>
            </a:endParaRPr>
          </a:p>
        </p:txBody>
      </p:sp>
      <p:pic>
        <p:nvPicPr>
          <p:cNvPr id="35842" name="Picture 2" descr="http://yoursmileys.ru/hsmile/mushroom/h24084.gif"/>
          <p:cNvPicPr>
            <a:picLocks noChangeAspect="1" noChangeArrowheads="1" noCrop="1"/>
          </p:cNvPicPr>
          <p:nvPr/>
        </p:nvPicPr>
        <p:blipFill>
          <a:blip r:embed="rId2" cstate="print"/>
          <a:srcRect/>
          <a:stretch>
            <a:fillRect/>
          </a:stretch>
        </p:blipFill>
        <p:spPr bwMode="auto">
          <a:xfrm>
            <a:off x="7500958" y="2285992"/>
            <a:ext cx="762000" cy="76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D:\работа\фоны для презентаций\картинки для презентаций\для презентаций\product.gif"/>
          <p:cNvPicPr>
            <a:picLocks noChangeAspect="1" noChangeArrowheads="1"/>
          </p:cNvPicPr>
          <p:nvPr/>
        </p:nvPicPr>
        <p:blipFill>
          <a:blip r:embed="rId2" cstate="print"/>
          <a:srcRect/>
          <a:stretch>
            <a:fillRect/>
          </a:stretch>
        </p:blipFill>
        <p:spPr bwMode="auto">
          <a:xfrm>
            <a:off x="95250" y="471488"/>
            <a:ext cx="4319588" cy="5321300"/>
          </a:xfrm>
          <a:prstGeom prst="rect">
            <a:avLst/>
          </a:prstGeom>
          <a:noFill/>
          <a:ln w="9525">
            <a:noFill/>
            <a:miter lim="800000"/>
            <a:headEnd/>
            <a:tailEnd/>
          </a:ln>
        </p:spPr>
      </p:pic>
      <p:sp>
        <p:nvSpPr>
          <p:cNvPr id="2" name="Прямоугольник 1"/>
          <p:cNvSpPr/>
          <p:nvPr/>
        </p:nvSpPr>
        <p:spPr>
          <a:xfrm>
            <a:off x="3635896" y="838489"/>
            <a:ext cx="4613379" cy="923330"/>
          </a:xfrm>
          <a:prstGeom prst="rect">
            <a:avLst/>
          </a:prstGeom>
          <a:noFill/>
        </p:spPr>
        <p:txBody>
          <a:bodyPr wrap="none">
            <a:prstTxWarp prst="textCurve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РЕФЛЕКСИЯ</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357166"/>
            <a:ext cx="7772400" cy="1357322"/>
          </a:xfrm>
        </p:spPr>
        <p:txBody>
          <a:bodyPr/>
          <a:lstStyle/>
          <a:p>
            <a:pPr algn="ctr"/>
            <a:r>
              <a:rPr lang="ru-RU" dirty="0" smtClean="0">
                <a:solidFill>
                  <a:schemeClr val="tx2">
                    <a:lumMod val="10000"/>
                  </a:schemeClr>
                </a:solidFill>
              </a:rPr>
              <a:t>Домашнее задание</a:t>
            </a:r>
            <a:endParaRPr lang="ru-RU" dirty="0">
              <a:solidFill>
                <a:schemeClr val="tx2">
                  <a:lumMod val="10000"/>
                </a:schemeClr>
              </a:solidFill>
            </a:endParaRPr>
          </a:p>
        </p:txBody>
      </p:sp>
      <p:sp>
        <p:nvSpPr>
          <p:cNvPr id="3" name="Текст 2"/>
          <p:cNvSpPr>
            <a:spLocks noGrp="1"/>
          </p:cNvSpPr>
          <p:nvPr>
            <p:ph type="body" idx="1"/>
          </p:nvPr>
        </p:nvSpPr>
        <p:spPr/>
        <p:txBody>
          <a:bodyPr>
            <a:noAutofit/>
          </a:bodyPr>
          <a:lstStyle/>
          <a:p>
            <a:r>
              <a:rPr lang="ru-RU" sz="4000" dirty="0" smtClean="0">
                <a:solidFill>
                  <a:schemeClr val="bg1"/>
                </a:solidFill>
              </a:rPr>
              <a:t>Сочинить сказку с участием грибов или подготовить презентацию о грибах, выписать определения в рабочую тетрадь.</a:t>
            </a:r>
            <a:endParaRPr lang="ru-RU" sz="4000" dirty="0">
              <a:solidFill>
                <a:schemeClr val="bg1"/>
              </a:solidFill>
            </a:endParaRPr>
          </a:p>
        </p:txBody>
      </p:sp>
      <p:pic>
        <p:nvPicPr>
          <p:cNvPr id="36866" name="Picture 2" descr="http://yoursmileys.ru/hsmile/mushroom/h24103.gif"/>
          <p:cNvPicPr>
            <a:picLocks noChangeAspect="1" noChangeArrowheads="1" noCrop="1"/>
          </p:cNvPicPr>
          <p:nvPr/>
        </p:nvPicPr>
        <p:blipFill>
          <a:blip r:embed="rId2" cstate="print"/>
          <a:srcRect/>
          <a:stretch>
            <a:fillRect/>
          </a:stretch>
        </p:blipFill>
        <p:spPr bwMode="auto">
          <a:xfrm>
            <a:off x="7143768" y="2000240"/>
            <a:ext cx="1257300" cy="13335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3" y="714357"/>
            <a:ext cx="8715436" cy="1571636"/>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fontAlgn="auto">
              <a:spcBef>
                <a:spcPts val="0"/>
              </a:spcBef>
              <a:spcAft>
                <a:spcPts val="0"/>
              </a:spcAft>
              <a:defRPr/>
            </a:pPr>
            <a:r>
              <a:rPr lang="ru-RU"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Спасибо за урок</a:t>
            </a:r>
          </a:p>
        </p:txBody>
      </p:sp>
      <p:pic>
        <p:nvPicPr>
          <p:cNvPr id="30723" name="Picture 2" descr="D:\работа\фоны для презентаций\картинки для презентаций\картинки на школьныю тему\Рисунок3.png"/>
          <p:cNvPicPr>
            <a:picLocks noChangeAspect="1" noChangeArrowheads="1"/>
          </p:cNvPicPr>
          <p:nvPr/>
        </p:nvPicPr>
        <p:blipFill>
          <a:blip r:embed="rId2" cstate="print"/>
          <a:srcRect/>
          <a:stretch>
            <a:fillRect/>
          </a:stretch>
        </p:blipFill>
        <p:spPr bwMode="auto">
          <a:xfrm>
            <a:off x="1984375" y="1412875"/>
            <a:ext cx="5153025" cy="5248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14422"/>
          </a:xfrm>
        </p:spPr>
        <p:txBody>
          <a:bodyPr>
            <a:normAutofit fontScale="90000"/>
          </a:bodyPr>
          <a:lstStyle/>
          <a:p>
            <a:pPr algn="ctr"/>
            <a:r>
              <a:rPr lang="ru-RU" dirty="0" smtClean="0">
                <a:solidFill>
                  <a:schemeClr val="tx1"/>
                </a:solidFill>
              </a:rPr>
              <a:t>Используемые источники информации</a:t>
            </a:r>
            <a:endParaRPr lang="ru-RU" dirty="0">
              <a:solidFill>
                <a:schemeClr val="tx1"/>
              </a:solidFill>
            </a:endParaRPr>
          </a:p>
        </p:txBody>
      </p:sp>
      <p:sp>
        <p:nvSpPr>
          <p:cNvPr id="3" name="Содержимое 2"/>
          <p:cNvSpPr>
            <a:spLocks noGrp="1"/>
          </p:cNvSpPr>
          <p:nvPr>
            <p:ph idx="1"/>
          </p:nvPr>
        </p:nvSpPr>
        <p:spPr>
          <a:xfrm>
            <a:off x="0" y="1214422"/>
            <a:ext cx="9144000" cy="5110178"/>
          </a:xfrm>
        </p:spPr>
        <p:txBody>
          <a:bodyPr/>
          <a:lstStyle/>
          <a:p>
            <a:r>
              <a:rPr lang="ru-RU" dirty="0" smtClean="0"/>
              <a:t>1.</a:t>
            </a:r>
            <a:r>
              <a:rPr lang="ru-RU" i="1" dirty="0" smtClean="0"/>
              <a:t>Сонин, Н. И. </a:t>
            </a:r>
            <a:r>
              <a:rPr lang="ru-RU" dirty="0" smtClean="0"/>
              <a:t>Биология. Живой организм. 6 класс [Текст]: учебник для </a:t>
            </a:r>
            <a:r>
              <a:rPr lang="ru-RU" dirty="0" err="1" smtClean="0"/>
              <a:t>общеобразоват</a:t>
            </a:r>
            <a:r>
              <a:rPr lang="ru-RU" dirty="0" smtClean="0"/>
              <a:t>. уч­реждений/ Н. И. Сонин. - М.: Дрофа, 2014. - (УМК «Сфера жизни»).</a:t>
            </a:r>
          </a:p>
          <a:p>
            <a:r>
              <a:rPr lang="ru-RU" dirty="0" smtClean="0"/>
              <a:t>2.</a:t>
            </a:r>
            <a:r>
              <a:rPr lang="ru-RU" i="1" dirty="0" smtClean="0"/>
              <a:t>Сонин, Н. И. </a:t>
            </a:r>
            <a:r>
              <a:rPr lang="ru-RU" dirty="0" smtClean="0"/>
              <a:t>Биология. Живой организм. 6 класс [Текст]: рабочая тетрадь к учебнику Н. И. Со­нина «Биология. Живой организм» / Н. И. Сонин. - М.: Дрофа, 2014. - (УМК «Сфера жизни»).</a:t>
            </a:r>
          </a:p>
          <a:p>
            <a:pPr lvl="0"/>
            <a:r>
              <a:rPr lang="en-US" sz="2800" u="sng" dirty="0" smtClean="0">
                <a:hlinkClick r:id="rId2"/>
              </a:rPr>
              <a:t>http://900igr.net/kartinki/biologija/Urok-Griby/002-Tema-uroka.html</a:t>
            </a:r>
            <a:r>
              <a:rPr lang="ru-RU" sz="2800" dirty="0" smtClean="0"/>
              <a:t> </a:t>
            </a:r>
          </a:p>
          <a:p>
            <a:pPr lvl="0"/>
            <a:r>
              <a:rPr lang="en-US" sz="2800" u="sng" dirty="0" smtClean="0">
                <a:hlinkClick r:id="rId3"/>
              </a:rPr>
              <a:t>http</a:t>
            </a:r>
            <a:r>
              <a:rPr lang="ru-RU" sz="2800" u="sng" dirty="0" smtClean="0">
                <a:hlinkClick r:id="rId3"/>
              </a:rPr>
              <a:t>://</a:t>
            </a:r>
            <a:r>
              <a:rPr lang="en-US" sz="2800" u="sng" dirty="0" err="1" smtClean="0">
                <a:hlinkClick r:id="rId3"/>
              </a:rPr>
              <a:t>planetadetstva</a:t>
            </a:r>
            <a:r>
              <a:rPr lang="ru-RU" sz="2800" u="sng" dirty="0" smtClean="0">
                <a:hlinkClick r:id="rId3"/>
              </a:rPr>
              <a:t>.</a:t>
            </a:r>
            <a:r>
              <a:rPr lang="en-US" sz="2800" u="sng" dirty="0" smtClean="0">
                <a:hlinkClick r:id="rId3"/>
              </a:rPr>
              <a:t>net</a:t>
            </a:r>
            <a:r>
              <a:rPr lang="ru-RU" sz="2800" u="sng" dirty="0" smtClean="0">
                <a:hlinkClick r:id="rId3"/>
              </a:rPr>
              <a:t>/</a:t>
            </a:r>
            <a:r>
              <a:rPr lang="en-US" sz="2800" u="sng" dirty="0" err="1" smtClean="0">
                <a:hlinkClick r:id="rId3"/>
              </a:rPr>
              <a:t>pedagogam</a:t>
            </a:r>
            <a:r>
              <a:rPr lang="ru-RU" sz="2800" u="sng" dirty="0" smtClean="0">
                <a:hlinkClick r:id="rId3"/>
              </a:rPr>
              <a:t>/</a:t>
            </a:r>
            <a:r>
              <a:rPr lang="en-US" sz="2800" u="sng" dirty="0" err="1" smtClean="0">
                <a:hlinkClick r:id="rId3"/>
              </a:rPr>
              <a:t>gotovimsya</a:t>
            </a:r>
            <a:r>
              <a:rPr lang="ru-RU" sz="2800" u="sng" dirty="0" smtClean="0">
                <a:hlinkClick r:id="rId3"/>
              </a:rPr>
              <a:t>-</a:t>
            </a:r>
            <a:r>
              <a:rPr lang="en-US" sz="2800" u="sng" dirty="0" smtClean="0">
                <a:hlinkClick r:id="rId3"/>
              </a:rPr>
              <a:t>k</a:t>
            </a:r>
            <a:r>
              <a:rPr lang="ru-RU" sz="2800" u="sng" dirty="0" smtClean="0">
                <a:hlinkClick r:id="rId3"/>
              </a:rPr>
              <a:t>-</a:t>
            </a:r>
            <a:r>
              <a:rPr lang="en-US" sz="2800" u="sng" dirty="0" err="1" smtClean="0">
                <a:hlinkClick r:id="rId3"/>
              </a:rPr>
              <a:t>shkole</a:t>
            </a:r>
            <a:r>
              <a:rPr lang="ru-RU" sz="2800" u="sng" dirty="0" smtClean="0">
                <a:hlinkClick r:id="rId3"/>
              </a:rPr>
              <a:t>/</a:t>
            </a:r>
            <a:r>
              <a:rPr lang="en-US" sz="2800" u="sng" dirty="0" err="1" smtClean="0">
                <a:hlinkClick r:id="rId3"/>
              </a:rPr>
              <a:t>pervyj</a:t>
            </a:r>
            <a:r>
              <a:rPr lang="ru-RU" sz="2800" u="sng" dirty="0" smtClean="0">
                <a:hlinkClick r:id="rId3"/>
              </a:rPr>
              <a:t>-</a:t>
            </a:r>
            <a:r>
              <a:rPr lang="en-US" sz="2800" u="sng" dirty="0" err="1" smtClean="0">
                <a:hlinkClick r:id="rId3"/>
              </a:rPr>
              <a:t>raz</a:t>
            </a:r>
            <a:r>
              <a:rPr lang="ru-RU" sz="2800" u="sng" dirty="0" smtClean="0">
                <a:hlinkClick r:id="rId3"/>
              </a:rPr>
              <a:t>-</a:t>
            </a:r>
            <a:r>
              <a:rPr lang="en-US" sz="2800" u="sng" dirty="0" smtClean="0">
                <a:hlinkClick r:id="rId3"/>
              </a:rPr>
              <a:t>v</a:t>
            </a:r>
            <a:r>
              <a:rPr lang="ru-RU" sz="2800" u="sng" dirty="0" smtClean="0">
                <a:hlinkClick r:id="rId3"/>
              </a:rPr>
              <a:t>-</a:t>
            </a:r>
            <a:r>
              <a:rPr lang="en-US" sz="2800" u="sng" dirty="0" err="1" smtClean="0">
                <a:hlinkClick r:id="rId3"/>
              </a:rPr>
              <a:t>pervyj</a:t>
            </a:r>
            <a:r>
              <a:rPr lang="ru-RU" sz="2800" u="sng" dirty="0" smtClean="0">
                <a:hlinkClick r:id="rId3"/>
              </a:rPr>
              <a:t>-</a:t>
            </a:r>
            <a:r>
              <a:rPr lang="en-US" sz="2800" u="sng" dirty="0" err="1" smtClean="0">
                <a:hlinkClick r:id="rId3"/>
              </a:rPr>
              <a:t>klass</a:t>
            </a:r>
            <a:r>
              <a:rPr lang="ru-RU" sz="2800" u="sng" dirty="0" smtClean="0">
                <a:hlinkClick r:id="rId3"/>
              </a:rPr>
              <a:t>-</a:t>
            </a:r>
            <a:r>
              <a:rPr lang="en-US" sz="2800" u="sng" dirty="0" err="1" smtClean="0">
                <a:hlinkClick r:id="rId3"/>
              </a:rPr>
              <a:t>itogovoe</a:t>
            </a:r>
            <a:r>
              <a:rPr lang="ru-RU" sz="2800" u="sng" dirty="0" smtClean="0">
                <a:hlinkClick r:id="rId3"/>
              </a:rPr>
              <a:t>-</a:t>
            </a:r>
            <a:r>
              <a:rPr lang="en-US" sz="2800" u="sng" dirty="0" err="1" smtClean="0">
                <a:hlinkClick r:id="rId3"/>
              </a:rPr>
              <a:t>zanyatie</a:t>
            </a:r>
            <a:r>
              <a:rPr lang="ru-RU" sz="2800" u="sng" dirty="0" smtClean="0">
                <a:hlinkClick r:id="rId3"/>
              </a:rPr>
              <a:t>.</a:t>
            </a:r>
            <a:r>
              <a:rPr lang="en-US" sz="2800" u="sng" dirty="0" smtClean="0">
                <a:hlinkClick r:id="rId3"/>
              </a:rPr>
              <a:t>html</a:t>
            </a:r>
            <a:r>
              <a:rPr lang="ru-RU" sz="2800" dirty="0" smtClean="0"/>
              <a:t> </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05800" cy="6429420"/>
          </a:xfrm>
        </p:spPr>
        <p:txBody>
          <a:bodyPr>
            <a:normAutofit fontScale="90000"/>
          </a:bodyPr>
          <a:lstStyle/>
          <a:p>
            <a:pPr fontAlgn="auto">
              <a:spcBef>
                <a:spcPts val="0"/>
              </a:spcBef>
              <a:spcAft>
                <a:spcPts val="0"/>
              </a:spcAft>
              <a:defRPr/>
            </a:pPr>
            <a:r>
              <a:rPr lang="ru-RU" sz="3600" b="1" dirty="0" smtClean="0">
                <a:solidFill>
                  <a:schemeClr val="tx1"/>
                </a:solidFill>
              </a:rPr>
              <a:t>ПРАВИЛА РАБОТЫ В ГРУППЕ</a:t>
            </a:r>
            <a:r>
              <a:rPr lang="ru-RU" sz="3600" dirty="0" smtClean="0">
                <a:solidFill>
                  <a:schemeClr val="tx1"/>
                </a:solidFill>
              </a:rPr>
              <a:t/>
            </a:r>
            <a:br>
              <a:rPr lang="ru-RU" sz="3600" dirty="0" smtClean="0">
                <a:solidFill>
                  <a:schemeClr val="tx1"/>
                </a:solidFill>
              </a:rPr>
            </a:br>
            <a:r>
              <a:rPr lang="ru-RU" sz="5400" dirty="0" smtClean="0">
                <a:solidFill>
                  <a:schemeClr val="tx1"/>
                </a:solidFill>
              </a:rPr>
              <a:t>Закон 0:0 - точности</a:t>
            </a:r>
            <a:br>
              <a:rPr lang="ru-RU" sz="5400" dirty="0" smtClean="0">
                <a:solidFill>
                  <a:schemeClr val="tx1"/>
                </a:solidFill>
              </a:rPr>
            </a:br>
            <a:r>
              <a:rPr lang="ru-RU" sz="5400" dirty="0" smtClean="0">
                <a:solidFill>
                  <a:schemeClr val="tx1"/>
                </a:solidFill>
              </a:rPr>
              <a:t>Закон един, говорит один (уважай говорящего)</a:t>
            </a:r>
            <a:br>
              <a:rPr lang="ru-RU" sz="5400" dirty="0" smtClean="0">
                <a:solidFill>
                  <a:schemeClr val="tx1"/>
                </a:solidFill>
              </a:rPr>
            </a:br>
            <a:r>
              <a:rPr lang="ru-RU" sz="5400" dirty="0" smtClean="0">
                <a:solidFill>
                  <a:schemeClr val="tx1"/>
                </a:solidFill>
              </a:rPr>
              <a:t>Закон инициативы </a:t>
            </a:r>
            <a:br>
              <a:rPr lang="ru-RU" sz="5400" dirty="0" smtClean="0">
                <a:solidFill>
                  <a:schemeClr val="tx1"/>
                </a:solidFill>
              </a:rPr>
            </a:br>
            <a:r>
              <a:rPr lang="ru-RU" sz="5400" dirty="0" smtClean="0">
                <a:solidFill>
                  <a:schemeClr val="tx1"/>
                </a:solidFill>
              </a:rPr>
              <a:t>Не согласен – возражай</a:t>
            </a:r>
            <a:br>
              <a:rPr lang="ru-RU" sz="5400" dirty="0" smtClean="0">
                <a:solidFill>
                  <a:schemeClr val="tx1"/>
                </a:solidFill>
              </a:rPr>
            </a:br>
            <a:r>
              <a:rPr lang="ru-RU" sz="5400" dirty="0" smtClean="0">
                <a:solidFill>
                  <a:schemeClr val="tx1"/>
                </a:solidFill>
              </a:rPr>
              <a:t>Возражаешь – предлагай</a:t>
            </a:r>
            <a:br>
              <a:rPr lang="ru-RU" sz="5400" dirty="0" smtClean="0">
                <a:solidFill>
                  <a:schemeClr val="tx1"/>
                </a:solidFill>
              </a:rPr>
            </a:br>
            <a:r>
              <a:rPr lang="ru-RU" sz="5400" dirty="0" smtClean="0">
                <a:solidFill>
                  <a:schemeClr val="tx1"/>
                </a:solidFill>
              </a:rPr>
              <a:t>Предлагаешь - делай</a:t>
            </a:r>
            <a:br>
              <a:rPr lang="ru-RU" sz="5400" dirty="0" smtClean="0">
                <a:solidFill>
                  <a:schemeClr val="tx1"/>
                </a:solidFill>
              </a:rPr>
            </a:br>
            <a:endParaRPr lang="ru-RU" dirty="0">
              <a:solidFill>
                <a:schemeClr val="tx1"/>
              </a:solidFill>
            </a:endParaRPr>
          </a:p>
        </p:txBody>
      </p:sp>
      <p:pic>
        <p:nvPicPr>
          <p:cNvPr id="1026" name="Picture 2" descr="http://yoursmileys.ru/hsmile/mushroom/h24105.gif"/>
          <p:cNvPicPr>
            <a:picLocks noChangeAspect="1" noChangeArrowheads="1" noCrop="1"/>
          </p:cNvPicPr>
          <p:nvPr/>
        </p:nvPicPr>
        <p:blipFill>
          <a:blip r:embed="rId2" cstate="print"/>
          <a:srcRect/>
          <a:stretch>
            <a:fillRect/>
          </a:stretch>
        </p:blipFill>
        <p:spPr bwMode="auto">
          <a:xfrm>
            <a:off x="7643834" y="4929198"/>
            <a:ext cx="1044000" cy="1194942"/>
          </a:xfrm>
          <a:prstGeom prst="rect">
            <a:avLst/>
          </a:prstGeom>
          <a:noFill/>
        </p:spPr>
      </p:pic>
      <p:pic>
        <p:nvPicPr>
          <p:cNvPr id="1028" name="Picture 4" descr="http://yoursmileys.ru/hsmile/mushroom/h24100.gif"/>
          <p:cNvPicPr>
            <a:picLocks noChangeAspect="1" noChangeArrowheads="1" noCrop="1"/>
          </p:cNvPicPr>
          <p:nvPr/>
        </p:nvPicPr>
        <p:blipFill>
          <a:blip r:embed="rId3" cstate="print"/>
          <a:srcRect/>
          <a:stretch>
            <a:fillRect/>
          </a:stretch>
        </p:blipFill>
        <p:spPr bwMode="auto">
          <a:xfrm>
            <a:off x="7572396" y="714356"/>
            <a:ext cx="1188000" cy="950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001056" cy="5857916"/>
          </a:xfrm>
        </p:spPr>
        <p:txBody>
          <a:bodyPr>
            <a:noAutofit/>
          </a:bodyPr>
          <a:lstStyle/>
          <a:p>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1.Выберите один верный ответ из четырех предложенных:</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i="1" dirty="0" smtClean="0">
                <a:solidFill>
                  <a:schemeClr val="tx1"/>
                </a:solidFill>
              </a:rPr>
              <a:t>А1.Одноклеточные организмы объединены в царство</a:t>
            </a:r>
            <a:r>
              <a:rPr lang="ru-RU" sz="2000" dirty="0" smtClean="0">
                <a:solidFill>
                  <a:schemeClr val="tx1"/>
                </a:solidFill>
              </a:rPr>
              <a:t/>
            </a:r>
            <a:br>
              <a:rPr lang="ru-RU" sz="2000" dirty="0" smtClean="0">
                <a:solidFill>
                  <a:schemeClr val="tx1"/>
                </a:solidFill>
              </a:rPr>
            </a:br>
            <a:r>
              <a:rPr lang="ru-RU" sz="2000" dirty="0" smtClean="0">
                <a:solidFill>
                  <a:schemeClr val="tx1"/>
                </a:solidFill>
              </a:rPr>
              <a:t>1)грибов    2)бактерий     3)растений    4)животных</a:t>
            </a:r>
            <a:br>
              <a:rPr lang="ru-RU" sz="2000" dirty="0" smtClean="0">
                <a:solidFill>
                  <a:schemeClr val="tx1"/>
                </a:solidFill>
              </a:rPr>
            </a:br>
            <a:r>
              <a:rPr lang="ru-RU" sz="2000" i="1" dirty="0" smtClean="0">
                <a:solidFill>
                  <a:schemeClr val="tx1"/>
                </a:solidFill>
              </a:rPr>
              <a:t>А2.Оформленное ядро отсутствует в клетке</a:t>
            </a:r>
            <a:r>
              <a:rPr lang="ru-RU" sz="2000" dirty="0" smtClean="0">
                <a:solidFill>
                  <a:schemeClr val="tx1"/>
                </a:solidFill>
              </a:rPr>
              <a:t/>
            </a:r>
            <a:br>
              <a:rPr lang="ru-RU" sz="2000" dirty="0" smtClean="0">
                <a:solidFill>
                  <a:schemeClr val="tx1"/>
                </a:solidFill>
              </a:rPr>
            </a:br>
            <a:r>
              <a:rPr lang="ru-RU" sz="2000" dirty="0" smtClean="0">
                <a:solidFill>
                  <a:schemeClr val="tx1"/>
                </a:solidFill>
              </a:rPr>
              <a:t>1)грибов 2)растений   3)бактерий   4)животных</a:t>
            </a:r>
            <a:br>
              <a:rPr lang="ru-RU" sz="2000" dirty="0" smtClean="0">
                <a:solidFill>
                  <a:schemeClr val="tx1"/>
                </a:solidFill>
              </a:rPr>
            </a:br>
            <a:r>
              <a:rPr lang="ru-RU" sz="2000" dirty="0" smtClean="0">
                <a:solidFill>
                  <a:schemeClr val="tx1"/>
                </a:solidFill>
              </a:rPr>
              <a:t> </a:t>
            </a:r>
            <a:r>
              <a:rPr lang="ru-RU" sz="2000" i="1" dirty="0" smtClean="0">
                <a:solidFill>
                  <a:schemeClr val="tx1"/>
                </a:solidFill>
              </a:rPr>
              <a:t>А3.Жгутик бактерий представляет собой органоид для   </a:t>
            </a:r>
            <a:r>
              <a:rPr lang="ru-RU" sz="2000" dirty="0" smtClean="0">
                <a:solidFill>
                  <a:schemeClr val="tx1"/>
                </a:solidFill>
              </a:rPr>
              <a:t/>
            </a:r>
            <a:br>
              <a:rPr lang="ru-RU" sz="2000" dirty="0" smtClean="0">
                <a:solidFill>
                  <a:schemeClr val="tx1"/>
                </a:solidFill>
              </a:rPr>
            </a:br>
            <a:r>
              <a:rPr lang="ru-RU" sz="2000" dirty="0" smtClean="0">
                <a:solidFill>
                  <a:schemeClr val="tx1"/>
                </a:solidFill>
              </a:rPr>
              <a:t>1)передвижения 2)запасания белков 3)размножения </a:t>
            </a:r>
            <a:br>
              <a:rPr lang="ru-RU" sz="2000" dirty="0" smtClean="0">
                <a:solidFill>
                  <a:schemeClr val="tx1"/>
                </a:solidFill>
              </a:rPr>
            </a:br>
            <a:r>
              <a:rPr lang="ru-RU" sz="2000" dirty="0" smtClean="0">
                <a:solidFill>
                  <a:schemeClr val="tx1"/>
                </a:solidFill>
              </a:rPr>
              <a:t>4)перенесения неблагоприятных условий</a:t>
            </a:r>
            <a:br>
              <a:rPr lang="ru-RU" sz="2000" dirty="0" smtClean="0">
                <a:solidFill>
                  <a:schemeClr val="tx1"/>
                </a:solidFill>
              </a:rPr>
            </a:br>
            <a:r>
              <a:rPr lang="ru-RU" sz="2000" dirty="0" smtClean="0">
                <a:solidFill>
                  <a:schemeClr val="tx1"/>
                </a:solidFill>
              </a:rPr>
              <a:t> </a:t>
            </a:r>
            <a:r>
              <a:rPr lang="ru-RU" sz="2000" i="1" dirty="0" smtClean="0">
                <a:solidFill>
                  <a:schemeClr val="tx1"/>
                </a:solidFill>
              </a:rPr>
              <a:t>А4.Споры бактерий служат для</a:t>
            </a:r>
            <a:r>
              <a:rPr lang="ru-RU" sz="2000" dirty="0" smtClean="0">
                <a:solidFill>
                  <a:schemeClr val="tx1"/>
                </a:solidFill>
              </a:rPr>
              <a:t/>
            </a:r>
            <a:br>
              <a:rPr lang="ru-RU" sz="2000" dirty="0" smtClean="0">
                <a:solidFill>
                  <a:schemeClr val="tx1"/>
                </a:solidFill>
              </a:rPr>
            </a:br>
            <a:r>
              <a:rPr lang="ru-RU" sz="2000" dirty="0" smtClean="0">
                <a:solidFill>
                  <a:schemeClr val="tx1"/>
                </a:solidFill>
              </a:rPr>
              <a:t>1)питания           2)дыхания   3)размножения</a:t>
            </a:r>
            <a:br>
              <a:rPr lang="ru-RU" sz="2000" dirty="0" smtClean="0">
                <a:solidFill>
                  <a:schemeClr val="tx1"/>
                </a:solidFill>
              </a:rPr>
            </a:br>
            <a:r>
              <a:rPr lang="ru-RU" sz="2000" dirty="0" smtClean="0">
                <a:solidFill>
                  <a:schemeClr val="tx1"/>
                </a:solidFill>
              </a:rPr>
              <a:t>4)перенесения неблагоприятных условий</a:t>
            </a:r>
            <a:br>
              <a:rPr lang="ru-RU" sz="2000" dirty="0" smtClean="0">
                <a:solidFill>
                  <a:schemeClr val="tx1"/>
                </a:solidFill>
              </a:rPr>
            </a:br>
            <a:r>
              <a:rPr lang="ru-RU" sz="2000" dirty="0" smtClean="0">
                <a:solidFill>
                  <a:schemeClr val="tx1"/>
                </a:solidFill>
              </a:rPr>
              <a:t> </a:t>
            </a:r>
            <a:r>
              <a:rPr lang="ru-RU" sz="2000" i="1" dirty="0" smtClean="0">
                <a:solidFill>
                  <a:schemeClr val="tx1"/>
                </a:solidFill>
              </a:rPr>
              <a:t>А5.Бактериальную клетку от окружающей среды отделяет    </a:t>
            </a:r>
            <a:br>
              <a:rPr lang="ru-RU" sz="2000" i="1" dirty="0" smtClean="0">
                <a:solidFill>
                  <a:schemeClr val="tx1"/>
                </a:solidFill>
              </a:rPr>
            </a:br>
            <a:r>
              <a:rPr lang="ru-RU" sz="2000" dirty="0" smtClean="0">
                <a:solidFill>
                  <a:schemeClr val="tx1"/>
                </a:solidFill>
              </a:rPr>
              <a:t>1)цитоплазма            2)жгутик</a:t>
            </a:r>
            <a:br>
              <a:rPr lang="ru-RU" sz="2000" dirty="0" smtClean="0">
                <a:solidFill>
                  <a:schemeClr val="tx1"/>
                </a:solidFill>
              </a:rPr>
            </a:br>
            <a:r>
              <a:rPr lang="ru-RU" sz="2000" dirty="0" smtClean="0">
                <a:solidFill>
                  <a:schemeClr val="tx1"/>
                </a:solidFill>
              </a:rPr>
              <a:t>3)ядерная оболочка    4)наружная мембрана</a:t>
            </a:r>
            <a:br>
              <a:rPr lang="ru-RU" sz="2000" dirty="0" smtClean="0">
                <a:solidFill>
                  <a:schemeClr val="tx1"/>
                </a:solidFill>
              </a:rPr>
            </a:br>
            <a:r>
              <a:rPr lang="ru-RU" sz="2000" i="1" dirty="0" smtClean="0">
                <a:solidFill>
                  <a:schemeClr val="tx1"/>
                </a:solidFill>
              </a:rPr>
              <a:t> А6.Бактериальные клетки размножаются</a:t>
            </a:r>
            <a:r>
              <a:rPr lang="ru-RU" sz="2000" dirty="0" smtClean="0">
                <a:solidFill>
                  <a:schemeClr val="tx1"/>
                </a:solidFill>
              </a:rPr>
              <a:t/>
            </a:r>
            <a:br>
              <a:rPr lang="ru-RU" sz="2000" dirty="0" smtClean="0">
                <a:solidFill>
                  <a:schemeClr val="tx1"/>
                </a:solidFill>
              </a:rPr>
            </a:br>
            <a:r>
              <a:rPr lang="ru-RU" sz="2000" dirty="0" smtClean="0">
                <a:solidFill>
                  <a:schemeClr val="tx1"/>
                </a:solidFill>
              </a:rPr>
              <a:t>1)спорами                2)жгутиками</a:t>
            </a:r>
            <a:br>
              <a:rPr lang="ru-RU" sz="2000" dirty="0" smtClean="0">
                <a:solidFill>
                  <a:schemeClr val="tx1"/>
                </a:solidFill>
              </a:rPr>
            </a:br>
            <a:r>
              <a:rPr lang="ru-RU" sz="2000" dirty="0" smtClean="0">
                <a:solidFill>
                  <a:schemeClr val="tx1"/>
                </a:solidFill>
              </a:rPr>
              <a:t>3)участками цитоплазмы        4)делением клетки</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15362" name="Picture 2" descr="http://yoursmileys.ru/hsmile/mushroom/h24095.gif"/>
          <p:cNvPicPr>
            <a:picLocks noChangeAspect="1" noChangeArrowheads="1" noCrop="1"/>
          </p:cNvPicPr>
          <p:nvPr/>
        </p:nvPicPr>
        <p:blipFill>
          <a:blip r:embed="rId2" cstate="print"/>
          <a:srcRect/>
          <a:stretch>
            <a:fillRect/>
          </a:stretch>
        </p:blipFill>
        <p:spPr bwMode="auto">
          <a:xfrm>
            <a:off x="6357950" y="4214818"/>
            <a:ext cx="971550" cy="1143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071538" y="1"/>
            <a:ext cx="7715304" cy="5693866"/>
          </a:xfrm>
          <a:prstGeom prst="rect">
            <a:avLst/>
          </a:prstGeom>
        </p:spPr>
        <p:txBody>
          <a:bodyPr wrap="square">
            <a:spAutoFit/>
          </a:bodyPr>
          <a:lstStyle/>
          <a:p>
            <a:r>
              <a:rPr lang="ru-RU" sz="2800" b="1" dirty="0" smtClean="0"/>
              <a:t>Б1.Верны ли следующие утверждения?</a:t>
            </a:r>
            <a:endParaRPr lang="ru-RU" sz="2800" dirty="0" smtClean="0"/>
          </a:p>
          <a:p>
            <a:r>
              <a:rPr lang="ru-RU" sz="2800" b="1" dirty="0" smtClean="0"/>
              <a:t> </a:t>
            </a:r>
            <a:r>
              <a:rPr lang="ru-RU" sz="2800" dirty="0" smtClean="0"/>
              <a:t>А.Самородная сера и природный газ образовались в результате деятельности бактерий.</a:t>
            </a:r>
          </a:p>
          <a:p>
            <a:r>
              <a:rPr lang="ru-RU" sz="2800" dirty="0" smtClean="0"/>
              <a:t> Б.Болезнетворные бактерии поражают только тело человека и не встречаются в организме растений и животных.</a:t>
            </a:r>
          </a:p>
          <a:p>
            <a:r>
              <a:rPr lang="ru-RU" sz="2800" b="1" dirty="0" smtClean="0"/>
              <a:t>Б2.Выберите три верных утверждения. Для бактерий характерно</a:t>
            </a:r>
            <a:endParaRPr lang="ru-RU" sz="2800" dirty="0" smtClean="0"/>
          </a:p>
          <a:p>
            <a:r>
              <a:rPr lang="ru-RU" sz="2800" dirty="0" smtClean="0"/>
              <a:t>1)деление клетки пополам   2)дыхание</a:t>
            </a:r>
          </a:p>
          <a:p>
            <a:r>
              <a:rPr lang="ru-RU" sz="2800" dirty="0" smtClean="0"/>
              <a:t>3)размножение семенами       4)питание</a:t>
            </a:r>
          </a:p>
          <a:p>
            <a:r>
              <a:rPr lang="ru-RU" sz="2800" dirty="0" smtClean="0"/>
              <a:t>5)образование тканей   6)формирование органов</a:t>
            </a:r>
          </a:p>
        </p:txBody>
      </p:sp>
      <p:pic>
        <p:nvPicPr>
          <p:cNvPr id="16386" name="Picture 2" descr="http://yoursmileys.ru/hsmile/mushroom/h24098.gif"/>
          <p:cNvPicPr>
            <a:picLocks noChangeAspect="1" noChangeArrowheads="1" noCrop="1"/>
          </p:cNvPicPr>
          <p:nvPr/>
        </p:nvPicPr>
        <p:blipFill>
          <a:blip r:embed="rId2" cstate="print"/>
          <a:srcRect/>
          <a:stretch>
            <a:fillRect/>
          </a:stretch>
        </p:blipFill>
        <p:spPr bwMode="auto">
          <a:xfrm>
            <a:off x="4857752" y="5286388"/>
            <a:ext cx="1008000" cy="126812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632798"/>
          </a:xfrm>
        </p:spPr>
        <p:txBody>
          <a:bodyPr>
            <a:noAutofit/>
          </a:bodyPr>
          <a:lstStyle/>
          <a:p>
            <a:r>
              <a:rPr lang="ru-RU" sz="2400" b="1" dirty="0" smtClean="0">
                <a:solidFill>
                  <a:schemeClr val="tx1"/>
                </a:solidFill>
              </a:rPr>
              <a:t>Б3.Заполните таблицу, используя слова и предложения из словарика.</a:t>
            </a:r>
            <a:br>
              <a:rPr lang="ru-RU" sz="2400" b="1" dirty="0" smtClean="0">
                <a:solidFill>
                  <a:schemeClr val="tx1"/>
                </a:solidFill>
              </a:rPr>
            </a:br>
            <a:r>
              <a:rPr lang="ru-RU" sz="2400" dirty="0" smtClean="0">
                <a:solidFill>
                  <a:schemeClr val="tx1"/>
                </a:solidFill>
              </a:rPr>
              <a:t>Словарик: А.Служит для передвижения. Б.Защищает содержимое клетки. В.Содержит наследственную информацию.</a:t>
            </a:r>
            <a:r>
              <a:rPr lang="ru-RU" sz="2400" dirty="0" smtClean="0"/>
              <a:t/>
            </a:r>
            <a:br>
              <a:rPr lang="ru-RU" sz="2400" dirty="0" smtClean="0"/>
            </a:br>
            <a:endParaRPr lang="ru-RU" sz="2400" dirty="0"/>
          </a:p>
        </p:txBody>
      </p:sp>
      <p:graphicFrame>
        <p:nvGraphicFramePr>
          <p:cNvPr id="4" name="Содержимое 3"/>
          <p:cNvGraphicFramePr>
            <a:graphicFrameLocks noGrp="1"/>
          </p:cNvGraphicFramePr>
          <p:nvPr>
            <p:ph idx="1"/>
          </p:nvPr>
        </p:nvGraphicFramePr>
        <p:xfrm>
          <a:off x="457200" y="1935163"/>
          <a:ext cx="8229600" cy="25603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spcAft>
                          <a:spcPts val="0"/>
                        </a:spcAft>
                      </a:pPr>
                      <a:r>
                        <a:rPr lang="ru-RU" sz="2800" dirty="0">
                          <a:solidFill>
                            <a:schemeClr val="tx1"/>
                          </a:solidFill>
                          <a:latin typeface="Times New Roman"/>
                          <a:ea typeface="Times New Roman"/>
                        </a:rPr>
                        <a:t>ЧАСТИ БАКТЕРИАЛЬНОЙ КЛЕТКИ</a:t>
                      </a:r>
                    </a:p>
                  </a:txBody>
                  <a:tcPr marL="68580" marR="68580" marT="0" marB="0"/>
                </a:tc>
                <a:tc>
                  <a:txBody>
                    <a:bodyPr/>
                    <a:lstStyle/>
                    <a:p>
                      <a:pPr algn="ctr">
                        <a:spcAft>
                          <a:spcPts val="0"/>
                        </a:spcAft>
                      </a:pPr>
                      <a:r>
                        <a:rPr lang="ru-RU" sz="2800">
                          <a:solidFill>
                            <a:schemeClr val="tx1"/>
                          </a:solidFill>
                          <a:latin typeface="Times New Roman"/>
                          <a:ea typeface="Times New Roman"/>
                        </a:rPr>
                        <a:t>ЗНАЧЕНИЕ ЧАСТЕЙ КЛЕТКИ</a:t>
                      </a:r>
                    </a:p>
                  </a:txBody>
                  <a:tcPr marL="68580" marR="68580" marT="0" marB="0"/>
                </a:tc>
              </a:tr>
              <a:tr h="370840">
                <a:tc>
                  <a:txBody>
                    <a:bodyPr/>
                    <a:lstStyle/>
                    <a:p>
                      <a:pPr>
                        <a:spcAft>
                          <a:spcPts val="0"/>
                        </a:spcAft>
                      </a:pPr>
                      <a:r>
                        <a:rPr lang="ru-RU" sz="2800" dirty="0">
                          <a:solidFill>
                            <a:schemeClr val="tx1"/>
                          </a:solidFill>
                          <a:latin typeface="Times New Roman"/>
                          <a:ea typeface="Times New Roman"/>
                        </a:rPr>
                        <a:t>Жгутик </a:t>
                      </a:r>
                    </a:p>
                  </a:txBody>
                  <a:tcPr marL="68580" marR="68580" marT="0" marB="0"/>
                </a:tc>
                <a:tc>
                  <a:txBody>
                    <a:bodyPr/>
                    <a:lstStyle/>
                    <a:p>
                      <a:pPr algn="ctr">
                        <a:spcAft>
                          <a:spcPts val="0"/>
                        </a:spcAft>
                      </a:pPr>
                      <a:endParaRPr lang="ru-RU" sz="2800">
                        <a:solidFill>
                          <a:schemeClr val="tx1"/>
                        </a:solidFill>
                        <a:latin typeface="Times New Roman"/>
                        <a:ea typeface="Times New Roman"/>
                      </a:endParaRPr>
                    </a:p>
                  </a:txBody>
                  <a:tcPr marL="68580" marR="68580" marT="0" marB="0"/>
                </a:tc>
              </a:tr>
              <a:tr h="370840">
                <a:tc>
                  <a:txBody>
                    <a:bodyPr/>
                    <a:lstStyle/>
                    <a:p>
                      <a:pPr>
                        <a:spcAft>
                          <a:spcPts val="0"/>
                        </a:spcAft>
                      </a:pPr>
                      <a:r>
                        <a:rPr lang="ru-RU" sz="2800" dirty="0">
                          <a:solidFill>
                            <a:schemeClr val="tx1"/>
                          </a:solidFill>
                          <a:latin typeface="Times New Roman"/>
                          <a:ea typeface="Times New Roman"/>
                        </a:rPr>
                        <a:t>Нуклеиновая кислота</a:t>
                      </a:r>
                    </a:p>
                  </a:txBody>
                  <a:tcPr marL="68580" marR="68580" marT="0" marB="0"/>
                </a:tc>
                <a:tc>
                  <a:txBody>
                    <a:bodyPr/>
                    <a:lstStyle/>
                    <a:p>
                      <a:pPr algn="ctr">
                        <a:spcAft>
                          <a:spcPts val="0"/>
                        </a:spcAft>
                      </a:pPr>
                      <a:endParaRPr lang="ru-RU" sz="2800" dirty="0">
                        <a:solidFill>
                          <a:schemeClr val="tx1"/>
                        </a:solidFill>
                        <a:latin typeface="Times New Roman"/>
                        <a:ea typeface="Times New Roman"/>
                      </a:endParaRPr>
                    </a:p>
                  </a:txBody>
                  <a:tcPr marL="68580" marR="68580" marT="0" marB="0"/>
                </a:tc>
              </a:tr>
              <a:tr h="370840">
                <a:tc>
                  <a:txBody>
                    <a:bodyPr/>
                    <a:lstStyle/>
                    <a:p>
                      <a:pPr>
                        <a:spcAft>
                          <a:spcPts val="0"/>
                        </a:spcAft>
                      </a:pPr>
                      <a:r>
                        <a:rPr lang="ru-RU" sz="2800" dirty="0">
                          <a:solidFill>
                            <a:schemeClr val="tx1"/>
                          </a:solidFill>
                          <a:latin typeface="Times New Roman"/>
                          <a:ea typeface="Times New Roman"/>
                        </a:rPr>
                        <a:t>Оболочка </a:t>
                      </a:r>
                    </a:p>
                  </a:txBody>
                  <a:tcPr marL="68580" marR="68580" marT="0" marB="0"/>
                </a:tc>
                <a:tc>
                  <a:txBody>
                    <a:bodyPr/>
                    <a:lstStyle/>
                    <a:p>
                      <a:pPr algn="ctr">
                        <a:spcAft>
                          <a:spcPts val="0"/>
                        </a:spcAft>
                      </a:pPr>
                      <a:endParaRPr lang="ru-RU" sz="2800" dirty="0">
                        <a:solidFill>
                          <a:schemeClr val="tx1"/>
                        </a:solidFill>
                        <a:latin typeface="Times New Roman"/>
                        <a:ea typeface="Times New Roman"/>
                      </a:endParaRPr>
                    </a:p>
                  </a:txBody>
                  <a:tcPr marL="68580" marR="68580" marT="0" marB="0"/>
                </a:tc>
              </a:tr>
            </a:tbl>
          </a:graphicData>
        </a:graphic>
      </p:graphicFrame>
      <p:pic>
        <p:nvPicPr>
          <p:cNvPr id="17410" name="Picture 2" descr="http://yoursmileys.ru/hsmile/mushroom/h24104.gif"/>
          <p:cNvPicPr>
            <a:picLocks noChangeAspect="1" noChangeArrowheads="1" noCrop="1"/>
          </p:cNvPicPr>
          <p:nvPr/>
        </p:nvPicPr>
        <p:blipFill>
          <a:blip r:embed="rId2" cstate="print"/>
          <a:srcRect/>
          <a:stretch>
            <a:fillRect/>
          </a:stretch>
        </p:blipFill>
        <p:spPr bwMode="auto">
          <a:xfrm>
            <a:off x="6072198" y="4786322"/>
            <a:ext cx="1428750" cy="1485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tx1"/>
                </a:solidFill>
              </a:rPr>
              <a:t>Б4.Рассмотрите рисунок. Какую ошибку допустил художник, когда рисовал клетку бактерии?</a:t>
            </a:r>
            <a:r>
              <a:rPr lang="ru-RU" sz="2800" dirty="0" smtClean="0">
                <a:solidFill>
                  <a:schemeClr val="tx1"/>
                </a:solidFill>
              </a:rPr>
              <a:t/>
            </a:r>
            <a:br>
              <a:rPr lang="ru-RU" sz="2800" dirty="0" smtClean="0">
                <a:solidFill>
                  <a:schemeClr val="tx1"/>
                </a:solidFill>
              </a:rPr>
            </a:br>
            <a:endParaRPr lang="ru-RU" sz="2800" dirty="0">
              <a:solidFill>
                <a:schemeClr val="tx1"/>
              </a:solidFill>
            </a:endParaRPr>
          </a:p>
        </p:txBody>
      </p:sp>
      <p:pic>
        <p:nvPicPr>
          <p:cNvPr id="3" name="Рисунок 2"/>
          <p:cNvPicPr/>
          <p:nvPr/>
        </p:nvPicPr>
        <p:blipFill>
          <a:blip r:embed="rId2" cstate="print"/>
          <a:srcRect l="4676" t="10588" r="3597" b="8823"/>
          <a:stretch>
            <a:fillRect/>
          </a:stretch>
        </p:blipFill>
        <p:spPr bwMode="auto">
          <a:xfrm>
            <a:off x="2714612" y="2500306"/>
            <a:ext cx="3636000" cy="2088000"/>
          </a:xfrm>
          <a:prstGeom prst="rect">
            <a:avLst/>
          </a:prstGeom>
          <a:noFill/>
          <a:ln w="9525">
            <a:noFill/>
            <a:miter lim="800000"/>
            <a:headEnd/>
            <a:tailEnd/>
          </a:ln>
        </p:spPr>
      </p:pic>
      <p:pic>
        <p:nvPicPr>
          <p:cNvPr id="19458" name="Picture 2" descr="http://yoursmileys.ru/hsmile/mushroom/h24105.gif"/>
          <p:cNvPicPr>
            <a:picLocks noChangeAspect="1" noChangeArrowheads="1" noCrop="1"/>
          </p:cNvPicPr>
          <p:nvPr/>
        </p:nvPicPr>
        <p:blipFill>
          <a:blip r:embed="rId3" cstate="print"/>
          <a:srcRect/>
          <a:stretch>
            <a:fillRect/>
          </a:stretch>
        </p:blipFill>
        <p:spPr bwMode="auto">
          <a:xfrm>
            <a:off x="928661" y="4572000"/>
            <a:ext cx="1332000" cy="15245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00042"/>
            <a:ext cx="7772400" cy="2179150"/>
          </a:xfrm>
        </p:spPr>
        <p:txBody>
          <a:bodyPr/>
          <a:lstStyle/>
          <a:p>
            <a:pPr algn="ctr"/>
            <a:r>
              <a:rPr lang="ru-RU" sz="6000" i="1" dirty="0" smtClean="0">
                <a:solidFill>
                  <a:srgbClr val="C00000"/>
                </a:solidFill>
              </a:rPr>
              <a:t>Тема урока:?????</a:t>
            </a:r>
            <a:r>
              <a:rPr lang="ru-RU" sz="6000" dirty="0" smtClean="0"/>
              <a:t/>
            </a:r>
            <a:br>
              <a:rPr lang="ru-RU" sz="6000" dirty="0" smtClean="0"/>
            </a:br>
            <a:endParaRPr lang="ru-RU" dirty="0"/>
          </a:p>
        </p:txBody>
      </p:sp>
      <p:sp>
        <p:nvSpPr>
          <p:cNvPr id="3" name="Текст 2"/>
          <p:cNvSpPr>
            <a:spLocks noGrp="1"/>
          </p:cNvSpPr>
          <p:nvPr>
            <p:ph type="body" idx="1"/>
          </p:nvPr>
        </p:nvSpPr>
        <p:spPr/>
        <p:txBody>
          <a:bodyPr>
            <a:noAutofit/>
          </a:bodyPr>
          <a:lstStyle/>
          <a:p>
            <a:pPr algn="ctr"/>
            <a:r>
              <a:rPr lang="ru-RU" sz="9600" b="1" dirty="0" smtClean="0">
                <a:ln w="24500" cmpd="dbl">
                  <a:solidFill>
                    <a:srgbClr val="C00000"/>
                  </a:solidFill>
                  <a:prstDash val="solid"/>
                  <a:miter lim="800000"/>
                </a:ln>
                <a:solidFill>
                  <a:schemeClr val="accent6">
                    <a:lumMod val="50000"/>
                  </a:schemeClr>
                </a:solidFill>
                <a:effectLst>
                  <a:outerShdw blurRad="38100" dist="38100" dir="7020000" algn="tl">
                    <a:srgbClr val="000000">
                      <a:alpha val="35000"/>
                    </a:srgbClr>
                  </a:outerShdw>
                </a:effectLst>
              </a:rPr>
              <a:t>Царство</a:t>
            </a:r>
            <a:r>
              <a:rPr lang="ru-RU" sz="9600" b="1" dirty="0" smtClean="0">
                <a:ln w="24500" cmpd="dbl">
                  <a:solidFill>
                    <a:srgbClr val="C00000"/>
                  </a:solidFill>
                  <a:prstDash val="solid"/>
                  <a:miter lim="800000"/>
                </a:ln>
                <a:solidFill>
                  <a:srgbClr val="FF0000"/>
                </a:solidFill>
                <a:effectLst>
                  <a:outerShdw blurRad="38100" dist="38100" dir="7020000" algn="tl">
                    <a:srgbClr val="000000">
                      <a:alpha val="35000"/>
                    </a:srgbClr>
                  </a:outerShdw>
                </a:effectLst>
              </a:rPr>
              <a:t> </a:t>
            </a:r>
            <a:r>
              <a:rPr lang="ru-RU" sz="9600" b="1" dirty="0" smtClean="0">
                <a:ln w="24500" cmpd="dbl">
                  <a:solidFill>
                    <a:srgbClr val="C00000"/>
                  </a:solidFill>
                  <a:prstDash val="solid"/>
                  <a:miter lim="800000"/>
                </a:ln>
                <a:solidFill>
                  <a:schemeClr val="accent6">
                    <a:lumMod val="50000"/>
                  </a:schemeClr>
                </a:solidFill>
                <a:effectLst>
                  <a:outerShdw blurRad="38100" dist="38100" dir="7020000" algn="tl">
                    <a:srgbClr val="000000">
                      <a:alpha val="35000"/>
                    </a:srgbClr>
                  </a:outerShdw>
                </a:effectLst>
              </a:rPr>
              <a:t>Грибы</a:t>
            </a:r>
            <a:endParaRPr lang="ru-RU" sz="9600" dirty="0"/>
          </a:p>
        </p:txBody>
      </p:sp>
      <p:pic>
        <p:nvPicPr>
          <p:cNvPr id="20482" name="Picture 2" descr="http://yoursmileys.ru/hsmile/mushroom/h24101.gif"/>
          <p:cNvPicPr>
            <a:picLocks noChangeAspect="1" noChangeArrowheads="1" noCrop="1"/>
          </p:cNvPicPr>
          <p:nvPr/>
        </p:nvPicPr>
        <p:blipFill>
          <a:blip r:embed="rId2" cstate="print"/>
          <a:srcRect/>
          <a:stretch>
            <a:fillRect/>
          </a:stretch>
        </p:blipFill>
        <p:spPr bwMode="auto">
          <a:xfrm>
            <a:off x="285720" y="928670"/>
            <a:ext cx="1143000" cy="1143001"/>
          </a:xfrm>
          <a:prstGeom prst="rect">
            <a:avLst/>
          </a:prstGeom>
          <a:noFill/>
        </p:spPr>
      </p:pic>
      <p:pic>
        <p:nvPicPr>
          <p:cNvPr id="20484" name="Picture 4" descr="http://yoursmileys.ru/hsmile/mushroom/h24107.gif"/>
          <p:cNvPicPr>
            <a:picLocks noChangeAspect="1" noChangeArrowheads="1" noCrop="1"/>
          </p:cNvPicPr>
          <p:nvPr/>
        </p:nvPicPr>
        <p:blipFill>
          <a:blip r:embed="rId3" cstate="print"/>
          <a:srcRect/>
          <a:stretch>
            <a:fillRect/>
          </a:stretch>
        </p:blipFill>
        <p:spPr bwMode="auto">
          <a:xfrm>
            <a:off x="500034" y="4643446"/>
            <a:ext cx="847725" cy="1028701"/>
          </a:xfrm>
          <a:prstGeom prst="rect">
            <a:avLst/>
          </a:prstGeom>
          <a:noFill/>
        </p:spPr>
      </p:pic>
      <p:pic>
        <p:nvPicPr>
          <p:cNvPr id="20486" name="Picture 6" descr="http://yoursmileys.ru/hsmile/mushroom/h24103.gif"/>
          <p:cNvPicPr>
            <a:picLocks noChangeAspect="1" noChangeArrowheads="1" noCrop="1"/>
          </p:cNvPicPr>
          <p:nvPr/>
        </p:nvPicPr>
        <p:blipFill>
          <a:blip r:embed="rId4" cstate="print"/>
          <a:srcRect/>
          <a:stretch>
            <a:fillRect/>
          </a:stretch>
        </p:blipFill>
        <p:spPr bwMode="auto">
          <a:xfrm>
            <a:off x="7215206" y="4071942"/>
            <a:ext cx="1257300" cy="1333501"/>
          </a:xfrm>
          <a:prstGeom prst="rect">
            <a:avLst/>
          </a:prstGeom>
          <a:noFill/>
        </p:spPr>
      </p:pic>
      <p:pic>
        <p:nvPicPr>
          <p:cNvPr id="20488" name="Picture 8" descr="http://yoursmileys.ru/hsmile/mushroom/h24106.gif"/>
          <p:cNvPicPr>
            <a:picLocks noChangeAspect="1" noChangeArrowheads="1" noCrop="1"/>
          </p:cNvPicPr>
          <p:nvPr/>
        </p:nvPicPr>
        <p:blipFill>
          <a:blip r:embed="rId5" cstate="print"/>
          <a:srcRect/>
          <a:stretch>
            <a:fillRect/>
          </a:stretch>
        </p:blipFill>
        <p:spPr bwMode="auto">
          <a:xfrm>
            <a:off x="8001024" y="1142984"/>
            <a:ext cx="742950" cy="9144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alt"/>
          <p:cNvPicPr/>
          <p:nvPr/>
        </p:nvPicPr>
        <p:blipFill>
          <a:blip r:embed="rId2" cstate="print"/>
          <a:srcRect r="23830" b="19149"/>
          <a:stretch>
            <a:fillRect/>
          </a:stretch>
        </p:blipFill>
        <p:spPr bwMode="auto">
          <a:xfrm>
            <a:off x="0" y="142852"/>
            <a:ext cx="2376000" cy="2592000"/>
          </a:xfrm>
          <a:prstGeom prst="rect">
            <a:avLst/>
          </a:prstGeom>
          <a:noFill/>
          <a:ln w="9525">
            <a:noFill/>
            <a:miter lim="800000"/>
            <a:headEnd/>
            <a:tailEnd/>
          </a:ln>
        </p:spPr>
      </p:pic>
      <p:pic>
        <p:nvPicPr>
          <p:cNvPr id="4" name="Рисунок 3" descr="alt"/>
          <p:cNvPicPr/>
          <p:nvPr/>
        </p:nvPicPr>
        <p:blipFill>
          <a:blip r:embed="rId3" cstate="print"/>
          <a:srcRect r="31064" b="20851"/>
          <a:stretch>
            <a:fillRect/>
          </a:stretch>
        </p:blipFill>
        <p:spPr bwMode="auto">
          <a:xfrm>
            <a:off x="4286248" y="214290"/>
            <a:ext cx="2448000" cy="3024000"/>
          </a:xfrm>
          <a:prstGeom prst="rect">
            <a:avLst/>
          </a:prstGeom>
          <a:noFill/>
          <a:ln w="9525">
            <a:noFill/>
            <a:miter lim="800000"/>
            <a:headEnd/>
            <a:tailEnd/>
          </a:ln>
        </p:spPr>
      </p:pic>
      <p:pic>
        <p:nvPicPr>
          <p:cNvPr id="5" name="Рисунок 4" descr="alt"/>
          <p:cNvPicPr/>
          <p:nvPr/>
        </p:nvPicPr>
        <p:blipFill>
          <a:blip r:embed="rId4" cstate="print"/>
          <a:srcRect l="13617" t="3404" r="34468" b="22553"/>
          <a:stretch>
            <a:fillRect/>
          </a:stretch>
        </p:blipFill>
        <p:spPr bwMode="auto">
          <a:xfrm>
            <a:off x="6840000" y="0"/>
            <a:ext cx="2304000" cy="3636000"/>
          </a:xfrm>
          <a:prstGeom prst="rect">
            <a:avLst/>
          </a:prstGeom>
          <a:noFill/>
          <a:ln w="9525">
            <a:noFill/>
            <a:miter lim="800000"/>
            <a:headEnd/>
            <a:tailEnd/>
          </a:ln>
        </p:spPr>
      </p:pic>
      <p:pic>
        <p:nvPicPr>
          <p:cNvPr id="6" name="Рисунок 5" descr="alt"/>
          <p:cNvPicPr/>
          <p:nvPr/>
        </p:nvPicPr>
        <p:blipFill>
          <a:blip r:embed="rId5" cstate="print"/>
          <a:srcRect r="27660" b="19574"/>
          <a:stretch>
            <a:fillRect/>
          </a:stretch>
        </p:blipFill>
        <p:spPr bwMode="auto">
          <a:xfrm>
            <a:off x="2214546" y="428604"/>
            <a:ext cx="2052000" cy="2844000"/>
          </a:xfrm>
          <a:prstGeom prst="rect">
            <a:avLst/>
          </a:prstGeom>
          <a:noFill/>
          <a:ln w="9525">
            <a:noFill/>
            <a:miter lim="800000"/>
            <a:headEnd/>
            <a:tailEnd/>
          </a:ln>
        </p:spPr>
      </p:pic>
      <p:pic>
        <p:nvPicPr>
          <p:cNvPr id="7" name="Рисунок 6" descr="F:\images\фото\DSCN1593.JPG"/>
          <p:cNvPicPr/>
          <p:nvPr/>
        </p:nvPicPr>
        <p:blipFill>
          <a:blip r:embed="rId6" cstate="print"/>
          <a:srcRect l="26020" t="8824" r="24344" b="12353"/>
          <a:stretch>
            <a:fillRect/>
          </a:stretch>
        </p:blipFill>
        <p:spPr bwMode="auto">
          <a:xfrm>
            <a:off x="5857884" y="3214686"/>
            <a:ext cx="2736000" cy="3420000"/>
          </a:xfrm>
          <a:prstGeom prst="rect">
            <a:avLst/>
          </a:prstGeom>
          <a:ln>
            <a:noFill/>
          </a:ln>
          <a:effectLst>
            <a:outerShdw blurRad="292100" dist="139700" dir="2700000" algn="tl" rotWithShape="0">
              <a:srgbClr val="333333">
                <a:alpha val="65000"/>
              </a:srgbClr>
            </a:outerShdw>
          </a:effectLst>
        </p:spPr>
      </p:pic>
      <p:pic>
        <p:nvPicPr>
          <p:cNvPr id="8" name="Рисунок 7" descr="alt"/>
          <p:cNvPicPr/>
          <p:nvPr/>
        </p:nvPicPr>
        <p:blipFill>
          <a:blip r:embed="rId7" cstate="print"/>
          <a:srcRect l="10213" t="7234" r="20426" b="15745"/>
          <a:stretch>
            <a:fillRect/>
          </a:stretch>
        </p:blipFill>
        <p:spPr bwMode="auto">
          <a:xfrm>
            <a:off x="3143240" y="3429000"/>
            <a:ext cx="2376000" cy="3132000"/>
          </a:xfrm>
          <a:prstGeom prst="rect">
            <a:avLst/>
          </a:prstGeom>
          <a:noFill/>
          <a:ln w="9525">
            <a:noFill/>
            <a:miter lim="800000"/>
            <a:headEnd/>
            <a:tailEnd/>
          </a:ln>
        </p:spPr>
      </p:pic>
      <p:pic>
        <p:nvPicPr>
          <p:cNvPr id="9" name="Picture 3" descr="K:\биология уроки\6 класс\грибы\Белый гриб берёзовый.jpeg"/>
          <p:cNvPicPr>
            <a:picLocks noChangeAspect="1" noChangeArrowheads="1"/>
          </p:cNvPicPr>
          <p:nvPr/>
        </p:nvPicPr>
        <p:blipFill>
          <a:blip r:embed="rId8" cstate="print"/>
          <a:srcRect l="29687" t="8333" r="17188" b="6249"/>
          <a:stretch>
            <a:fillRect/>
          </a:stretch>
        </p:blipFill>
        <p:spPr bwMode="auto">
          <a:xfrm>
            <a:off x="285720" y="3500438"/>
            <a:ext cx="2428892"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lstStyle/>
          <a:p>
            <a:pPr algn="ctr"/>
            <a:r>
              <a:rPr lang="ru-RU" sz="4800" b="1" dirty="0" smtClean="0">
                <a:solidFill>
                  <a:srgbClr val="C00000"/>
                </a:solidFill>
              </a:rPr>
              <a:t>Проблема:????</a:t>
            </a:r>
            <a:endParaRPr lang="ru-RU" dirty="0"/>
          </a:p>
        </p:txBody>
      </p:sp>
      <p:sp>
        <p:nvSpPr>
          <p:cNvPr id="3" name="Текст 2"/>
          <p:cNvSpPr>
            <a:spLocks noGrp="1"/>
          </p:cNvSpPr>
          <p:nvPr>
            <p:ph type="body" idx="1"/>
          </p:nvPr>
        </p:nvSpPr>
        <p:spPr/>
        <p:txBody>
          <a:bodyPr/>
          <a:lstStyle/>
          <a:p>
            <a:r>
              <a:rPr lang="ru-RU" sz="3600" dirty="0" smtClean="0">
                <a:solidFill>
                  <a:schemeClr val="tx1"/>
                </a:solidFill>
              </a:rPr>
              <a:t>Факт 1</a:t>
            </a:r>
          </a:p>
          <a:p>
            <a:endParaRPr lang="ru-RU" dirty="0"/>
          </a:p>
        </p:txBody>
      </p:sp>
      <p:sp>
        <p:nvSpPr>
          <p:cNvPr id="4" name="Текст 3"/>
          <p:cNvSpPr>
            <a:spLocks noGrp="1"/>
          </p:cNvSpPr>
          <p:nvPr>
            <p:ph type="body" sz="half" idx="3"/>
          </p:nvPr>
        </p:nvSpPr>
        <p:spPr/>
        <p:txBody>
          <a:bodyPr/>
          <a:lstStyle/>
          <a:p>
            <a:r>
              <a:rPr lang="ru-RU" sz="3600" dirty="0" smtClean="0">
                <a:solidFill>
                  <a:schemeClr val="tx1"/>
                </a:solidFill>
              </a:rPr>
              <a:t>Факт 2</a:t>
            </a:r>
          </a:p>
          <a:p>
            <a:endParaRPr lang="ru-RU" dirty="0"/>
          </a:p>
        </p:txBody>
      </p:sp>
      <p:sp>
        <p:nvSpPr>
          <p:cNvPr id="5" name="Содержимое 4"/>
          <p:cNvSpPr>
            <a:spLocks noGrp="1"/>
          </p:cNvSpPr>
          <p:nvPr>
            <p:ph sz="quarter" idx="2"/>
          </p:nvPr>
        </p:nvSpPr>
        <p:spPr/>
        <p:txBody>
          <a:bodyPr>
            <a:normAutofit lnSpcReduction="10000"/>
          </a:bodyPr>
          <a:lstStyle/>
          <a:p>
            <a:r>
              <a:rPr lang="ru-RU" sz="3200" dirty="0" smtClean="0"/>
              <a:t>Грибы не похожи ни на растения, ни на животных, они могут расти в отсутствие света, но не могут двигаться, как животные</a:t>
            </a:r>
          </a:p>
          <a:p>
            <a:endParaRPr lang="ru-RU" dirty="0"/>
          </a:p>
        </p:txBody>
      </p:sp>
      <p:sp>
        <p:nvSpPr>
          <p:cNvPr id="6" name="Содержимое 5"/>
          <p:cNvSpPr>
            <a:spLocks noGrp="1"/>
          </p:cNvSpPr>
          <p:nvPr>
            <p:ph sz="quarter" idx="4"/>
          </p:nvPr>
        </p:nvSpPr>
        <p:spPr/>
        <p:txBody>
          <a:bodyPr>
            <a:normAutofit/>
          </a:bodyPr>
          <a:lstStyle/>
          <a:p>
            <a:pPr marL="0" indent="0">
              <a:buNone/>
            </a:pPr>
            <a:r>
              <a:rPr lang="ru-RU" sz="3200" dirty="0" smtClean="0"/>
              <a:t>Грибы растут в течение всей жизни, как растения, но питаются только готовыми органическими веществами</a:t>
            </a:r>
          </a:p>
        </p:txBody>
      </p:sp>
      <p:pic>
        <p:nvPicPr>
          <p:cNvPr id="21506" name="Picture 2" descr="http://yoursmileys.ru/hsmile/mushroom/h24097.gif"/>
          <p:cNvPicPr>
            <a:picLocks noChangeAspect="1" noChangeArrowheads="1" noCrop="1"/>
          </p:cNvPicPr>
          <p:nvPr/>
        </p:nvPicPr>
        <p:blipFill>
          <a:blip r:embed="rId2" cstate="print"/>
          <a:srcRect/>
          <a:stretch>
            <a:fillRect/>
          </a:stretch>
        </p:blipFill>
        <p:spPr bwMode="auto">
          <a:xfrm>
            <a:off x="7786709" y="5000634"/>
            <a:ext cx="1260000" cy="1332894"/>
          </a:xfrm>
          <a:prstGeom prst="rect">
            <a:avLst/>
          </a:prstGeom>
          <a:noFill/>
        </p:spPr>
      </p:pic>
      <p:pic>
        <p:nvPicPr>
          <p:cNvPr id="21508" name="Picture 4" descr="http://yoursmileys.ru/hsmile/mushroom/h24087.gif"/>
          <p:cNvPicPr>
            <a:picLocks noChangeAspect="1" noChangeArrowheads="1" noCrop="1"/>
          </p:cNvPicPr>
          <p:nvPr/>
        </p:nvPicPr>
        <p:blipFill>
          <a:blip r:embed="rId3" cstate="print"/>
          <a:srcRect/>
          <a:stretch>
            <a:fillRect/>
          </a:stretch>
        </p:blipFill>
        <p:spPr bwMode="auto">
          <a:xfrm>
            <a:off x="928662" y="428604"/>
            <a:ext cx="1044000" cy="1044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TotalTime>
  <Words>423</Words>
  <Application>Microsoft Office PowerPoint</Application>
  <PresentationFormat>Экран (4:3)</PresentationFormat>
  <Paragraphs>65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Слайд 1</vt:lpstr>
      <vt:lpstr>ПРАВИЛА РАБОТЫ В ГРУППЕ Закон 0:0 - точности Закон един, говорит один (уважай говорящего) Закон инициативы  Не согласен – возражай Возражаешь – предлагай Предлагаешь - делай </vt:lpstr>
      <vt:lpstr>   1.Выберите один верный ответ из четырех предложенных:  А1.Одноклеточные организмы объединены в царство 1)грибов    2)бактерий     3)растений    4)животных А2.Оформленное ядро отсутствует в клетке 1)грибов 2)растений   3)бактерий   4)животных  А3.Жгутик бактерий представляет собой органоид для    1)передвижения 2)запасания белков 3)размножения  4)перенесения неблагоприятных условий  А4.Споры бактерий служат для 1)питания           2)дыхания   3)размножения 4)перенесения неблагоприятных условий  А5.Бактериальную клетку от окружающей среды отделяет     1)цитоплазма            2)жгутик 3)ядерная оболочка    4)наружная мембрана  А6.Бактериальные клетки размножаются 1)спорами                2)жгутиками 3)участками цитоплазмы        4)делением клетки  </vt:lpstr>
      <vt:lpstr>Слайд 4</vt:lpstr>
      <vt:lpstr>Б3.Заполните таблицу, используя слова и предложения из словарика. Словарик: А.Служит для передвижения. Б.Защищает содержимое клетки. В.Содержит наследственную информацию. </vt:lpstr>
      <vt:lpstr>Б4.Рассмотрите рисунок. Какую ошибку допустил художник, когда рисовал клетку бактерии? </vt:lpstr>
      <vt:lpstr>Тема урока:????? </vt:lpstr>
      <vt:lpstr>Слайд 8</vt:lpstr>
      <vt:lpstr>Проблема:????</vt:lpstr>
      <vt:lpstr>Строение шляпочного гриба</vt:lpstr>
      <vt:lpstr>Съедобные и несъедобные грибы</vt:lpstr>
      <vt:lpstr>Плесневые грибы и грибы-паразиты</vt:lpstr>
      <vt:lpstr>Размножение грибов</vt:lpstr>
      <vt:lpstr>Роль грибов в природе и жизни человека</vt:lpstr>
      <vt:lpstr>Блиц-опрос: </vt:lpstr>
      <vt:lpstr>Слайд 16</vt:lpstr>
      <vt:lpstr>Домашнее задание</vt:lpstr>
      <vt:lpstr>Слайд 18</vt:lpstr>
      <vt:lpstr>Используемые 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10</cp:revision>
  <dcterms:modified xsi:type="dcterms:W3CDTF">2014-10-28T04:19:47Z</dcterms:modified>
</cp:coreProperties>
</file>