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DC79E4-2A6F-405D-95FB-B3268A235A6E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C484861-4D36-4E72-B315-0C73290C0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ru.wikipedia.org/wiki/%D0%A2%D1%83%D1%82%D0%BE%D0%B2%D1%8B%D0%B5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ru.wikipedia.org/wiki/%D0%9E%D0%B4%D0%BD%D0%BE%D0%B4%D0%BE%D0%BC%D0%BD%D1%8B%D0%B5_%D1%80%D0%B0%D1%81%D1%82%D0%B5%D0%BD%D0%B8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E%D0%BA%D0%B5%D0%B0%D0%BD%D0%B8%D1%8F" TargetMode="External"/><Relationship Id="rId5" Type="http://schemas.openxmlformats.org/officeDocument/2006/relationships/hyperlink" Target="http://ru.wikipedia.org/wiki/%D0%9F%D0%BE%D0%BB%D0%B8%D0%BD%D0%B5%D0%B7%D0%B8%D0%B9%D1%86%D1%8B" TargetMode="External"/><Relationship Id="rId4" Type="http://schemas.openxmlformats.org/officeDocument/2006/relationships/hyperlink" Target="http://ru.wikipedia.org/wiki/%D0%9D%D0%BE%D0%B2%D0%B0%D1%8F_%D0%93%D0%B2%D0%B8%D0%BD%D0%B5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ru.wikipedia.org/wiki/%D0%9A%D0%BE%D1%80%D0%B0" TargetMode="External"/><Relationship Id="rId7" Type="http://schemas.openxmlformats.org/officeDocument/2006/relationships/hyperlink" Target="http://ru.wikipedia.org/wiki/%D0%9B%D0%B0%D1%82%D0%B5%D0%BA%D1%81" TargetMode="External"/><Relationship Id="rId2" Type="http://schemas.openxmlformats.org/officeDocument/2006/relationships/hyperlink" Target="http://ru.wikipedia.org/wiki/%D0%94%D1%83%D0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1%8B%D0%BD%D1%8F" TargetMode="External"/><Relationship Id="rId5" Type="http://schemas.openxmlformats.org/officeDocument/2006/relationships/hyperlink" Target="http://ru.wikipedia.org/wiki/%D0%9A%D1%80%D1%8B%D0%BB%D0%B0%D0%BD%D1%8B" TargetMode="External"/><Relationship Id="rId4" Type="http://schemas.openxmlformats.org/officeDocument/2006/relationships/hyperlink" Target="http://ru.wikipedia.org/wiki/%D0%A1%D0%BE%D1%86%D0%B2%D0%B5%D1%82%D0%B8%D0%B5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5%D0%BB%D0%B8%D0%BA%D0%BE%D0%BD%D0%B8%D1%8F" TargetMode="External"/><Relationship Id="rId3" Type="http://schemas.openxmlformats.org/officeDocument/2006/relationships/hyperlink" Target="http://ru.wikipedia.org/wiki/%D0%91%D0%B0%D0%BD%D0%B0%D0%BD" TargetMode="External"/><Relationship Id="rId7" Type="http://schemas.openxmlformats.org/officeDocument/2006/relationships/hyperlink" Target="http://ru.wikipedia.org/wiki/%D0%A1%D0%B0%D0%BC%D0%BE%D0%B0" TargetMode="External"/><Relationship Id="rId2" Type="http://schemas.openxmlformats.org/officeDocument/2006/relationships/hyperlink" Target="http://ru.wikipedia.org/wiki/%D0%9E%D0%BA%D0%B5%D0%B0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1%83%D1%85%D0%B0%D1%80%D0%B8" TargetMode="External"/><Relationship Id="rId5" Type="http://schemas.openxmlformats.org/officeDocument/2006/relationships/hyperlink" Target="http://ru.wikipedia.org/wiki/%D0%9A%D0%B0%D1%80%D1%82%D0%BE%D1%84%D0%B5%D0%BB%D1%8C" TargetMode="External"/><Relationship Id="rId4" Type="http://schemas.openxmlformats.org/officeDocument/2006/relationships/hyperlink" Target="http://ru.wikipedia.org/wiki/%D0%9B%D0%B0%D1%82%D0%B5%D0%BA%D1%81" TargetMode="External"/><Relationship Id="rId9" Type="http://schemas.openxmlformats.org/officeDocument/2006/relationships/hyperlink" Target="http://ru.wikipedia.org/wiki/%D0%9A%D0%BE%D0%BA%D0%BE%D1%81%D0%BE%D0%B2%D0%B0%D1%8F_%D0%BF%D0%B0%D0%BB%D1%8C%D0%BC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0%B0%D0%BB%D0%BE%D1%80%D0%B8%D1%8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77724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Хлебное дерево.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57752" y="4214818"/>
            <a:ext cx="3829048" cy="1804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Учитель МБОУ « </a:t>
            </a:r>
            <a:r>
              <a:rPr lang="ru-RU" dirty="0" err="1" smtClean="0"/>
              <a:t>Усть-Бакчарская</a:t>
            </a:r>
            <a:r>
              <a:rPr lang="ru-RU" dirty="0" smtClean="0"/>
              <a:t> СОШ» </a:t>
            </a:r>
          </a:p>
          <a:p>
            <a:pPr>
              <a:buNone/>
            </a:pPr>
            <a:r>
              <a:rPr lang="ru-RU" dirty="0" smtClean="0"/>
              <a:t>Ковалёва Ю.Д</a:t>
            </a:r>
            <a:endParaRPr lang="ru-RU" dirty="0"/>
          </a:p>
        </p:txBody>
      </p:sp>
      <p:pic>
        <p:nvPicPr>
          <p:cNvPr id="1026" name="Picture 2" descr="Сижу. дочитываю 4-й том. - Андрей Леонидович 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14686"/>
            <a:ext cx="3476648" cy="3476648"/>
          </a:xfrm>
          <a:prstGeom prst="rect">
            <a:avLst/>
          </a:prstGeom>
          <a:noFill/>
        </p:spPr>
      </p:pic>
      <p:pic>
        <p:nvPicPr>
          <p:cNvPr id="1028" name="Picture 4" descr="http://im2-tub-ru.yandex.net/i?id=9cb86dc1993693dceee4d4fe9f670ceb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71480"/>
            <a:ext cx="1905000" cy="1428750"/>
          </a:xfrm>
          <a:prstGeom prst="rect">
            <a:avLst/>
          </a:prstGeom>
          <a:noFill/>
        </p:spPr>
      </p:pic>
      <p:pic>
        <p:nvPicPr>
          <p:cNvPr id="1030" name="Picture 6" descr="http://im1-tub-ru.yandex.net/i?id=48127fecfcee91e4ec7f6f0a1dc3b23c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571480"/>
            <a:ext cx="2143125" cy="1428750"/>
          </a:xfrm>
          <a:prstGeom prst="rect">
            <a:avLst/>
          </a:prstGeom>
          <a:noFill/>
        </p:spPr>
      </p:pic>
      <p:pic>
        <p:nvPicPr>
          <p:cNvPr id="1032" name="Picture 8" descr="http://im3-tub-ru.yandex.net/i?id=9d6313ca74f8235ca2d12569640d5d45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571480"/>
            <a:ext cx="1790700" cy="14287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071810"/>
            <a:ext cx="9144000" cy="3643338"/>
          </a:xfrm>
        </p:spPr>
        <p:txBody>
          <a:bodyPr>
            <a:normAutofit/>
          </a:bodyPr>
          <a:lstStyle/>
          <a:p>
            <a:pPr algn="l"/>
            <a:r>
              <a:rPr lang="vi-VN" sz="3600" b="1" i="1" u="sng" dirty="0" smtClean="0"/>
              <a:t>Хле́бное де́рево </a:t>
            </a:r>
            <a:r>
              <a:rPr lang="ru-RU" sz="3600" b="1" i="1" u="sng" dirty="0" smtClean="0"/>
              <a:t> </a:t>
            </a:r>
            <a:r>
              <a:rPr lang="ru-RU" sz="3600" dirty="0" smtClean="0"/>
              <a:t>- </a:t>
            </a:r>
            <a:r>
              <a:rPr lang="ru-RU" sz="3600" dirty="0" smtClean="0">
                <a:hlinkClick r:id="rId2" tooltip="Однодомные растения"/>
              </a:rPr>
              <a:t>однодомное</a:t>
            </a:r>
            <a:r>
              <a:rPr lang="ru-RU" sz="3600" dirty="0" smtClean="0"/>
              <a:t> дерево семейства </a:t>
            </a:r>
            <a:r>
              <a:rPr lang="ru-RU" sz="3600" dirty="0" smtClean="0">
                <a:hlinkClick r:id="rId3" tooltip="Тутовые"/>
              </a:rPr>
              <a:t>Тутовые</a:t>
            </a:r>
            <a:r>
              <a:rPr lang="ru-RU" sz="3600" dirty="0" smtClean="0"/>
              <a:t>. Его родиной считается </a:t>
            </a:r>
            <a:r>
              <a:rPr lang="ru-RU" sz="3600" dirty="0" smtClean="0">
                <a:hlinkClick r:id="rId4" tooltip="Новая Гвинея"/>
              </a:rPr>
              <a:t>Новая Гвинея</a:t>
            </a:r>
            <a:r>
              <a:rPr lang="ru-RU" sz="3600" dirty="0" smtClean="0"/>
              <a:t>, откуда </a:t>
            </a:r>
            <a:r>
              <a:rPr lang="ru-RU" sz="3600" dirty="0" smtClean="0">
                <a:hlinkClick r:id="rId5" tooltip="Полинезийцы"/>
              </a:rPr>
              <a:t>полинезийцы</a:t>
            </a:r>
            <a:r>
              <a:rPr lang="ru-RU" sz="3600" dirty="0" smtClean="0"/>
              <a:t> завезли его на острова </a:t>
            </a:r>
            <a:r>
              <a:rPr lang="ru-RU" sz="3600" u="sng" dirty="0" smtClean="0">
                <a:hlinkClick r:id="rId6" tooltip="Океания"/>
              </a:rPr>
              <a:t>Океании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b="1" i="1" u="sng" dirty="0"/>
          </a:p>
        </p:txBody>
      </p:sp>
      <p:pic>
        <p:nvPicPr>
          <p:cNvPr id="6146" name="Picture 2" descr="http://im0-tub-ru.yandex.net/i?id=1dae7daf149ad16468d24b2ddfff9b51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3" y="910800"/>
            <a:ext cx="2786083" cy="2089562"/>
          </a:xfrm>
          <a:prstGeom prst="rect">
            <a:avLst/>
          </a:prstGeom>
          <a:noFill/>
        </p:spPr>
      </p:pic>
      <p:pic>
        <p:nvPicPr>
          <p:cNvPr id="6148" name="Picture 4" descr="Причудливые плоды хлебного дерева. . Мой сад в моих руках.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7686" y="785794"/>
            <a:ext cx="4479283" cy="23027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Это довольно крупное, до 20-26 м в высоту, и быстро растущее дерево, облик которого несколько напоминает </a:t>
            </a:r>
            <a:r>
              <a:rPr lang="ru-RU" dirty="0" err="1" smtClean="0"/>
              <a:t>обычный</a:t>
            </a:r>
            <a:r>
              <a:rPr lang="ru-RU" dirty="0" err="1" smtClean="0">
                <a:hlinkClick r:id="rId2" tooltip="Дуб"/>
              </a:rPr>
              <a:t>дуб</a:t>
            </a:r>
            <a:r>
              <a:rPr lang="ru-RU" dirty="0" smtClean="0"/>
              <a:t>. </a:t>
            </a:r>
            <a:r>
              <a:rPr lang="ru-RU" dirty="0" smtClean="0">
                <a:hlinkClick r:id="rId3" tooltip="Кора"/>
              </a:rPr>
              <a:t>Кора</a:t>
            </a:r>
            <a:r>
              <a:rPr lang="ru-RU" dirty="0" smtClean="0"/>
              <a:t> серая, гладкая. Некоторые ветки у хлебного дерева толстые, с облиственными боковыми веточками; другие — длинные и тонкие, с пучками листьев на концах. Листья растения необычайно разнообразны — даже на одном дереве могут встречаться и цельные, и </a:t>
            </a:r>
            <a:r>
              <a:rPr lang="ru-RU" dirty="0" err="1" smtClean="0"/>
              <a:t>перисторассечённые</a:t>
            </a:r>
            <a:r>
              <a:rPr lang="ru-RU" dirty="0" smtClean="0"/>
              <a:t> (более молодые) листья с различной степенью </a:t>
            </a:r>
            <a:r>
              <a:rPr lang="ru-RU" dirty="0" err="1" smtClean="0"/>
              <a:t>опушения</a:t>
            </a:r>
            <a:r>
              <a:rPr lang="ru-RU" dirty="0" smtClean="0"/>
              <a:t>. В зависимости от климатических условий дерево ведет себя как вечнозелёное или листопадное.</a:t>
            </a:r>
          </a:p>
          <a:p>
            <a:r>
              <a:rPr lang="ru-RU" dirty="0" smtClean="0"/>
              <a:t>Цветки мелкие, зеленоватые и невзрачные: мужские зацветают первыми и собраны в удлинённые </a:t>
            </a:r>
            <a:r>
              <a:rPr lang="ru-RU" dirty="0" smtClean="0">
                <a:hlinkClick r:id="rId4" tooltip="Соцветие"/>
              </a:rPr>
              <a:t>соцветия</a:t>
            </a:r>
            <a:r>
              <a:rPr lang="ru-RU" dirty="0" smtClean="0"/>
              <a:t>; женские — в крупные соцветия в форме булавы. Опыляются </a:t>
            </a:r>
            <a:r>
              <a:rPr lang="ru-RU" dirty="0" smtClean="0">
                <a:hlinkClick r:id="rId5" tooltip="Крыланы"/>
              </a:rPr>
              <a:t>крыланами</a:t>
            </a:r>
            <a:r>
              <a:rPr lang="ru-RU" dirty="0" smtClean="0"/>
              <a:t> (</a:t>
            </a:r>
            <a:r>
              <a:rPr lang="ru-RU" i="1" dirty="0" err="1" smtClean="0"/>
              <a:t>Pteropodidae</a:t>
            </a:r>
            <a:r>
              <a:rPr lang="ru-RU" dirty="0" smtClean="0"/>
              <a:t>). После опыления женские соцветия постепенно срастаются в большое соплодие (плод), по форме напоминающее округлую шишковатую </a:t>
            </a:r>
            <a:r>
              <a:rPr lang="ru-RU" dirty="0" smtClean="0">
                <a:hlinkClick r:id="rId6" tooltip="Дыня"/>
              </a:rPr>
              <a:t>дыню</a:t>
            </a:r>
            <a:r>
              <a:rPr lang="ru-RU" dirty="0" smtClean="0"/>
              <a:t>. Плоды образуются по одному или гроздьями на вершинах веток. Молодые плоды имеют зелёный цвет; по мере созревания они обычно становятся сперва желто-зелёными, затем жёлтыми или жёлто-коричневыми. Диаметр плода может достигать 30 см, масса — 3-4 кг. В зелёной стадии плоды твёрдые, с крахмалистой, волокнистой белой мякотью. После созревания плод становится мягким, мякоть приобретает кремовый или жёлтый цвет и сладковатый вкус. Все части дерева, включая незрелые плоды, содержат липкий млечный сок-</a:t>
            </a:r>
            <a:r>
              <a:rPr lang="ru-RU" dirty="0" smtClean="0">
                <a:hlinkClick r:id="rId7" tooltip="Латекс"/>
              </a:rPr>
              <a:t>латекс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ARS_breadfruit4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некоторых районах, особенно на </a:t>
            </a:r>
            <a:r>
              <a:rPr lang="ru-RU" dirty="0" smtClean="0">
                <a:hlinkClick r:id="rId2" tooltip="Океания"/>
              </a:rPr>
              <a:t>океанических</a:t>
            </a:r>
            <a:r>
              <a:rPr lang="ru-RU" dirty="0" smtClean="0"/>
              <a:t> островах, хлебное дерево — важный источник питания. Мякоть созревших плодов (соплодий) хлебного дерева пекут, варят, сушат, засахаривают, едят сырой и даже, разминая и растирая, делают из неё тесто для своеобразных «блинчиков». Подобно </a:t>
            </a:r>
            <a:r>
              <a:rPr lang="ru-RU" dirty="0" smtClean="0">
                <a:hlinkClick r:id="rId3" tooltip="Банан"/>
              </a:rPr>
              <a:t>бананам</a:t>
            </a:r>
            <a:r>
              <a:rPr lang="ru-RU" dirty="0" smtClean="0"/>
              <a:t>, недозрелые плоды используются как овощи, а зрелые, более сладкие — как фрукты. О зрелости плодов свидетельствуют капельки </a:t>
            </a:r>
            <a:r>
              <a:rPr lang="ru-RU" dirty="0" smtClean="0">
                <a:hlinkClick r:id="rId4" tooltip="Латекс"/>
              </a:rPr>
              <a:t>латекса</a:t>
            </a:r>
            <a:r>
              <a:rPr lang="ru-RU" dirty="0" smtClean="0"/>
              <a:t>, проступающие на его кожуре. По вкусу жареные плоды напоминают скорее </a:t>
            </a:r>
            <a:r>
              <a:rPr lang="ru-RU" dirty="0" smtClean="0">
                <a:hlinkClick r:id="rId5" tooltip="Картофель"/>
              </a:rPr>
              <a:t>картофель</a:t>
            </a:r>
            <a:r>
              <a:rPr lang="ru-RU" dirty="0" smtClean="0"/>
              <a:t>, чем хлеб. Свежая мякоть быстро портится, но </a:t>
            </a:r>
            <a:r>
              <a:rPr lang="ru-RU" dirty="0" smtClean="0">
                <a:hlinkClick r:id="rId6" tooltip="Сухари"/>
              </a:rPr>
              <a:t>сухари</a:t>
            </a:r>
            <a:r>
              <a:rPr lang="ru-RU" dirty="0" smtClean="0"/>
              <a:t> из хлебного дерева хранятся очень долго, до нескольких лет. Полинезийцы (</a:t>
            </a:r>
            <a:r>
              <a:rPr lang="ru-RU" dirty="0" smtClean="0">
                <a:hlinkClick r:id="rId7" tooltip="Самоа"/>
              </a:rPr>
              <a:t>Самоа</a:t>
            </a:r>
            <a:r>
              <a:rPr lang="ru-RU" dirty="0" smtClean="0"/>
              <a:t>) придумали способ надолго запасать плоды хлебного дерева. Их чистили, разрезали, потом плотно заворачивали в листья </a:t>
            </a:r>
            <a:r>
              <a:rPr lang="ru-RU" dirty="0" err="1" smtClean="0">
                <a:hlinkClick r:id="rId8" tooltip="Геликония"/>
              </a:rPr>
              <a:t>геликонии</a:t>
            </a:r>
            <a:r>
              <a:rPr lang="ru-RU" dirty="0" smtClean="0"/>
              <a:t> и </a:t>
            </a:r>
            <a:r>
              <a:rPr lang="ru-RU" dirty="0" smtClean="0">
                <a:hlinkClick r:id="rId3" tooltip="Банан"/>
              </a:rPr>
              <a:t>банана</a:t>
            </a:r>
            <a:r>
              <a:rPr lang="ru-RU" dirty="0" smtClean="0"/>
              <a:t> и зарывали. Плоды </a:t>
            </a:r>
            <a:r>
              <a:rPr lang="ru-RU" dirty="0" err="1" smtClean="0"/>
              <a:t>перебраживали</a:t>
            </a:r>
            <a:r>
              <a:rPr lang="ru-RU" dirty="0" smtClean="0"/>
              <a:t>, превращаясь в тестообразную массу (</a:t>
            </a:r>
            <a:r>
              <a:rPr lang="ru-RU" i="1" dirty="0" err="1" smtClean="0"/>
              <a:t>masi</a:t>
            </a:r>
            <a:r>
              <a:rPr lang="ru-RU" dirty="0" smtClean="0"/>
              <a:t>), но не гнили, оставаясь съедобными на протяжении нескольких лет. Эту массу затем заворачивали в листья </a:t>
            </a:r>
            <a:r>
              <a:rPr lang="ru-RU" dirty="0" err="1" smtClean="0"/>
              <a:t>геликонии</a:t>
            </a:r>
            <a:r>
              <a:rPr lang="ru-RU" dirty="0" smtClean="0"/>
              <a:t> и жарили на </a:t>
            </a:r>
            <a:r>
              <a:rPr lang="ru-RU" dirty="0" smtClean="0">
                <a:hlinkClick r:id="rId9" tooltip="Кокосовая пальма"/>
              </a:rPr>
              <a:t>кокосовом</a:t>
            </a:r>
            <a:r>
              <a:rPr lang="ru-RU" dirty="0" smtClean="0"/>
              <a:t> масле.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7151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Семена хлебного дерева едят варёными и жареными, с солью. Плоды и листья также идут на корм скоту (козам, свиньям и </a:t>
            </a:r>
            <a:r>
              <a:rPr lang="ru-RU" dirty="0" err="1" smtClean="0"/>
              <a:t>т.д</a:t>
            </a:r>
            <a:r>
              <a:rPr lang="ru-RU" dirty="0" smtClean="0"/>
              <a:t>). Сушёная мякоть плодов хлебного дерева содержит 4.05 % белков, 76.70 % углеводов и 331 </a:t>
            </a:r>
            <a:r>
              <a:rPr lang="ru-RU" dirty="0" smtClean="0">
                <a:hlinkClick r:id="rId2" tooltip="Калория"/>
              </a:rPr>
              <a:t>ккал</a:t>
            </a:r>
            <a:r>
              <a:rPr lang="ru-RU" dirty="0" smtClean="0"/>
              <a:t> на 100 г. </a:t>
            </a:r>
          </a:p>
          <a:p>
            <a:r>
              <a:rPr lang="ru-RU" dirty="0" smtClean="0"/>
              <a:t>Хлебное дерево является одним из самых продуктивных растений, употребляемых в пищу людьми, с одного дерева снимают до 200 или больше фруктов за сезон. В южной части Тихого океана, деревья имеют урожайность от 50 до 150 плодов в год. В южной Индии, нормальное производство 150 до 200 плодов в год. Производительность колеблется в зависимости от влажности климата региона. В Вест-Индии урожай, по скромным оценкам, составляет по 25 плодов с дерева. Исследования, проведённые в Барбадосе, показали достижимый потенциал урожая от 6,7 до 13,4 тонн с акра (16-32 т/га).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73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Хлебное дерево.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Железное дерево</dc:title>
  <dc:creator>Толик</dc:creator>
  <cp:lastModifiedBy>Юлия</cp:lastModifiedBy>
  <cp:revision>9</cp:revision>
  <dcterms:created xsi:type="dcterms:W3CDTF">2012-12-05T13:18:34Z</dcterms:created>
  <dcterms:modified xsi:type="dcterms:W3CDTF">2015-03-29T06:57:58Z</dcterms:modified>
</cp:coreProperties>
</file>