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7" r:id="rId6"/>
    <p:sldId id="268" r:id="rId7"/>
    <p:sldId id="264" r:id="rId8"/>
    <p:sldId id="265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0" autoAdjust="0"/>
  </p:normalViewPr>
  <p:slideViewPr>
    <p:cSldViewPr snapToGrid="0" snapToObjects="1">
      <p:cViewPr varScale="1">
        <p:scale>
          <a:sx n="83" d="100"/>
          <a:sy n="83" d="100"/>
        </p:scale>
        <p:origin x="12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1%82%D0%B0%D0%BD%D0%B8%D0%B5_%D0%BC%D0%BE%D0%BB%D0%BE%D1%82%D0%B0" TargetMode="External"/><Relationship Id="rId2" Type="http://schemas.openxmlformats.org/officeDocument/2006/relationships/hyperlink" Target="https://ru.wikipedia.org/wiki/%D0%9C%D0%B5%D1%82%D0%B0%D0%BD%D0%B8%D0%B5_%D0%B4%D0%B8%D1%81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1%D0%B5%D0%B3_(%D0%BB%D1%91%D0%B3%D0%BA%D0%B0%D1%8F_%D0%B0%D1%82%D0%BB%D0%B5%D1%82%D0%B8%D0%BA%D0%B0)" TargetMode="External"/><Relationship Id="rId4" Type="http://schemas.openxmlformats.org/officeDocument/2006/relationships/hyperlink" Target="https://ru.wikipedia.org/wiki/%D0%A2%D0%BE%D0%BB%D0%BA%D0%B0%D0%BD%D0%B8%D0%B5_%D1%8F%D0%B4%D1%80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Легкая атлетика</a:t>
            </a:r>
            <a:endParaRPr lang="ru-RU" sz="6000" b="1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1" y="4912558"/>
            <a:ext cx="5712179" cy="700852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Разработал учитель физической культуры Максимова Наталья Николаевна. ГБОУ школа№403.г.Пушкин.</a:t>
            </a:r>
          </a:p>
        </p:txBody>
      </p:sp>
    </p:spTree>
    <p:extLst>
      <p:ext uri="{BB962C8B-B14F-4D97-AF65-F5344CB8AC3E}">
        <p14:creationId xmlns:p14="http://schemas.microsoft.com/office/powerpoint/2010/main" val="2917283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52143" y="1465082"/>
            <a:ext cx="3044952" cy="2103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ndale Mono"/>
                <a:cs typeface="Andale Mono"/>
              </a:rPr>
              <a:t>Судья со стартовым пистолетом.</a:t>
            </a:r>
          </a:p>
          <a:p>
            <a:r>
              <a:rPr lang="ru-RU" sz="2000" dirty="0" smtClean="0">
                <a:latin typeface="Andale Mono"/>
                <a:cs typeface="Andale Mono"/>
              </a:rPr>
              <a:t>Олимпийские игры 1904 год.</a:t>
            </a:r>
            <a:endParaRPr lang="ru-RU" sz="2000" dirty="0">
              <a:latin typeface="Andale Mono"/>
              <a:cs typeface="Andale Mono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75" b="34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3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734005"/>
            <a:ext cx="6965245" cy="1202485"/>
          </a:xfrm>
          <a:noFill/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тактика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5023" y="1936490"/>
            <a:ext cx="6965245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/>
              <a:t>По оценкам учёных спортсмены высокого класса могут достигать наивысшей скорости бега на отрезке 50-60 метров. Задача спортсмена — определить, на каком участке дистанции — 100 или 200 метров — он разовьёт максимальную </a:t>
            </a:r>
            <a:r>
              <a:rPr lang="ru-RU" sz="1600" dirty="0" smtClean="0"/>
              <a:t>скорость.</a:t>
            </a:r>
            <a:endParaRPr lang="ru-RU" sz="1600" dirty="0"/>
          </a:p>
          <a:p>
            <a:r>
              <a:rPr lang="ru-RU" sz="1600" dirty="0"/>
              <a:t>На спринтерских дистанциях 200 и 400 метров (летний стадион) считаются наиболее выгодными центральные 3, 4, 5, 6-я дорожки из восьми. 1 и 2 дорожки неудобны из-за того что малый радиус кривизны мешает спортсменам развить высокую скорость на виражах. 7 и 8 дорожки невыгодны тем, что стартующие на них спортсмены первые 150—200 метров бегут впереди и не могут ориентироваться по скорости с другими атлетами. Наиболее выгодные дорожки распределяются среди спортсменов, которые показали самые высокие результаты на предварительных кругах. Это является дополнительным стимулом для показа высоких результатов на предварительных </a:t>
            </a:r>
            <a:r>
              <a:rPr lang="ru-RU" sz="1600" dirty="0" smtClean="0"/>
              <a:t>кругах.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502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43" y="776619"/>
            <a:ext cx="5888297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92" y="2382314"/>
            <a:ext cx="537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66FF"/>
                </a:solidFill>
                <a:latin typeface="Calibri"/>
                <a:cs typeface="Calibri"/>
              </a:rPr>
              <a:t>Спасибо  за внимание</a:t>
            </a:r>
            <a:r>
              <a:rPr lang="ru-RU" sz="3600" dirty="0" smtClean="0">
                <a:solidFill>
                  <a:srgbClr val="3366FF"/>
                </a:solidFill>
                <a:latin typeface="Bodoni Ornaments ITC TT" charset="2"/>
                <a:cs typeface="Bodoni Ornaments ITC TT" charset="2"/>
              </a:rPr>
              <a:t>!</a:t>
            </a:r>
            <a:endParaRPr lang="ru-RU" sz="3600" dirty="0">
              <a:solidFill>
                <a:srgbClr val="3366FF"/>
              </a:solidFill>
              <a:latin typeface="Bodoni Ornaments ITC TT" charset="2"/>
              <a:cs typeface="Bodoni Ornaments ITC T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27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00"/>
                </a:solidFill>
                <a:effectLst/>
              </a:rPr>
              <a:t>Метание</a:t>
            </a:r>
            <a:r>
              <a:rPr lang="ru-RU" dirty="0" smtClean="0">
                <a:solidFill>
                  <a:srgbClr val="FF66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dirty="0" smtClean="0">
                <a:solidFill>
                  <a:srgbClr val="FF6600"/>
                </a:solidFill>
                <a:effectLst/>
              </a:rPr>
              <a:t>копья</a:t>
            </a:r>
            <a:endParaRPr lang="ru-RU" dirty="0">
              <a:solidFill>
                <a:srgbClr val="FF66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5023" y="2408714"/>
            <a:ext cx="7110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sz="1400" b="1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b="1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копья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—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дисциплина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лёгкой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атлетике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заключающаяся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метании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специального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спортивного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снаряда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— </a:t>
            </a:r>
            <a:r>
              <a:rPr lang="en-US" sz="1400" i="1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копья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на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дальность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Относится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метаниям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входит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технические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виды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легкоатлетической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программы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Требует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от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спортсменов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силы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координации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движений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Является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олимпийской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дисциплиной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лёгкой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атлетики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мужчин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1908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года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женщин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1932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года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Входит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состав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легкоатлетических многоборий.</a:t>
            </a:r>
            <a:endParaRPr lang="ru-RU" sz="1200" dirty="0">
              <a:solidFill>
                <a:srgbClr val="000000"/>
              </a:solidFill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221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Правила и особенности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mbria"/>
                <a:ea typeface="ＭＳ 明朝"/>
                <a:cs typeface="Times New Roman"/>
              </a:rPr>
              <a:t>Правила схожи с другими метательными дисциплинами. Соревнующиеся делают по три попытки, и по лучшему результату отбираются восемь лучших. Вошедшие в эту восьмёрку делают ещё по три броска, и победитель определяется по лучшему результату всех шести попыток. В отличие от метания </a:t>
            </a:r>
            <a:r>
              <a:rPr lang="ru-RU" dirty="0">
                <a:latin typeface="Cambria"/>
                <a:ea typeface="ＭＳ 明朝"/>
                <a:cs typeface="Times New Roman"/>
                <a:hlinkClick r:id="rId2"/>
              </a:rPr>
              <a:t>диска</a:t>
            </a:r>
            <a:r>
              <a:rPr lang="ru-RU" dirty="0">
                <a:latin typeface="Cambria"/>
                <a:ea typeface="ＭＳ 明朝"/>
                <a:cs typeface="Times New Roman"/>
              </a:rPr>
              <a:t>, </a:t>
            </a:r>
            <a:r>
              <a:rPr lang="ru-RU" dirty="0">
                <a:latin typeface="Cambria"/>
                <a:ea typeface="ＭＳ 明朝"/>
                <a:cs typeface="Times New Roman"/>
                <a:hlinkClick r:id="rId3"/>
              </a:rPr>
              <a:t>молота</a:t>
            </a:r>
            <a:r>
              <a:rPr lang="ru-RU" dirty="0">
                <a:latin typeface="Cambria"/>
                <a:ea typeface="ＭＳ 明朝"/>
                <a:cs typeface="Times New Roman"/>
              </a:rPr>
              <a:t> и </a:t>
            </a:r>
            <a:r>
              <a:rPr lang="ru-RU" dirty="0">
                <a:latin typeface="Cambria"/>
                <a:ea typeface="ＭＳ 明朝"/>
                <a:cs typeface="Times New Roman"/>
                <a:hlinkClick r:id="rId4"/>
              </a:rPr>
              <a:t>толкания ядра</a:t>
            </a:r>
            <a:r>
              <a:rPr lang="ru-RU" dirty="0">
                <a:latin typeface="Cambria"/>
                <a:ea typeface="ＭＳ 明朝"/>
                <a:cs typeface="Times New Roman"/>
              </a:rPr>
              <a:t>, спортсмены используют не круг, а дорожку (с покрытием, аналогичным покрытию для </a:t>
            </a:r>
            <a:r>
              <a:rPr lang="ru-RU" dirty="0">
                <a:latin typeface="Cambria"/>
                <a:ea typeface="ＭＳ 明朝"/>
                <a:cs typeface="Times New Roman"/>
                <a:hlinkClick r:id="rId5"/>
              </a:rPr>
              <a:t>бега</a:t>
            </a:r>
            <a:r>
              <a:rPr lang="ru-RU" dirty="0">
                <a:latin typeface="Cambria"/>
                <a:ea typeface="ＭＳ 明朝"/>
                <a:cs typeface="Times New Roman"/>
              </a:rPr>
              <a:t>) для разгона перед броском. Соответственно, не засчитываются попытки, при которых спортсмен пересёк линию в конце дорожки. Также не учитываются попытки, в которых копьё вылетело за пределы отведённого сектора, или не воткнулось в землю, а упало плашмя.</a:t>
            </a:r>
          </a:p>
          <a:p>
            <a:r>
              <a:rPr lang="ru-RU" dirty="0">
                <a:latin typeface="Cambria"/>
                <a:ea typeface="ＭＳ 明朝"/>
                <a:cs typeface="Times New Roman"/>
              </a:rPr>
              <a:t>Помимо слаженности всей координации движений и финального усилия, в метании копья большую роль играет скорость спортсмена, которую тот приобретает при разгоне.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4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-60000">
            <a:off x="1099404" y="994366"/>
            <a:ext cx="3064827" cy="406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копья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было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частью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охоты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военных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действий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правда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тогда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нужно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было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поразить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конкретную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цель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копья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было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программе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соревнований на Олимпийских играх в Древней Греции.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Точно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неизвестно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было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ли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это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на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дальность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на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поражение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цели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На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современных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Олимпийских играх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копья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появилось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1908 году.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Спортивный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вариант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метания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копья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подразумевает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состязание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только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дальности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броска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Спортсмены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используют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копья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которые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намного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легче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чем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военные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потому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что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они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соревнуются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дальность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попадание</a:t>
            </a:r>
            <a:r>
              <a:rPr lang="ru-RU" dirty="0"/>
              <a:t> 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49" y="2009669"/>
            <a:ext cx="3147291" cy="26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Метание диска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4965" y="1872644"/>
            <a:ext cx="5431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sz="1400" b="1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b="1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диска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—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дисциплина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лёгкой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атлетике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заключающаяся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метании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специального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спортивного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снаряда</a:t>
            </a:r>
            <a:r>
              <a:rPr lang="en-US" sz="14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— </a:t>
            </a:r>
            <a:r>
              <a:rPr lang="en-US" sz="1400" i="1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диска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на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дальность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Относится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метаниям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входит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технические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виды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легкоатлетической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программы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Требует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от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спортсменов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силы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координации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движений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Является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олимпийской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дисциплиной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лёгкой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атлетики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мужчин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1896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года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женщин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1928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года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Входит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состав</a:t>
            </a:r>
            <a:r>
              <a:rPr lang="en-US" sz="1400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легкоатлетических многоборий.</a:t>
            </a:r>
            <a:endParaRPr lang="ru-RU" sz="1200" dirty="0">
              <a:solidFill>
                <a:srgbClr val="000000"/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38" y="3688526"/>
            <a:ext cx="5352309" cy="23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624377"/>
            <a:ext cx="6965245" cy="120248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>
                <a:solidFill>
                  <a:srgbClr val="660066"/>
                </a:solidFill>
              </a:rPr>
              <a:t>Соревнования </a:t>
            </a:r>
            <a:r>
              <a:rPr lang="ru-RU" dirty="0" smtClean="0">
                <a:solidFill>
                  <a:srgbClr val="660066"/>
                </a:solidFill>
              </a:rPr>
              <a:t>и правила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814436"/>
            <a:ext cx="6196405" cy="3908633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Участники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соревнований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выполняют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бросок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из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круга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диаметром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250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см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Расстояние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броска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измеряется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как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расстояние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от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внешней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окружности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этого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круга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до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точки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падения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снаряда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Вес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диска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у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мужчин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— 2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кг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у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юниоров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1,75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кг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у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юношей</a:t>
            </a:r>
            <a:r>
              <a:rPr lang="en-US" dirty="0">
                <a:solidFill>
                  <a:srgbClr val="000000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1,5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кг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У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женщин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юниорок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девушек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— 1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кг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Диаметр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составляет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219—221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для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мужчин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180— 182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для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женщин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</a:t>
            </a:r>
            <a:endParaRPr lang="ru-RU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официальных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соревнованиях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IAAF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участники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выполняют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шесть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попыток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Если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участников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больше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восьми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то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после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3-х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первых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попыток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отбираются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восемь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лучших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следующих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трёх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попытках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они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разыгрывают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лучшего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максимальному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результату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шести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попытках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</a:t>
            </a:r>
            <a:endParaRPr lang="ru-RU" dirty="0">
              <a:latin typeface="Cambri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производится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из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ограждённого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сеткой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сектора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разрешённым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горизонтальным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углом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вылета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более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35</a:t>
            </a:r>
            <a:r>
              <a:rPr lang="en-US" baseline="300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0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точнее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34,92</a:t>
            </a:r>
            <a:r>
              <a:rPr lang="en-US" baseline="30000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0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иначе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сможет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вылететь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поле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врежется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сетку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или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опоры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Ширина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ворот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вылета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составляет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6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метров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Запрещается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выход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спортсмена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за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границу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сектора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пока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приземлится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При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броске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может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задеть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ограждение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сектора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если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другие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правила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нарушены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</a:t>
            </a:r>
            <a:endParaRPr lang="ru-RU" dirty="0">
              <a:latin typeface="Cambria"/>
              <a:ea typeface="ＭＳ 明朝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Метание</a:t>
            </a:r>
            <a:r>
              <a:rPr lang="en-US" dirty="0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диска</a:t>
            </a:r>
            <a:r>
              <a:rPr lang="en-US" dirty="0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в</a:t>
            </a:r>
            <a:r>
              <a:rPr lang="en-US" dirty="0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 </a:t>
            </a:r>
            <a:r>
              <a:rPr lang="en-US" dirty="0" err="1" smtClean="0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Древней</a:t>
            </a:r>
            <a:r>
              <a:rPr lang="ru-RU" dirty="0" smtClean="0"/>
              <a:t> </a:t>
            </a:r>
            <a:r>
              <a:rPr lang="en-US" dirty="0" err="1" smtClean="0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Греци</a:t>
            </a:r>
            <a:r>
              <a:rPr lang="ru-RU" dirty="0" smtClean="0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и</a:t>
            </a:r>
            <a:r>
              <a:rPr lang="en-US" dirty="0" smtClean="0">
                <a:solidFill>
                  <a:srgbClr val="1C1C1C"/>
                </a:solidFill>
                <a:latin typeface="Georgia"/>
                <a:ea typeface="ＭＳ 明朝"/>
                <a:cs typeface="Georgia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—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очень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древний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вид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спорта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5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веке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э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скульптор</a:t>
            </a:r>
            <a:r>
              <a:rPr lang="en-US" dirty="0">
                <a:latin typeface="Helvetica"/>
                <a:ea typeface="ＭＳ 明朝"/>
                <a:cs typeface="Helvetica"/>
              </a:rPr>
              <a:t> Мирон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изготовил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скульптуру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дискобола</a:t>
            </a:r>
            <a:r>
              <a:rPr lang="en-US" dirty="0">
                <a:latin typeface="Helvetica"/>
                <a:ea typeface="ＭＳ 明朝"/>
                <a:cs typeface="Helvetica"/>
              </a:rPr>
              <a:t> (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Diskobolos</a:t>
            </a:r>
            <a:r>
              <a:rPr lang="en-US" dirty="0">
                <a:latin typeface="Helvetica"/>
                <a:ea typeface="ＭＳ 明朝"/>
                <a:cs typeface="Helvetica"/>
              </a:rPr>
              <a:t>),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которая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сейчас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всемирно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известна</a:t>
            </a:r>
            <a:r>
              <a:rPr lang="en-US" dirty="0"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Древнегреческие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боги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также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играли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диском</a:t>
            </a:r>
            <a:r>
              <a:rPr lang="en-US" dirty="0"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По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одному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из</a:t>
            </a:r>
            <a:r>
              <a:rPr lang="en-US" dirty="0">
                <a:latin typeface="Helvetica"/>
                <a:ea typeface="ＭＳ 明朝"/>
                <a:cs typeface="Helvetica"/>
              </a:rPr>
              <a:t> мифов Аполлон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соревновался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метании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диска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со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своим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любимчиком</a:t>
            </a:r>
            <a:r>
              <a:rPr lang="en-US" dirty="0"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принцем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Спарты</a:t>
            </a:r>
            <a:r>
              <a:rPr lang="en-US" dirty="0">
                <a:latin typeface="Helvetica"/>
                <a:ea typeface="ＭＳ 明朝"/>
                <a:cs typeface="Helvetica"/>
              </a:rPr>
              <a:t> Гиакинфом.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Чтобы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произвести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впечатление</a:t>
            </a:r>
            <a:r>
              <a:rPr lang="en-US" dirty="0"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Аполлон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бросил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диск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изо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всех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сил</a:t>
            </a:r>
            <a:r>
              <a:rPr lang="en-US" dirty="0"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Гиакинф</a:t>
            </a:r>
            <a:r>
              <a:rPr lang="en-US" dirty="0"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со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своей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стороны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хотел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впечатлить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Аполлона</a:t>
            </a:r>
            <a:r>
              <a:rPr lang="en-US" dirty="0"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попытался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диск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поймать</a:t>
            </a:r>
            <a:r>
              <a:rPr lang="en-US" dirty="0"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Диск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попал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Гиакинфа</a:t>
            </a:r>
            <a:r>
              <a:rPr lang="en-US" dirty="0"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он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погиб</a:t>
            </a:r>
            <a:r>
              <a:rPr lang="en-US" dirty="0"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По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другой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легенде</a:t>
            </a:r>
            <a:r>
              <a:rPr lang="en-US" dirty="0"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завистливый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бог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западных</a:t>
            </a:r>
            <a:r>
              <a:rPr lang="en-US" dirty="0"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latin typeface="Helvetica"/>
                <a:ea typeface="ＭＳ 明朝"/>
                <a:cs typeface="Helvetica"/>
              </a:rPr>
              <a:t>ветров</a:t>
            </a:r>
            <a:r>
              <a:rPr lang="en-US" dirty="0">
                <a:latin typeface="Helvetica"/>
                <a:ea typeface="ＭＳ 明朝"/>
                <a:cs typeface="Helvetica"/>
              </a:rPr>
              <a:t> Зефир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подул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чтобы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погубить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Гиакинфа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</a:t>
            </a:r>
            <a:endParaRPr lang="ru-RU" dirty="0">
              <a:latin typeface="Cambria"/>
              <a:ea typeface="ＭＳ 明朝"/>
              <a:cs typeface="Times New Roman"/>
            </a:endParaRPr>
          </a:p>
          <a:p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Как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показывают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исследования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историков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археологические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раскопки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метание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диска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было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популярно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Древней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Греции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эти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состязания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проходили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на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античных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олимпийских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играх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Снаряды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изготавливались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из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камня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бронзы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массой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1,25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5,70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кг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диаметром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от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16,5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до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34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.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Насколько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можно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судить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по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историческим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свидетельствам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того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времени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,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метали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атлеты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r>
              <a:rPr lang="en-US" dirty="0" err="1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с</a:t>
            </a:r>
            <a:r>
              <a:rPr lang="en-US" dirty="0">
                <a:solidFill>
                  <a:srgbClr val="1C1C1C"/>
                </a:solidFill>
                <a:latin typeface="Helvetica"/>
                <a:ea typeface="ＭＳ 明朝"/>
                <a:cs typeface="Helvetica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/>
          <a:srcRect l="168" t="-4198" r="5640" b="-4320"/>
          <a:stretch/>
        </p:blipFill>
        <p:spPr>
          <a:xfrm>
            <a:off x="2639027" y="682908"/>
            <a:ext cx="3924000" cy="52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solidFill>
            <a:srgbClr val="DFF0D5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Спринт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Спринт</a:t>
            </a:r>
            <a:r>
              <a:rPr lang="en-US" dirty="0"/>
              <a:t> — </a:t>
            </a:r>
            <a:r>
              <a:rPr lang="en-US" dirty="0" err="1"/>
              <a:t>совокупность</a:t>
            </a:r>
            <a:r>
              <a:rPr lang="en-US" dirty="0"/>
              <a:t> </a:t>
            </a:r>
            <a:r>
              <a:rPr lang="en-US" dirty="0" err="1"/>
              <a:t>легкоатлетических</a:t>
            </a:r>
            <a:r>
              <a:rPr lang="en-US" dirty="0"/>
              <a:t> </a:t>
            </a:r>
            <a:r>
              <a:rPr lang="en-US" dirty="0" err="1"/>
              <a:t>дисциплин</a:t>
            </a:r>
            <a:r>
              <a:rPr lang="en-US" dirty="0"/>
              <a:t>,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спортсмены</a:t>
            </a:r>
            <a:r>
              <a:rPr lang="en-US" dirty="0"/>
              <a:t> </a:t>
            </a:r>
            <a:r>
              <a:rPr lang="en-US" dirty="0" err="1"/>
              <a:t>соревнуются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беге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короткие</a:t>
            </a:r>
            <a:r>
              <a:rPr lang="en-US" dirty="0"/>
              <a:t> (спринтерские) </a:t>
            </a:r>
            <a:r>
              <a:rPr lang="en-US" dirty="0" err="1"/>
              <a:t>дистанции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стадиону</a:t>
            </a:r>
            <a:r>
              <a:rPr lang="en-US" dirty="0"/>
              <a:t>. </a:t>
            </a:r>
            <a:r>
              <a:rPr lang="en-US" dirty="0" err="1"/>
              <a:t>Спринтом</a:t>
            </a:r>
            <a:r>
              <a:rPr lang="en-US" dirty="0"/>
              <a:t> </a:t>
            </a:r>
            <a:r>
              <a:rPr lang="en-US" dirty="0" err="1"/>
              <a:t>считаются</a:t>
            </a:r>
            <a:r>
              <a:rPr lang="en-US" dirty="0"/>
              <a:t> </a:t>
            </a:r>
            <a:r>
              <a:rPr lang="en-US" dirty="0" err="1"/>
              <a:t>дистанции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400 </a:t>
            </a:r>
            <a:r>
              <a:rPr lang="en-US" dirty="0" err="1"/>
              <a:t>метров</a:t>
            </a:r>
            <a:r>
              <a:rPr lang="en-US" dirty="0"/>
              <a:t> </a:t>
            </a:r>
            <a:r>
              <a:rPr lang="en-US" dirty="0" err="1" smtClean="0"/>
              <a:t>включительно</a:t>
            </a:r>
            <a:r>
              <a:rPr lang="en-US" dirty="0" smtClean="0"/>
              <a:t>.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программу</a:t>
            </a:r>
            <a:r>
              <a:rPr lang="en-US" dirty="0"/>
              <a:t> </a:t>
            </a:r>
            <a:r>
              <a:rPr lang="en-US" dirty="0" err="1"/>
              <a:t>Олимпийских</a:t>
            </a:r>
            <a:r>
              <a:rPr lang="en-US" dirty="0"/>
              <a:t> </a:t>
            </a:r>
            <a:r>
              <a:rPr lang="en-US" dirty="0" err="1"/>
              <a:t>игр</a:t>
            </a:r>
            <a:r>
              <a:rPr lang="en-US" dirty="0"/>
              <a:t> </a:t>
            </a:r>
            <a:r>
              <a:rPr lang="en-US" dirty="0" err="1"/>
              <a:t>включен</a:t>
            </a:r>
            <a:r>
              <a:rPr lang="en-US" dirty="0"/>
              <a:t> </a:t>
            </a:r>
            <a:r>
              <a:rPr lang="en-US" dirty="0" err="1"/>
              <a:t>гладкий</a:t>
            </a:r>
            <a:r>
              <a:rPr lang="en-US" dirty="0"/>
              <a:t> </a:t>
            </a:r>
            <a:r>
              <a:rPr lang="en-US" dirty="0" err="1"/>
              <a:t>бег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100, 200 </a:t>
            </a:r>
            <a:r>
              <a:rPr lang="en-US" dirty="0" err="1"/>
              <a:t>и</a:t>
            </a:r>
            <a:r>
              <a:rPr lang="en-US" dirty="0"/>
              <a:t> 400 </a:t>
            </a:r>
            <a:r>
              <a:rPr lang="en-US" dirty="0" err="1"/>
              <a:t>метров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мужчин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женщин</a:t>
            </a:r>
            <a:r>
              <a:rPr lang="en-US" dirty="0"/>
              <a:t>, </a:t>
            </a:r>
            <a:r>
              <a:rPr lang="en-US" dirty="0" err="1"/>
              <a:t>эстафетный</a:t>
            </a:r>
            <a:r>
              <a:rPr lang="en-US" dirty="0"/>
              <a:t> </a:t>
            </a:r>
            <a:r>
              <a:rPr lang="en-US" dirty="0" err="1"/>
              <a:t>бег</a:t>
            </a:r>
            <a:r>
              <a:rPr lang="en-US" dirty="0"/>
              <a:t> 4x100 </a:t>
            </a:r>
            <a:r>
              <a:rPr lang="en-US" dirty="0" err="1"/>
              <a:t>и</a:t>
            </a:r>
            <a:r>
              <a:rPr lang="en-US" dirty="0"/>
              <a:t> 4x400 </a:t>
            </a:r>
            <a:r>
              <a:rPr lang="en-US" dirty="0" err="1"/>
              <a:t>метров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мужчин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женщин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5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шка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137</TotalTime>
  <Words>753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ＭＳ 明朝</vt:lpstr>
      <vt:lpstr>Andale Mono</vt:lpstr>
      <vt:lpstr>Arial</vt:lpstr>
      <vt:lpstr>Bodoni Ornaments ITC TT</vt:lpstr>
      <vt:lpstr>Brush Script MT</vt:lpstr>
      <vt:lpstr>Calibri</vt:lpstr>
      <vt:lpstr>Cambria</vt:lpstr>
      <vt:lpstr>Constantia</vt:lpstr>
      <vt:lpstr>Franklin Gothic Book</vt:lpstr>
      <vt:lpstr>Georgia</vt:lpstr>
      <vt:lpstr>Helvetica</vt:lpstr>
      <vt:lpstr>Rage Italic</vt:lpstr>
      <vt:lpstr>Times New Roman</vt:lpstr>
      <vt:lpstr>Вешка</vt:lpstr>
      <vt:lpstr>Легкая атлетика</vt:lpstr>
      <vt:lpstr>Метание копья</vt:lpstr>
      <vt:lpstr>Правила и особенности</vt:lpstr>
      <vt:lpstr>История</vt:lpstr>
      <vt:lpstr>Метание диска</vt:lpstr>
      <vt:lpstr>Соревнования и правила</vt:lpstr>
      <vt:lpstr>Метание диска в Древней Греции </vt:lpstr>
      <vt:lpstr>Презентация PowerPoint</vt:lpstr>
      <vt:lpstr>Спринт</vt:lpstr>
      <vt:lpstr>Презентация PowerPoint</vt:lpstr>
      <vt:lpstr>Техника и тактика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</dc:title>
  <dc:creator>Сергей</dc:creator>
  <cp:lastModifiedBy>Никитенко Наталья Леонидовна</cp:lastModifiedBy>
  <cp:revision>19</cp:revision>
  <dcterms:created xsi:type="dcterms:W3CDTF">2014-12-16T16:49:53Z</dcterms:created>
  <dcterms:modified xsi:type="dcterms:W3CDTF">2015-03-23T09:51:40Z</dcterms:modified>
</cp:coreProperties>
</file>