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по набережной реки  Мойки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математики в 6 классе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478632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учитель ГБОУ Гимназии №248 Кировского района Санкт – Петербурга</a:t>
            </a:r>
          </a:p>
          <a:p>
            <a:r>
              <a:rPr lang="ru-RU" dirty="0" err="1" smtClean="0"/>
              <a:t>Штолина</a:t>
            </a:r>
            <a:r>
              <a:rPr lang="ru-RU" dirty="0" smtClean="0"/>
              <a:t>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1. 3,6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2. -14.5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3. 0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4. -5.5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5. -20/3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6. -1,5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7. -3,6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8. 4,3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1. -3,7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2. 0,2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3. -3,5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4. -3,1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5. 0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6. -9,5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7. 6,4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8. -6,1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Зеленый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3114668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В 1717-1718 годы  - деревянный мост через Мойку. </a:t>
            </a:r>
          </a:p>
          <a:p>
            <a:r>
              <a:rPr lang="ru-RU" sz="3400" dirty="0" smtClean="0"/>
              <a:t>В 1806-1808 годах его первым из мостов через мойку перестроили с применением конструкций из чугуна. Автором проекта и руководителем строительства был В.И.Гесте. Конструкция моста со сводом из чугунных блоков-«ящиков» оказалась надежной, экономичной и удобной для монтажа, и в 1807 году проект Гесте был утвержден как «образцовый», он стал первым в истории мостостроения типовым проектом металлического моста.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img-fotki.yandex.ru/get/5209/stenikd.c/0_5bdc3_8d8d4ad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85925"/>
            <a:ext cx="5357850" cy="354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Длины мостов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1460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Длина Зеленого моста на 2.2 м меньше Красного моста , длина Красного моста в 1,2 раза больше длины Синего моста. Найдите длины этих мостов, если их общая длина 116,8м.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im4-tub-ru.yandex.net/i?id=629397116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571768" cy="1928826"/>
          </a:xfrm>
          <a:prstGeom prst="rect">
            <a:avLst/>
          </a:prstGeom>
          <a:noFill/>
        </p:spPr>
      </p:pic>
      <p:pic>
        <p:nvPicPr>
          <p:cNvPr id="24580" name="Picture 4" descr="http://im4-tub-ru.yandex.net/i?id=13663643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3143272" cy="2357454"/>
          </a:xfrm>
          <a:prstGeom prst="rect">
            <a:avLst/>
          </a:prstGeom>
          <a:noFill/>
        </p:spPr>
      </p:pic>
      <p:pic>
        <p:nvPicPr>
          <p:cNvPr id="24582" name="Picture 6" descr="http://im2-tub-ru.yandex.net/i?id=384227293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Красный мост</a:t>
            </a:r>
            <a:r>
              <a:rPr lang="ru-RU" b="1" dirty="0" smtClean="0"/>
              <a:t> </a:t>
            </a:r>
            <a:r>
              <a:rPr lang="ru-RU" dirty="0" smtClean="0"/>
              <a:t>перекинут через Мойку там, где реку пересекает улица Гороховая. Первый деревянный мост на этом месте появился еще в начале XVIII века, но в 1730-е годы его перестроили по проекту Г. Ван </a:t>
            </a:r>
            <a:r>
              <a:rPr lang="ru-RU" dirty="0" err="1" smtClean="0"/>
              <a:t>Болеса</a:t>
            </a:r>
            <a:r>
              <a:rPr lang="ru-RU" dirty="0" smtClean="0"/>
              <a:t>.   Первоначально мост был окрашен в белый цвет и назывался Белым, но позже  мост перекрасили в красный цвет, изменилось и его «цветное» название.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&amp;Kcy;&amp;rcy;&amp;acy;&amp;scy;&amp;ncy;&amp;ycy;&amp;jcy; &amp;mcy;&amp;ocy;&amp;s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5" y="1357298"/>
            <a:ext cx="496320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2257412" cy="23574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Является самым широким (97,3 м) мостом в мире. Это мост –площадь. </a:t>
            </a:r>
            <a:endParaRPr lang="ru-RU" dirty="0"/>
          </a:p>
        </p:txBody>
      </p:sp>
      <p:pic>
        <p:nvPicPr>
          <p:cNvPr id="26626" name="Picture 2" descr="http://im0-tub-ru.yandex.net/i?id=444327693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42984"/>
            <a:ext cx="4572032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786322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Вычислите, на сколько процентов площадь Синего моста больше площади Красного моста? Ответ округлите до целого числа.</a:t>
            </a:r>
          </a:p>
          <a:p>
            <a:r>
              <a:rPr lang="ru-RU" dirty="0" smtClean="0"/>
              <a:t>Длина Красного моста 42м, ширина 16,8м</a:t>
            </a:r>
          </a:p>
          <a:p>
            <a:r>
              <a:rPr lang="ru-RU" dirty="0" smtClean="0"/>
              <a:t>Длина синего моста 35м, ширина 97,3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Николаю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Памятник Николаю I сооружён в 1856-1859 годах, открыт на Исаакиевской площади 25 июля 1859 года вскоре после смерти императора.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Проект памятника принадлежит Огюсту </a:t>
            </a:r>
            <a:r>
              <a:rPr lang="ru-RU" dirty="0" err="1" smtClean="0"/>
              <a:t>Монферрану</a:t>
            </a:r>
            <a:r>
              <a:rPr lang="ru-RU" dirty="0" smtClean="0"/>
              <a:t>. Конная скульптура создана Петром Карловичем </a:t>
            </a:r>
            <a:r>
              <a:rPr lang="ru-RU" dirty="0" err="1" smtClean="0"/>
              <a:t>Клодтом</a:t>
            </a:r>
            <a:r>
              <a:rPr lang="ru-RU" dirty="0" smtClean="0"/>
              <a:t>. Пьедестал выполнен архитекторами Н. Ефимовым и А. </a:t>
            </a:r>
            <a:r>
              <a:rPr lang="ru-RU" dirty="0" err="1" smtClean="0"/>
              <a:t>Пуаро</a:t>
            </a:r>
            <a:r>
              <a:rPr lang="ru-RU" dirty="0" smtClean="0"/>
              <a:t>, скульпторами Р. </a:t>
            </a:r>
            <a:r>
              <a:rPr lang="ru-RU" dirty="0" err="1" smtClean="0"/>
              <a:t>Залеманом</a:t>
            </a:r>
            <a:r>
              <a:rPr lang="ru-RU" dirty="0" smtClean="0"/>
              <a:t> и Н. </a:t>
            </a:r>
            <a:r>
              <a:rPr lang="ru-RU" dirty="0" err="1" smtClean="0"/>
              <a:t>Рамазановым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7650" name="Picture 2" descr="&amp;Pcy;&amp;acy;&amp;mcy;&amp;yacy;&amp;tcy;&amp;ncy;&amp;icy;&amp;kcy; &amp;Ncy;&amp;icy;&amp;kcy;&amp;ocy;&amp;lcy;&amp;acy;&amp;yucy; I &amp;ncy;&amp;acy; &amp;Icy;&amp;scy;&amp;acy;&amp;acy;&amp;kcy;&amp;icy;&amp;iecy;&amp;vcy;&amp;scy;&amp;kcy;&amp;ocy;&amp;jcy; &amp;pcy;&amp;lcy;&amp;ocy;&amp;shchcy;&amp;a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2857500" cy="1905000"/>
          </a:xfrm>
          <a:prstGeom prst="rect">
            <a:avLst/>
          </a:prstGeom>
          <a:noFill/>
        </p:spPr>
      </p:pic>
      <p:pic>
        <p:nvPicPr>
          <p:cNvPr id="27652" name="Picture 4" descr="&amp;Pcy;&amp;acy;&amp;mcy;&amp;yacy;&amp;tcy;&amp;ncy;&amp;icy;&amp;kcy; &amp;Ncy;&amp;icy;&amp;kcy;&amp;ocy;&amp;lcy;&amp;acy;&amp;yucy; I &amp;ncy;&amp;acy; &amp;Icy;&amp;scy;&amp;acy;&amp;acy;&amp;kcy;&amp;icy;&amp;iecy;&amp;vcy;&amp;scy;&amp;kcy;&amp;ocy;&amp;jcy; &amp;pcy;&amp;lcy;&amp;ocy;&amp;shchcy;&amp;acy;&amp;d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2705100" cy="3609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3786190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своего времени памятник считался техническим чудом: это была первая в Европе конная статуя, поставленная на две точки опоры (задние ноги коня).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28850" cy="3043245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На отливку статуи ушло около 1300 пудов металла. Сколько тонн металла ушло на изготовление памятника, если 1 пуд =16,38 кг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28674" name="Picture 2" descr="http://www.vokrugsveta.ru/photo/thumbnails/600/27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5883446" cy="4405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Мосты Санкт - Петербурга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543824" cy="26860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Всего в черте города находится 342 моста. </a:t>
            </a:r>
          </a:p>
          <a:p>
            <a:pPr>
              <a:buNone/>
            </a:pPr>
            <a:r>
              <a:rPr lang="ru-RU" dirty="0" smtClean="0"/>
              <a:t>Только 7 из них - через Неву.</a:t>
            </a:r>
          </a:p>
          <a:p>
            <a:pPr>
              <a:buNone/>
            </a:pPr>
            <a:r>
              <a:rPr lang="ru-RU" dirty="0" smtClean="0"/>
              <a:t>Число мостов через Большую Неву и Малую Неву составляет 4/7 от количества мостов через Неву.</a:t>
            </a:r>
          </a:p>
          <a:p>
            <a:pPr>
              <a:buNone/>
            </a:pPr>
            <a:r>
              <a:rPr lang="ru-RU" dirty="0" smtClean="0"/>
              <a:t>Через Большую </a:t>
            </a:r>
            <a:r>
              <a:rPr lang="ru-RU" dirty="0" err="1" smtClean="0"/>
              <a:t>Невку</a:t>
            </a:r>
            <a:r>
              <a:rPr lang="ru-RU" dirty="0" smtClean="0"/>
              <a:t>, Среднюю </a:t>
            </a:r>
            <a:r>
              <a:rPr lang="ru-RU" dirty="0" err="1" smtClean="0"/>
              <a:t>Невку</a:t>
            </a:r>
            <a:r>
              <a:rPr lang="ru-RU" dirty="0" smtClean="0"/>
              <a:t> и Малую </a:t>
            </a:r>
            <a:r>
              <a:rPr lang="ru-RU" dirty="0" err="1" smtClean="0"/>
              <a:t>Невку</a:t>
            </a:r>
            <a:r>
              <a:rPr lang="ru-RU" dirty="0" smtClean="0"/>
              <a:t> возведено в 2,75 раза больше мостов, чем через Большую Неву и Малую Неву.</a:t>
            </a:r>
          </a:p>
          <a:p>
            <a:pPr>
              <a:buNone/>
            </a:pPr>
            <a:r>
              <a:rPr lang="ru-RU" dirty="0" smtClean="0"/>
              <a:t>Через реку Мойку построено столько мостов, сколько через Большую </a:t>
            </a:r>
            <a:r>
              <a:rPr lang="ru-RU" dirty="0" err="1" smtClean="0"/>
              <a:t>Невку</a:t>
            </a:r>
            <a:r>
              <a:rPr lang="ru-RU" dirty="0" smtClean="0"/>
              <a:t>, Среднюю </a:t>
            </a:r>
            <a:r>
              <a:rPr lang="ru-RU" dirty="0" err="1" smtClean="0"/>
              <a:t>Невку</a:t>
            </a:r>
            <a:r>
              <a:rPr lang="ru-RU" dirty="0" smtClean="0"/>
              <a:t> , Малую </a:t>
            </a:r>
            <a:r>
              <a:rPr lang="ru-RU" dirty="0" err="1" smtClean="0"/>
              <a:t>Невку</a:t>
            </a:r>
            <a:r>
              <a:rPr lang="ru-RU" dirty="0" smtClean="0"/>
              <a:t> ,Большую Неву и Малую Неву вместе.</a:t>
            </a:r>
          </a:p>
          <a:p>
            <a:pPr>
              <a:buNone/>
            </a:pPr>
            <a:r>
              <a:rPr lang="ru-RU" dirty="0" smtClean="0"/>
              <a:t>Сколько мостов расположено на реке Мойке?</a:t>
            </a:r>
          </a:p>
          <a:p>
            <a:endParaRPr lang="ru-RU" dirty="0"/>
          </a:p>
        </p:txBody>
      </p:sp>
      <p:pic>
        <p:nvPicPr>
          <p:cNvPr id="29698" name="Picture 2" descr="http://im3-tub-ru.yandex.net/i?id=340299782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143512"/>
            <a:ext cx="2428875" cy="1428750"/>
          </a:xfrm>
          <a:prstGeom prst="rect">
            <a:avLst/>
          </a:prstGeom>
          <a:noFill/>
        </p:spPr>
      </p:pic>
      <p:pic>
        <p:nvPicPr>
          <p:cNvPr id="29700" name="Picture 4" descr="http://im7-tub-ru.yandex.net/i?id=177233092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143512"/>
            <a:ext cx="2190750" cy="1428750"/>
          </a:xfrm>
          <a:prstGeom prst="rect">
            <a:avLst/>
          </a:prstGeom>
          <a:noFill/>
        </p:spPr>
      </p:pic>
      <p:pic>
        <p:nvPicPr>
          <p:cNvPr id="29702" name="Picture 6" descr="http://im2-tub-ru.yandex.net/i?id=666918413-4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286388"/>
            <a:ext cx="2162175" cy="1428750"/>
          </a:xfrm>
          <a:prstGeom prst="rect">
            <a:avLst/>
          </a:prstGeom>
          <a:noFill/>
        </p:spPr>
      </p:pic>
      <p:pic>
        <p:nvPicPr>
          <p:cNvPr id="29704" name="Picture 8" descr="http://im2-tub-ru.yandex.net/i?id=200840657-2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786190"/>
            <a:ext cx="2276475" cy="1428750"/>
          </a:xfrm>
          <a:prstGeom prst="rect">
            <a:avLst/>
          </a:prstGeom>
          <a:noFill/>
        </p:spPr>
      </p:pic>
      <p:pic>
        <p:nvPicPr>
          <p:cNvPr id="29706" name="Picture 10" descr="http://im5-tub-ru.yandex.net/i?id=348122819-1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714752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14282" y="3143248"/>
          <a:ext cx="35433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Диаграмма" r:id="rId3" imgW="3543360" imgH="2362379" progId="MSGraph.Chart.8">
                  <p:embed/>
                </p:oleObj>
              </mc:Choice>
              <mc:Fallback>
                <p:oleObj name="Диаграмма" r:id="rId3" imgW="3543360" imgH="2362379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143248"/>
                        <a:ext cx="35433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86314" y="3000372"/>
          <a:ext cx="32670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5" imgW="3267075" imgH="2181106" progId="MSGraph.Chart.8">
                  <p:embed/>
                </p:oleObj>
              </mc:Choice>
              <mc:Fallback>
                <p:oleObj name="Диаграмма" r:id="rId5" imgW="3267075" imgH="2181106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3000372"/>
                        <a:ext cx="3267075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543296" cy="1114420"/>
          </a:xfrm>
        </p:spPr>
        <p:txBody>
          <a:bodyPr/>
          <a:lstStyle/>
          <a:p>
            <a:r>
              <a:rPr lang="ru-RU" dirty="0" smtClean="0"/>
              <a:t>Спасибо за урок.</a:t>
            </a:r>
            <a:endParaRPr lang="ru-RU" dirty="0"/>
          </a:p>
        </p:txBody>
      </p:sp>
      <p:pic>
        <p:nvPicPr>
          <p:cNvPr id="31746" name="Picture 2" descr="http://im4-tub-ru.yandex.net/i?id=515333019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4179138" cy="2786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Мойка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2471726" cy="51974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/>
              <a:t>Древнее название реки – </a:t>
            </a:r>
            <a:r>
              <a:rPr lang="ru-RU" sz="2800" dirty="0" err="1" smtClean="0"/>
              <a:t>Мья</a:t>
            </a:r>
            <a:r>
              <a:rPr lang="ru-RU" sz="2800" dirty="0" smtClean="0"/>
              <a:t>, происходящее от финского «</a:t>
            </a:r>
            <a:r>
              <a:rPr lang="ru-RU" sz="2800" dirty="0" err="1" smtClean="0"/>
              <a:t>мую</a:t>
            </a:r>
            <a:r>
              <a:rPr lang="ru-RU" sz="2800" dirty="0" smtClean="0"/>
              <a:t>», что переводится как «грязь».</a:t>
            </a:r>
          </a:p>
          <a:p>
            <a:pPr>
              <a:buNone/>
            </a:pPr>
            <a:r>
              <a:rPr lang="ru-RU" sz="2800" dirty="0" smtClean="0"/>
              <a:t>В начале </a:t>
            </a:r>
            <a:r>
              <a:rPr lang="en-US" sz="2800" dirty="0" smtClean="0"/>
              <a:t>XVIII </a:t>
            </a:r>
            <a:r>
              <a:rPr lang="ru-RU" sz="2800" dirty="0" smtClean="0"/>
              <a:t>века вытекала из болота, находившегося вблизи Марсова поля. В 1711 году соединена с Фонтанкой. Протекая через центральную часть города, Мойка впадает в Большую Неву.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www.stihi.ru/pics/2011/06/12/5046.jpg"/>
          <p:cNvPicPr>
            <a:picLocks noChangeAspect="1" noChangeArrowheads="1"/>
          </p:cNvPicPr>
          <p:nvPr/>
        </p:nvPicPr>
        <p:blipFill>
          <a:blip r:embed="rId2" cstate="print"/>
          <a:srcRect r="5214" b="7024"/>
          <a:stretch>
            <a:fillRect/>
          </a:stretch>
        </p:blipFill>
        <p:spPr bwMode="auto">
          <a:xfrm>
            <a:off x="5643570" y="4357694"/>
            <a:ext cx="3286148" cy="2392826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525/50965617.59/0_66921_6ba74b9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3017496" cy="2262187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9/94/800px-Istokmoiki.jpg/220px-800px-Istokmo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3024207" cy="2268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Мойка на карте города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27" t="29990" b="24236"/>
          <a:stretch>
            <a:fillRect/>
          </a:stretch>
        </p:blipFill>
        <p:spPr bwMode="auto">
          <a:xfrm>
            <a:off x="285720" y="1285860"/>
            <a:ext cx="78744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528638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Длина реки Мойки на карте 23,35см. Масштаб карты 1 : 20 000. Найдите длину реки, ответ выразите в километрах. И узнайте, какое время займет пешая прогулка по набережной реки Мойки, если мы будем двигаться со скоростью 2 км/ч.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00684" cy="161448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Длина 4,67 км, ширина до 40 м, наибольшая глубина 3,2 м.</a:t>
            </a:r>
            <a:r>
              <a:rPr lang="ru-RU" b="1" dirty="0" smtClean="0"/>
              <a:t> Мойка</a:t>
            </a:r>
            <a:r>
              <a:rPr lang="ru-RU" dirty="0" smtClean="0"/>
              <a:t> – одна из «центральных» речек Санкт-Петербурга. </a:t>
            </a:r>
          </a:p>
          <a:p>
            <a:pPr>
              <a:buNone/>
            </a:pPr>
            <a:r>
              <a:rPr lang="ru-RU" dirty="0" smtClean="0"/>
              <a:t>На ее набережной находятся такие достопримечательности как Дворец Великого Князя Алексея Александровича, </a:t>
            </a:r>
            <a:r>
              <a:rPr lang="ru-RU" dirty="0" err="1" smtClean="0"/>
              <a:t>Юсуповский</a:t>
            </a:r>
            <a:r>
              <a:rPr lang="ru-RU" dirty="0" smtClean="0"/>
              <a:t> дворец, </a:t>
            </a:r>
            <a:r>
              <a:rPr lang="ru-RU" dirty="0" err="1" smtClean="0"/>
              <a:t>Мариинский</a:t>
            </a:r>
            <a:r>
              <a:rPr lang="ru-RU" dirty="0" smtClean="0"/>
              <a:t> Дворец, Дворец Разумовского, Строгановский Дворец, Музей Пушкина, Инженерный замок, и другие.</a:t>
            </a:r>
            <a:endParaRPr lang="ru-RU" dirty="0"/>
          </a:p>
        </p:txBody>
      </p:sp>
      <p:pic>
        <p:nvPicPr>
          <p:cNvPr id="16386" name="Picture 2" descr="http://upload.wikimedia.org/wikipedia/commons/thumb/8/87/%D0%A1%D1%82%D1%80%D0%BE%D0%B3%D0%B0%D0%BD%D0%BE%D0%B2%D1%81%D0%BA%D0%B8%D0%B9_%D0%B4%D0%B2%D0%BE%D1%80%D0%B5%D1%86_%282%29.jpg/300px-%D0%A1%D1%82%D1%80%D0%BE%D0%B3%D0%B0%D0%BD%D0%BE%D0%B2%D1%81%D0%BA%D0%B8%D0%B9_%D0%B4%D0%B2%D0%BE%D1%80%D0%B5%D1%86_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857500" cy="1409700"/>
          </a:xfrm>
          <a:prstGeom prst="rect">
            <a:avLst/>
          </a:prstGeom>
          <a:noFill/>
        </p:spPr>
      </p:pic>
      <p:pic>
        <p:nvPicPr>
          <p:cNvPr id="16388" name="Picture 4" descr="Mariinsky Palace Saint Peter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714884"/>
            <a:ext cx="2500330" cy="1875249"/>
          </a:xfrm>
          <a:prstGeom prst="rect">
            <a:avLst/>
          </a:prstGeom>
          <a:noFill/>
        </p:spPr>
      </p:pic>
      <p:pic>
        <p:nvPicPr>
          <p:cNvPr id="16390" name="Picture 6" descr="Spb 06-2012 Moika various 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14554"/>
            <a:ext cx="2934059" cy="1643074"/>
          </a:xfrm>
          <a:prstGeom prst="rect">
            <a:avLst/>
          </a:prstGeom>
          <a:noFill/>
        </p:spPr>
      </p:pic>
      <p:pic>
        <p:nvPicPr>
          <p:cNvPr id="16392" name="Picture 8" descr="VMP.Vikipedy.Obschy.Lepsze.jpg"/>
          <p:cNvPicPr>
            <a:picLocks noChangeAspect="1" noChangeArrowheads="1"/>
          </p:cNvPicPr>
          <p:nvPr/>
        </p:nvPicPr>
        <p:blipFill>
          <a:blip r:embed="rId5" cstate="print"/>
          <a:srcRect l="43462" t="6803" r="8617" b="50680"/>
          <a:stretch>
            <a:fillRect/>
          </a:stretch>
        </p:blipFill>
        <p:spPr bwMode="auto">
          <a:xfrm>
            <a:off x="5429256" y="4214818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Кодированное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125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Реши уравнения и расшифруй название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496"/>
          <a:ext cx="2357454" cy="3643339"/>
        </p:xfrm>
        <a:graphic>
          <a:graphicData uri="http://schemas.openxmlformats.org/drawingml/2006/table">
            <a:tbl>
              <a:tblPr/>
              <a:tblGrid>
                <a:gridCol w="1561650"/>
                <a:gridCol w="795804"/>
              </a:tblGrid>
              <a:tr h="58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x-12 = 5x+24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-9a+8=-10a-2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7m+1=8m+9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-12n-3=11n-3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4+25y=6+24y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11-5z=12-6z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4r+7=-3+5k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2143116"/>
          <a:ext cx="6077585" cy="365760"/>
        </p:xfrm>
        <a:graphic>
          <a:graphicData uri="http://schemas.openxmlformats.org/drawingml/2006/table">
            <a:tbl>
              <a:tblPr/>
              <a:tblGrid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83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&amp;Pcy;&amp;iecy;&amp;rcy;&amp;vcy;&amp;ycy;&amp;jcy; &amp;Icy;&amp;ncy;&amp;zhcy;&amp;iecy;&amp;ncy;&amp;iecy;&amp;rcy;&amp;ncy;&amp;ycy;&amp;jcy; &amp;mcy;&amp;ocy;&amp;s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43182"/>
            <a:ext cx="4550622" cy="31471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0430" y="592933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1-ый Инженерный мост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 Инженерный мост </a:t>
            </a:r>
            <a:endParaRPr lang="ru-RU" dirty="0"/>
          </a:p>
        </p:txBody>
      </p:sp>
      <p:pic>
        <p:nvPicPr>
          <p:cNvPr id="18434" name="Picture 2" descr="http://upload.wikimedia.org/wikipedia/commons/thumb/5/51/Pervyi_inzhenernyi.jpg/225px-Pervyi_inzhenern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256979" cy="2446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Этот мост один из каскада мостов центра имперского Петербурга. </a:t>
            </a:r>
            <a:br>
              <a:rPr lang="ru-RU" dirty="0" smtClean="0"/>
            </a:br>
            <a:r>
              <a:rPr lang="ru-RU" dirty="0" smtClean="0"/>
              <a:t>  С одной стороны – Михайловский замок – дворец императора Павла, с другой – знаменитый Летний сад. </a:t>
            </a:r>
          </a:p>
          <a:p>
            <a:endParaRPr lang="ru-RU" dirty="0"/>
          </a:p>
        </p:txBody>
      </p:sp>
      <p:pic>
        <p:nvPicPr>
          <p:cNvPr id="18436" name="Picture 4" descr="1-&amp;jcy; &amp;Icy;&amp;ncy;&amp;zhcy;&amp;iecy;&amp;ncy;&amp;iecy;&amp;rcy;&amp;ncy;&amp;ycy;&amp;jcy;&amp;jcy; &amp;mcy;&amp;ocy;&amp;s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061440" cy="29289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3718679"/>
            <a:ext cx="45005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Фасады арок украшены накладными отливками из чугуна в виде античных щитов и шлемов. Фонари изготовлены в виде пучков скрещенных копий, соединенных посреди переплетающимися венками. </a:t>
            </a:r>
          </a:p>
          <a:p>
            <a:r>
              <a:rPr lang="ru-RU" dirty="0" smtClean="0"/>
              <a:t>. Столбы решетки моста выполнены в виде </a:t>
            </a:r>
            <a:r>
              <a:rPr lang="ru-RU" dirty="0" err="1" smtClean="0"/>
              <a:t>ликторских</a:t>
            </a:r>
            <a:r>
              <a:rPr lang="ru-RU" dirty="0" smtClean="0"/>
              <a:t> пучков; на них укреплены мечи и щиты с изображением головы Горгоны Медузы.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Певческий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3143272" cy="516890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27 июля 1839 года газета "Северная Пчела" писала: </a:t>
            </a:r>
          </a:p>
          <a:p>
            <a:pPr>
              <a:buNone/>
            </a:pPr>
            <a:r>
              <a:rPr lang="ru-RU" sz="6400" dirty="0" smtClean="0"/>
              <a:t>«В прошедшую субботу 22 июля происходила закладка Певческого моста на Мойке, у Дворцовой площади, между зданиями Гвардейского Штаба и Министерства Иностранных Дел. Мост сей... послужит довершением великолепной Дворцовой площади. Он воздвигается из чугуна, на гранитных устоях и будет один из самых красивых в столице. Сооружение его... возложено на </a:t>
            </a:r>
            <a:r>
              <a:rPr lang="ru-RU" sz="6400" dirty="0" err="1" smtClean="0"/>
              <a:t>Генерал-Майора</a:t>
            </a:r>
            <a:r>
              <a:rPr lang="ru-RU" sz="6400" dirty="0" smtClean="0"/>
              <a:t> Адама. Отливка чугунных частей и украшений производится на казенном Александровском заводе» [</a:t>
            </a:r>
            <a:r>
              <a:rPr lang="ru-RU" sz="6400" dirty="0" err="1" smtClean="0"/>
              <a:t>Цит</a:t>
            </a:r>
            <a:r>
              <a:rPr lang="ru-RU" sz="6400" dirty="0" smtClean="0"/>
              <a:t>. по: 2, с. 64, 65].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&amp;Pcy;&amp;iecy;&amp;vcy;&amp;chcy;&amp;iecy;&amp;scy;&amp;kcy;&amp;icy;&amp;jcy; &amp;mcy;&amp;ocy;&amp;s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57298"/>
            <a:ext cx="3750495" cy="2500330"/>
          </a:xfrm>
          <a:prstGeom prst="rect">
            <a:avLst/>
          </a:prstGeom>
          <a:noFill/>
        </p:spPr>
      </p:pic>
      <p:pic>
        <p:nvPicPr>
          <p:cNvPr id="19462" name="Picture 6" descr="http://al-spbphoto.narod.ru/most/Moyka_06_Pevchesky_3_13-08-200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576450" cy="268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– шутка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3971924" cy="21859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Длина моста 24 метра. Ширина перил моста около 15см. Сколько краски нам понадобится, если мы решим перекрасить перила моста обратно в желтый цвет (расход краски 200г на 1 кв.м) </a:t>
            </a:r>
            <a:endParaRPr lang="ru-RU" dirty="0"/>
          </a:p>
        </p:txBody>
      </p:sp>
      <p:pic>
        <p:nvPicPr>
          <p:cNvPr id="20482" name="Picture 2" descr="http://yapiro.ru/uploads/post_yapiro_6/191/pevcheskijj--zhjoltyjj--most-peterburg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857627"/>
            <a:ext cx="6905674" cy="258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dirty="0" smtClean="0"/>
              <a:t>Переправа через мост</a:t>
            </a: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2428868"/>
            <a:ext cx="4265613" cy="4784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I </a:t>
            </a:r>
            <a:r>
              <a:rPr lang="ru-RU" sz="3000" dirty="0"/>
              <a:t>вариант </a:t>
            </a:r>
          </a:p>
          <a:p>
            <a:pPr>
              <a:lnSpc>
                <a:spcPct val="80000"/>
              </a:lnSpc>
            </a:pP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2,4+6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6,4+(-</a:t>
            </a:r>
            <a:r>
              <a:rPr lang="ru-RU" sz="3000" dirty="0"/>
              <a:t>8,1)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8,3-(-8,3)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2,5-8</a:t>
            </a:r>
            <a:r>
              <a:rPr lang="ru-RU" sz="3000" dirty="0"/>
              <a:t> 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19/6-7/2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-7,5-(-</a:t>
            </a:r>
            <a:r>
              <a:rPr lang="ru-RU" sz="3000" dirty="0" smtClean="0"/>
              <a:t>6)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 smtClean="0"/>
              <a:t>1,8</a:t>
            </a:r>
            <a:r>
              <a:rPr lang="ru-RU" sz="3000" dirty="0"/>
              <a:t>*(-2)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12,9 </a:t>
            </a:r>
            <a:r>
              <a:rPr lang="ru-RU" sz="3000" dirty="0"/>
              <a:t>: (-3)</a:t>
            </a:r>
          </a:p>
          <a:p>
            <a:pPr>
              <a:lnSpc>
                <a:spcPct val="80000"/>
              </a:lnSpc>
              <a:buNone/>
            </a:pPr>
            <a:r>
              <a:rPr lang="ru-RU" sz="3000" dirty="0"/>
              <a:t>                           </a:t>
            </a:r>
            <a:r>
              <a:rPr lang="ru-RU" sz="2400" dirty="0"/>
              <a:t>             </a:t>
            </a:r>
          </a:p>
          <a:p>
            <a:pPr>
              <a:lnSpc>
                <a:spcPct val="80000"/>
              </a:lnSpc>
              <a:buNone/>
            </a:pPr>
            <a:endParaRPr lang="ru-RU" sz="2400" dirty="0"/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 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9124" y="1643050"/>
            <a:ext cx="4351338" cy="49291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II </a:t>
            </a:r>
            <a:r>
              <a:rPr lang="ru-RU" dirty="0"/>
              <a:t>вариант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dirty="0"/>
              <a:t> -</a:t>
            </a:r>
            <a:r>
              <a:rPr lang="ru-RU" sz="3000" dirty="0" smtClean="0"/>
              <a:t>1,2-</a:t>
            </a:r>
            <a:r>
              <a:rPr lang="ru-RU" sz="3000" dirty="0"/>
              <a:t>(-4,9)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5+(-</a:t>
            </a:r>
            <a:r>
              <a:rPr lang="ru-RU" sz="3000" dirty="0"/>
              <a:t>4,8)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5,3-8,8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14/5-3/10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-</a:t>
            </a:r>
            <a:r>
              <a:rPr lang="ru-RU" sz="3000" dirty="0" smtClean="0"/>
              <a:t>4,2-</a:t>
            </a:r>
            <a:r>
              <a:rPr lang="ru-RU" sz="3000" dirty="0"/>
              <a:t>(-</a:t>
            </a:r>
            <a:r>
              <a:rPr lang="ru-RU" sz="3000" dirty="0" smtClean="0"/>
              <a:t>4,2)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-6,4+(-3,1)</a:t>
            </a:r>
            <a:endParaRPr lang="ru-RU" sz="30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-3,2*(-</a:t>
            </a:r>
            <a:r>
              <a:rPr lang="ru-RU" sz="3000" dirty="0"/>
              <a:t>2)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000" dirty="0"/>
              <a:t> </a:t>
            </a:r>
            <a:r>
              <a:rPr lang="ru-RU" sz="3000" dirty="0" smtClean="0"/>
              <a:t>24,4 </a:t>
            </a:r>
            <a:r>
              <a:rPr lang="ru-RU" sz="3000" dirty="0"/>
              <a:t>: (-4)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905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Диаграмма</vt:lpstr>
      <vt:lpstr>Экскурсия по набережной реки  Мойки</vt:lpstr>
      <vt:lpstr>Река Мойка </vt:lpstr>
      <vt:lpstr>Река Мойка на карте города</vt:lpstr>
      <vt:lpstr>Река Мойка</vt:lpstr>
      <vt:lpstr>Кодированное задание </vt:lpstr>
      <vt:lpstr>1-й Инженерный мост </vt:lpstr>
      <vt:lpstr>Певческий мост</vt:lpstr>
      <vt:lpstr>Задача – шутка </vt:lpstr>
      <vt:lpstr>Переправа через мост</vt:lpstr>
      <vt:lpstr>Ответы</vt:lpstr>
      <vt:lpstr>Зеленый мост</vt:lpstr>
      <vt:lpstr>Длины мостов</vt:lpstr>
      <vt:lpstr>Красный мост</vt:lpstr>
      <vt:lpstr>Синий мост</vt:lpstr>
      <vt:lpstr>Памятник Николаю I</vt:lpstr>
      <vt:lpstr>Задача</vt:lpstr>
      <vt:lpstr>Мосты Санкт - Петербурга</vt:lpstr>
      <vt:lpstr>Диаграмма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набережной реки  Мойки</dc:title>
  <dc:creator>Екатерина</dc:creator>
  <cp:lastModifiedBy>Екатерина</cp:lastModifiedBy>
  <cp:revision>32</cp:revision>
  <dcterms:modified xsi:type="dcterms:W3CDTF">2015-03-25T19:06:29Z</dcterms:modified>
</cp:coreProperties>
</file>