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9"/>
  </p:notesMasterIdLst>
  <p:sldIdLst>
    <p:sldId id="286" r:id="rId2"/>
    <p:sldId id="285" r:id="rId3"/>
    <p:sldId id="293" r:id="rId4"/>
    <p:sldId id="288" r:id="rId5"/>
    <p:sldId id="294" r:id="rId6"/>
    <p:sldId id="268" r:id="rId7"/>
    <p:sldId id="292" r:id="rId8"/>
    <p:sldId id="282" r:id="rId9"/>
    <p:sldId id="289" r:id="rId10"/>
    <p:sldId id="278" r:id="rId11"/>
    <p:sldId id="276" r:id="rId12"/>
    <p:sldId id="295" r:id="rId13"/>
    <p:sldId id="296" r:id="rId14"/>
    <p:sldId id="299" r:id="rId15"/>
    <p:sldId id="300" r:id="rId16"/>
    <p:sldId id="297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FF99"/>
    <a:srgbClr val="66FF99"/>
    <a:srgbClr val="6699FF"/>
    <a:srgbClr val="99CCFF"/>
    <a:srgbClr val="CCECFF"/>
    <a:srgbClr val="CCFF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10" autoAdjust="0"/>
  </p:normalViewPr>
  <p:slideViewPr>
    <p:cSldViewPr>
      <p:cViewPr>
        <p:scale>
          <a:sx n="50" d="100"/>
          <a:sy n="50" d="100"/>
        </p:scale>
        <p:origin x="-78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1138-E333-48AF-BD04-B552394ED806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B120C-769F-4B45-95EE-000D4D4980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B120C-769F-4B45-95EE-000D4D49800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CD881-2032-4B29-9C12-E41B5151A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6A45-ADAA-4E15-B491-D0F17628E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E5DC-D220-4B2B-9DB7-3D4F0F86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56A9-11E3-4465-9141-A238A4239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E0DCD-5807-4BE2-BD8E-94D680CFC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F0F4-BE51-44BA-A61D-67DBEE770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D977-1E58-4876-8C9F-DE35C331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56EC-B5CC-49ED-B5ED-39DE13EFF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F2318-9557-45A2-B1C5-C5595EE23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AF38B-4545-4460-933C-DA6987392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2862-ED93-4636-A7F7-A96FC7A28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D8062F-A878-4B80-BC41-57C7B18E8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d0509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928813"/>
            <a:ext cx="41735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9957" y="571480"/>
            <a:ext cx="884537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Урок математики в 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 </a:t>
            </a: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классе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2089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763588"/>
            <a:ext cx="3111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Д/З. п.11№ 454,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№455(д,е),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 462(б,г).</a:t>
            </a:r>
          </a:p>
        </p:txBody>
      </p:sp>
      <p:pic>
        <p:nvPicPr>
          <p:cNvPr id="717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51050" y="620713"/>
            <a:ext cx="5807075" cy="304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№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1229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Выполните действия: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б) 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3428992" y="2000240"/>
          <a:ext cx="4357718" cy="571504"/>
        </p:xfrm>
        <a:graphic>
          <a:graphicData uri="http://schemas.openxmlformats.org/presentationml/2006/ole">
            <p:oleObj spid="_x0000_s7170" name="Формула" r:id="rId5" imgW="1981080" imgH="279360" progId="Equation.3">
              <p:embed/>
            </p:oleObj>
          </a:graphicData>
        </a:graphic>
      </p:graphicFrame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2643174" y="2786058"/>
            <a:ext cx="5000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                 </a:t>
            </a:r>
            <a:r>
              <a:rPr lang="ru-RU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428992" y="3000372"/>
          <a:ext cx="4143404" cy="571504"/>
        </p:xfrm>
        <a:graphic>
          <a:graphicData uri="http://schemas.openxmlformats.org/presentationml/2006/ole">
            <p:oleObj spid="_x0000_s7171" name="Формула" r:id="rId6" imgW="1663560" imgH="304560" progId="Equation.3">
              <p:embed/>
            </p:oleObj>
          </a:graphicData>
        </a:graphic>
      </p:graphicFrame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2571750" y="4286250"/>
            <a:ext cx="550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8" name="Прямоугольник 9"/>
          <p:cNvSpPr>
            <a:spLocks noChangeArrowheads="1"/>
          </p:cNvSpPr>
          <p:nvPr/>
        </p:nvSpPr>
        <p:spPr bwMode="auto">
          <a:xfrm>
            <a:off x="3000375" y="428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2089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763588"/>
            <a:ext cx="3111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Д/З. п.11№ 454,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№455(д,е),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 462(б,г).</a:t>
            </a:r>
          </a:p>
        </p:txBody>
      </p:sp>
      <p:pic>
        <p:nvPicPr>
          <p:cNvPr id="717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8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51050" y="620713"/>
            <a:ext cx="5807075" cy="304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№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1238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Решите уравнение: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а) 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3571868" y="2000240"/>
          <a:ext cx="2704118" cy="557223"/>
        </p:xfrm>
        <a:graphic>
          <a:graphicData uri="http://schemas.openxmlformats.org/presentationml/2006/ole">
            <p:oleObj spid="_x0000_s24578" name="Формула" r:id="rId5" imgW="876240" imgH="266400" progId="Equation.3">
              <p:embed/>
            </p:oleObj>
          </a:graphicData>
        </a:graphic>
      </p:graphicFrame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2643174" y="2786058"/>
            <a:ext cx="5000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                 </a:t>
            </a:r>
            <a:r>
              <a:rPr lang="ru-RU" dirty="0" smtClean="0"/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е)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351213" y="2904767"/>
          <a:ext cx="4935563" cy="595672"/>
        </p:xfrm>
        <a:graphic>
          <a:graphicData uri="http://schemas.openxmlformats.org/presentationml/2006/ole">
            <p:oleObj spid="_x0000_s24579" name="Формула" r:id="rId6" imgW="1663560" imgH="266400" progId="Equation.3">
              <p:embed/>
            </p:oleObj>
          </a:graphicData>
        </a:graphic>
      </p:graphicFrame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2571750" y="4286250"/>
            <a:ext cx="550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8" name="Прямоугольник 9"/>
          <p:cNvSpPr>
            <a:spLocks noChangeArrowheads="1"/>
          </p:cNvSpPr>
          <p:nvPr/>
        </p:nvSpPr>
        <p:spPr bwMode="auto">
          <a:xfrm>
            <a:off x="3000375" y="428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2089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763588"/>
            <a:ext cx="3111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Д/З. п.11№ 454,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№455(д,е),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 462(б,г).</a:t>
            </a:r>
          </a:p>
        </p:txBody>
      </p:sp>
      <p:pic>
        <p:nvPicPr>
          <p:cNvPr id="717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71670" y="785794"/>
            <a:ext cx="5807075" cy="4185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Творческое домашнее задание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«Детективное агентство»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2643174" y="2786058"/>
            <a:ext cx="500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                 </a:t>
            </a:r>
            <a:r>
              <a:rPr lang="ru-RU" dirty="0" smtClean="0"/>
              <a:t>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2571750" y="4286250"/>
            <a:ext cx="5500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8" name="Прямоугольник 9"/>
          <p:cNvSpPr>
            <a:spLocks noChangeArrowheads="1"/>
          </p:cNvSpPr>
          <p:nvPr/>
        </p:nvSpPr>
        <p:spPr bwMode="auto">
          <a:xfrm>
            <a:off x="3000375" y="42862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4500570"/>
            <a:ext cx="8389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ru-RU" b="1" i="1" u="sng" dirty="0" smtClean="0"/>
          </a:p>
          <a:p>
            <a:pPr marL="457200" indent="-457200"/>
            <a:endParaRPr lang="ru-RU" b="1" i="1" u="sng" dirty="0" smtClean="0"/>
          </a:p>
          <a:p>
            <a:pPr marL="457200" indent="-457200"/>
            <a:r>
              <a:rPr lang="ru-RU" b="1" i="1" u="sng" dirty="0" smtClean="0"/>
              <a:t>Цвет глаз:</a:t>
            </a:r>
          </a:p>
          <a:p>
            <a:pPr marL="457200" indent="-457200"/>
            <a:r>
              <a:rPr lang="ru-RU" dirty="0" smtClean="0"/>
              <a:t>Вычислите: </a:t>
            </a:r>
            <a:r>
              <a:rPr lang="ru-RU" dirty="0" smtClean="0"/>
              <a:t>0,257  + </a:t>
            </a:r>
            <a:r>
              <a:rPr lang="ru-RU" dirty="0" smtClean="0"/>
              <a:t>11,37</a:t>
            </a:r>
            <a:r>
              <a:rPr lang="ru-RU" dirty="0" smtClean="0"/>
              <a:t>. </a:t>
            </a:r>
            <a:endParaRPr lang="ru-RU" dirty="0" smtClean="0"/>
          </a:p>
          <a:p>
            <a:pPr marL="457200" indent="-457200"/>
            <a:r>
              <a:rPr lang="ru-RU" dirty="0" smtClean="0"/>
              <a:t>а) </a:t>
            </a:r>
            <a:r>
              <a:rPr lang="ru-RU" dirty="0" smtClean="0"/>
              <a:t>11,63 </a:t>
            </a:r>
            <a:r>
              <a:rPr lang="ru-RU" dirty="0" smtClean="0"/>
              <a:t>- зеленые; в) </a:t>
            </a:r>
            <a:r>
              <a:rPr lang="ru-RU" dirty="0" smtClean="0"/>
              <a:t>11,627 </a:t>
            </a:r>
            <a:r>
              <a:rPr lang="ru-RU" dirty="0" smtClean="0"/>
              <a:t>- голубые; б) </a:t>
            </a:r>
            <a:r>
              <a:rPr lang="ru-RU" dirty="0" smtClean="0"/>
              <a:t>12,294 </a:t>
            </a:r>
            <a:r>
              <a:rPr lang="ru-RU" dirty="0" smtClean="0"/>
              <a:t>- карие; </a:t>
            </a:r>
            <a:r>
              <a:rPr lang="ru-RU" dirty="0" smtClean="0"/>
              <a:t>г)13,94 </a:t>
            </a:r>
            <a:r>
              <a:rPr lang="ru-RU" dirty="0" smtClean="0"/>
              <a:t>– черные.</a:t>
            </a:r>
            <a:endParaRPr lang="ru-RU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3850" y="188912"/>
            <a:ext cx="84963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/>
            <a:r>
              <a:rPr lang="ru-RU" dirty="0" smtClean="0"/>
              <a:t>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Творческое домашнее </a:t>
            </a: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задание    </a:t>
            </a:r>
            <a:endParaRPr lang="ru-RU" sz="3000" u="sng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/>
            <a:r>
              <a:rPr lang="ru-RU" u="sng" dirty="0"/>
              <a:t>Сюжетная линия:</a:t>
            </a:r>
            <a:r>
              <a:rPr lang="ru-RU" i="1" dirty="0"/>
              <a:t> </a:t>
            </a:r>
            <a:endParaRPr lang="ru-RU" dirty="0"/>
          </a:p>
          <a:p>
            <a:pPr marL="457200" indent="-457200"/>
            <a:r>
              <a:rPr lang="ru-RU" dirty="0"/>
              <a:t>В кабинете математики чрезвычайная ситуация – пропала Волшебная книга с правилами действий над десятичными дробями. Для поиска Злоумышленника организуются «Детективные агентства</a:t>
            </a:r>
            <a:r>
              <a:rPr lang="ru-RU" dirty="0" smtClean="0"/>
              <a:t>».</a:t>
            </a:r>
            <a:endParaRPr lang="ru-RU" dirty="0"/>
          </a:p>
          <a:p>
            <a:pPr marL="457200" indent="-457200"/>
            <a:r>
              <a:rPr lang="ru-RU" dirty="0" smtClean="0"/>
              <a:t>Выполнив   домашнее задание</a:t>
            </a:r>
            <a:r>
              <a:rPr lang="ru-RU" dirty="0"/>
              <a:t>, учащиеся  узнают особые приметы Злоумышленника, о чем сообщат на следующем уроке.   </a:t>
            </a:r>
          </a:p>
          <a:p>
            <a:pPr marL="457200" indent="-457200"/>
            <a:endParaRPr lang="ru-RU" b="1" dirty="0" smtClean="0"/>
          </a:p>
          <a:p>
            <a:pPr marL="457200" indent="-457200"/>
            <a:r>
              <a:rPr lang="ru-RU" b="1" dirty="0" smtClean="0"/>
              <a:t>Приметы</a:t>
            </a:r>
            <a:r>
              <a:rPr lang="ru-RU" b="1" dirty="0"/>
              <a:t>:</a:t>
            </a:r>
            <a:endParaRPr lang="ru-RU" b="1" i="1" dirty="0"/>
          </a:p>
          <a:p>
            <a:pPr marL="457200" indent="-457200"/>
            <a:endParaRPr lang="ru-RU" b="1" i="1" u="sng" dirty="0" smtClean="0"/>
          </a:p>
          <a:p>
            <a:pPr marL="457200" indent="-457200"/>
            <a:r>
              <a:rPr lang="ru-RU" b="1" i="1" u="sng" dirty="0" smtClean="0"/>
              <a:t>Форма </a:t>
            </a:r>
            <a:r>
              <a:rPr lang="ru-RU" b="1" i="1" u="sng" dirty="0"/>
              <a:t>лица</a:t>
            </a:r>
            <a:r>
              <a:rPr lang="ru-RU" b="1" u="sng" dirty="0"/>
              <a:t>:</a:t>
            </a:r>
            <a:endParaRPr lang="ru-RU" dirty="0"/>
          </a:p>
          <a:p>
            <a:pPr marL="457200" indent="-457200"/>
            <a:r>
              <a:rPr lang="ru-RU" dirty="0"/>
              <a:t>Вычислите 3,57 + 2,23 - 4,8.</a:t>
            </a:r>
          </a:p>
          <a:p>
            <a:pPr marL="457200" indent="-457200"/>
            <a:r>
              <a:rPr lang="ru-RU" dirty="0"/>
              <a:t>а) 10,7; овальное		в) 5,79; вытянутое	</a:t>
            </a:r>
          </a:p>
          <a:p>
            <a:pPr marL="457200" indent="-457200"/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ru-RU" dirty="0"/>
              <a:t>1; круглое			г) 1,3; </a:t>
            </a:r>
            <a:r>
              <a:rPr lang="ru-RU" dirty="0" smtClean="0"/>
              <a:t>квадратное</a:t>
            </a:r>
          </a:p>
          <a:p>
            <a:pPr marL="457200" indent="-457200"/>
            <a:endParaRPr lang="ru-RU" dirty="0" smtClean="0"/>
          </a:p>
          <a:p>
            <a:pPr marL="457200" indent="-457200"/>
            <a:endParaRPr lang="ru-RU" b="1" i="1" u="sng" dirty="0" smtClean="0"/>
          </a:p>
          <a:p>
            <a:pPr marL="457200" indent="-457200"/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3644900"/>
            <a:ext cx="813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3850" y="188913"/>
            <a:ext cx="84963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ru-RU" b="1" i="1" u="sng" dirty="0" smtClean="0"/>
              <a:t>Волосы</a:t>
            </a:r>
            <a:r>
              <a:rPr lang="ru-RU" b="1" i="1" u="sng" dirty="0"/>
              <a:t>:</a:t>
            </a:r>
            <a:r>
              <a:rPr lang="ru-RU" dirty="0"/>
              <a:t> </a:t>
            </a:r>
          </a:p>
          <a:p>
            <a:pPr marL="457200" indent="-457200"/>
            <a:r>
              <a:rPr lang="ru-RU" dirty="0"/>
              <a:t>Вычислите: </a:t>
            </a:r>
            <a:r>
              <a:rPr lang="ru-RU" dirty="0" smtClean="0"/>
              <a:t>     </a:t>
            </a:r>
            <a:r>
              <a:rPr lang="ru-RU" dirty="0" smtClean="0"/>
              <a:t>57,4 </a:t>
            </a:r>
            <a:r>
              <a:rPr lang="ru-RU" dirty="0" smtClean="0"/>
              <a:t>– (48,36 + 2,44). </a:t>
            </a:r>
            <a:endParaRPr lang="ru-RU" dirty="0"/>
          </a:p>
          <a:p>
            <a:pPr marL="457200" indent="-457200"/>
            <a:r>
              <a:rPr lang="ru-RU" dirty="0"/>
              <a:t>а) </a:t>
            </a:r>
            <a:r>
              <a:rPr lang="ru-RU" dirty="0" smtClean="0"/>
              <a:t>8,15; </a:t>
            </a:r>
            <a:r>
              <a:rPr lang="ru-RU" dirty="0"/>
              <a:t>черные прямые		в) </a:t>
            </a:r>
            <a:r>
              <a:rPr lang="ru-RU" dirty="0" smtClean="0"/>
              <a:t>9,9</a:t>
            </a:r>
            <a:r>
              <a:rPr lang="ru-RU" dirty="0"/>
              <a:t>; лысый</a:t>
            </a:r>
          </a:p>
          <a:p>
            <a:pPr marL="457200" indent="-457200"/>
            <a:r>
              <a:rPr lang="ru-RU" dirty="0"/>
              <a:t>б) </a:t>
            </a:r>
            <a:r>
              <a:rPr lang="ru-RU" dirty="0" smtClean="0"/>
              <a:t>6,6; </a:t>
            </a:r>
            <a:r>
              <a:rPr lang="ru-RU" dirty="0"/>
              <a:t>каштановые кудрявые	г) </a:t>
            </a:r>
            <a:r>
              <a:rPr lang="ru-RU" dirty="0" smtClean="0"/>
              <a:t>11,37; черные </a:t>
            </a:r>
            <a:r>
              <a:rPr lang="ru-RU" dirty="0"/>
              <a:t>кудрявые</a:t>
            </a:r>
          </a:p>
          <a:p>
            <a:pPr marL="457200" indent="-457200"/>
            <a:endParaRPr lang="ru-RU" b="1" i="1" u="sng" dirty="0" smtClean="0"/>
          </a:p>
          <a:p>
            <a:pPr marL="457200" indent="-457200"/>
            <a:r>
              <a:rPr lang="ru-RU" b="1" i="1" u="sng" dirty="0" smtClean="0"/>
              <a:t>Форма </a:t>
            </a:r>
            <a:r>
              <a:rPr lang="ru-RU" b="1" i="1" u="sng" dirty="0"/>
              <a:t>носа:</a:t>
            </a:r>
          </a:p>
          <a:p>
            <a:pPr marL="457200" indent="-457200"/>
            <a:r>
              <a:rPr lang="ru-RU" dirty="0"/>
              <a:t>Решите уравнение: </a:t>
            </a:r>
            <a:r>
              <a:rPr lang="ru-RU" dirty="0" err="1" smtClean="0"/>
              <a:t>х</a:t>
            </a:r>
            <a:r>
              <a:rPr lang="ru-RU" dirty="0" smtClean="0"/>
              <a:t> - 1,15 = 3,4</a:t>
            </a:r>
            <a:r>
              <a:rPr lang="ru-RU" dirty="0" smtClean="0"/>
              <a:t>.</a:t>
            </a:r>
            <a:endParaRPr lang="ru-RU" dirty="0"/>
          </a:p>
          <a:p>
            <a:pPr marL="457200" indent="-457200"/>
            <a:r>
              <a:rPr lang="ru-RU" dirty="0"/>
              <a:t>а) </a:t>
            </a:r>
            <a:r>
              <a:rPr lang="ru-RU" dirty="0" err="1"/>
              <a:t>х</a:t>
            </a:r>
            <a:r>
              <a:rPr lang="ru-RU" dirty="0"/>
              <a:t> = </a:t>
            </a:r>
            <a:r>
              <a:rPr lang="ru-RU" dirty="0" smtClean="0"/>
              <a:t>2,65</a:t>
            </a:r>
            <a:r>
              <a:rPr lang="ru-RU" dirty="0"/>
              <a:t>; </a:t>
            </a:r>
            <a:r>
              <a:rPr lang="ru-RU" dirty="0" smtClean="0"/>
              <a:t> картошкой</a:t>
            </a:r>
            <a:r>
              <a:rPr lang="ru-RU" dirty="0"/>
              <a:t>		в) </a:t>
            </a:r>
            <a:r>
              <a:rPr lang="ru-RU" dirty="0" err="1"/>
              <a:t>х</a:t>
            </a:r>
            <a:r>
              <a:rPr lang="ru-RU" dirty="0"/>
              <a:t> = </a:t>
            </a:r>
            <a:r>
              <a:rPr lang="ru-RU" dirty="0" smtClean="0"/>
              <a:t>2,25;  </a:t>
            </a:r>
            <a:r>
              <a:rPr lang="ru-RU" dirty="0" smtClean="0"/>
              <a:t>с </a:t>
            </a:r>
            <a:r>
              <a:rPr lang="ru-RU" dirty="0"/>
              <a:t>горбинкой</a:t>
            </a:r>
          </a:p>
          <a:p>
            <a:pPr marL="457200" indent="-457200"/>
            <a:r>
              <a:rPr lang="ru-RU" dirty="0"/>
              <a:t>б) </a:t>
            </a:r>
            <a:r>
              <a:rPr lang="ru-RU" dirty="0" err="1"/>
              <a:t>х</a:t>
            </a:r>
            <a:r>
              <a:rPr lang="ru-RU" dirty="0"/>
              <a:t> = </a:t>
            </a:r>
            <a:r>
              <a:rPr lang="ru-RU" dirty="0" smtClean="0"/>
              <a:t>4,25</a:t>
            </a:r>
            <a:r>
              <a:rPr lang="ru-RU" dirty="0"/>
              <a:t>; </a:t>
            </a:r>
            <a:r>
              <a:rPr lang="ru-RU" dirty="0" smtClean="0"/>
              <a:t> курносый</a:t>
            </a:r>
            <a:r>
              <a:rPr lang="ru-RU" dirty="0"/>
              <a:t>		г) </a:t>
            </a:r>
            <a:r>
              <a:rPr lang="ru-RU" dirty="0" err="1"/>
              <a:t>х</a:t>
            </a:r>
            <a:r>
              <a:rPr lang="ru-RU" dirty="0"/>
              <a:t> = </a:t>
            </a:r>
            <a:r>
              <a:rPr lang="ru-RU" dirty="0" smtClean="0"/>
              <a:t>4,55</a:t>
            </a:r>
            <a:r>
              <a:rPr lang="ru-RU" dirty="0"/>
              <a:t>; </a:t>
            </a:r>
            <a:r>
              <a:rPr lang="ru-RU" dirty="0" smtClean="0"/>
              <a:t> прямой </a:t>
            </a:r>
            <a:r>
              <a:rPr lang="ru-RU" dirty="0"/>
              <a:t>длинный</a:t>
            </a:r>
          </a:p>
          <a:p>
            <a:pPr marL="457200" indent="-457200"/>
            <a:endParaRPr lang="ru-RU" b="1" i="1" u="sng" dirty="0" smtClean="0"/>
          </a:p>
          <a:p>
            <a:pPr marL="457200" indent="-457200"/>
            <a:r>
              <a:rPr lang="ru-RU" b="1" i="1" u="sng" dirty="0" smtClean="0"/>
              <a:t>Губы</a:t>
            </a:r>
            <a:r>
              <a:rPr lang="ru-RU" b="1" i="1" u="sng" dirty="0"/>
              <a:t>:</a:t>
            </a:r>
          </a:p>
          <a:p>
            <a:pPr marL="457200" indent="-457200"/>
            <a:r>
              <a:rPr lang="ru-RU" dirty="0"/>
              <a:t>Решите уравнение: </a:t>
            </a:r>
            <a:r>
              <a:rPr lang="ru-RU" dirty="0" smtClean="0"/>
              <a:t>(9,1 – у) - 2,8 = 2,9</a:t>
            </a:r>
            <a:r>
              <a:rPr lang="ru-RU" dirty="0" smtClean="0"/>
              <a:t>.</a:t>
            </a:r>
            <a:endParaRPr lang="ru-RU" dirty="0"/>
          </a:p>
          <a:p>
            <a:pPr marL="457200" indent="-457200"/>
            <a:r>
              <a:rPr lang="ru-RU" dirty="0"/>
              <a:t>а) у = </a:t>
            </a:r>
            <a:r>
              <a:rPr lang="ru-RU" dirty="0" smtClean="0"/>
              <a:t>9;  </a:t>
            </a:r>
            <a:r>
              <a:rPr lang="ru-RU" dirty="0" smtClean="0"/>
              <a:t>бантиком </a:t>
            </a:r>
            <a:r>
              <a:rPr lang="ru-RU" dirty="0"/>
              <a:t>	в) у = </a:t>
            </a:r>
            <a:r>
              <a:rPr lang="ru-RU" dirty="0" smtClean="0"/>
              <a:t>4,1;  </a:t>
            </a:r>
            <a:r>
              <a:rPr lang="ru-RU" dirty="0" smtClean="0"/>
              <a:t>пухлые</a:t>
            </a:r>
            <a:r>
              <a:rPr lang="ru-RU" dirty="0"/>
              <a:t>	</a:t>
            </a:r>
          </a:p>
          <a:p>
            <a:pPr marL="457200" indent="-457200"/>
            <a:r>
              <a:rPr lang="ru-RU" dirty="0"/>
              <a:t>б) у = </a:t>
            </a:r>
            <a:r>
              <a:rPr lang="ru-RU" dirty="0" smtClean="0"/>
              <a:t>3,4;  </a:t>
            </a:r>
            <a:r>
              <a:rPr lang="ru-RU" dirty="0" smtClean="0"/>
              <a:t>узкие </a:t>
            </a:r>
            <a:r>
              <a:rPr lang="ru-RU" dirty="0"/>
              <a:t>		 г) у = </a:t>
            </a:r>
            <a:r>
              <a:rPr lang="ru-RU" dirty="0" smtClean="0"/>
              <a:t>7,8;  </a:t>
            </a:r>
            <a:r>
              <a:rPr lang="ru-RU" dirty="0" smtClean="0"/>
              <a:t>уголки </a:t>
            </a:r>
            <a:r>
              <a:rPr lang="ru-RU" dirty="0"/>
              <a:t>опущены вниз</a:t>
            </a:r>
          </a:p>
          <a:p>
            <a:pPr marL="457200" indent="-457200"/>
            <a:endParaRPr lang="ru-RU" b="1" i="1" u="sng" dirty="0" smtClean="0"/>
          </a:p>
          <a:p>
            <a:pPr marL="457200" indent="-457200"/>
            <a:r>
              <a:rPr lang="ru-RU" b="1" i="1" u="sng" dirty="0" smtClean="0"/>
              <a:t>Особые </a:t>
            </a:r>
            <a:r>
              <a:rPr lang="ru-RU" b="1" i="1" u="sng" dirty="0"/>
              <a:t>приметы:</a:t>
            </a:r>
          </a:p>
          <a:p>
            <a:pPr algn="just"/>
            <a:r>
              <a:rPr lang="ru-RU" dirty="0" smtClean="0"/>
              <a:t>На машину погрузили 7 одинаковых мешков с мукой и 12 одинаковых мешков с крупой. Масса мешка с мукой в 2 раза больше массы мешка с крупой. Найдите массу мешка с мукой и мешка с крупой, если всего на машину погрузили 780 кг.</a:t>
            </a:r>
          </a:p>
          <a:p>
            <a:pPr marL="457200" indent="-457200"/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smtClean="0"/>
              <a:t>12 кг и 24 кг</a:t>
            </a:r>
            <a:r>
              <a:rPr lang="ru-RU" dirty="0" smtClean="0"/>
              <a:t>; </a:t>
            </a:r>
            <a:r>
              <a:rPr lang="ru-RU" dirty="0"/>
              <a:t>пышные светлые усы	</a:t>
            </a:r>
            <a:r>
              <a:rPr lang="ru-RU" dirty="0" smtClean="0"/>
              <a:t>в</a:t>
            </a:r>
            <a:r>
              <a:rPr lang="ru-RU" dirty="0"/>
              <a:t>) 1,4; маленькая черная бородка</a:t>
            </a:r>
          </a:p>
          <a:p>
            <a:pPr marL="457200" indent="-457200"/>
            <a:r>
              <a:rPr lang="ru-RU" dirty="0"/>
              <a:t>б) </a:t>
            </a:r>
            <a:r>
              <a:rPr lang="ru-RU" dirty="0" smtClean="0"/>
              <a:t>46 кг и 23 кг</a:t>
            </a:r>
            <a:r>
              <a:rPr lang="ru-RU" dirty="0" smtClean="0"/>
              <a:t>; </a:t>
            </a:r>
            <a:r>
              <a:rPr lang="ru-RU" dirty="0"/>
              <a:t>родинка на левой щеке	</a:t>
            </a:r>
            <a:r>
              <a:rPr lang="ru-RU" dirty="0" smtClean="0"/>
              <a:t>г</a:t>
            </a:r>
            <a:r>
              <a:rPr lang="ru-RU" dirty="0"/>
              <a:t>) </a:t>
            </a:r>
            <a:r>
              <a:rPr lang="ru-RU" dirty="0" smtClean="0"/>
              <a:t>) 60 кг и 30 кг</a:t>
            </a:r>
            <a:r>
              <a:rPr lang="ru-RU" dirty="0" smtClean="0"/>
              <a:t>; </a:t>
            </a:r>
            <a:r>
              <a:rPr lang="ru-RU" dirty="0"/>
              <a:t>черные усики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350" y="244475"/>
            <a:ext cx="6840538" cy="881063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Уровни успешности</a:t>
            </a: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68313" y="4365625"/>
            <a:ext cx="518477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folHlink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i="0"/>
              <a:t>  </a:t>
            </a:r>
            <a:r>
              <a:rPr lang="ru-RU" b="1" i="0">
                <a:solidFill>
                  <a:srgbClr val="000000"/>
                </a:solidFill>
              </a:rPr>
              <a:t>-</a:t>
            </a:r>
            <a:r>
              <a:rPr lang="ru-RU" i="0">
                <a:solidFill>
                  <a:srgbClr val="000000"/>
                </a:solidFill>
              </a:rPr>
              <a:t> </a:t>
            </a:r>
            <a:r>
              <a:rPr lang="ru-RU" sz="2000" b="1" i="0">
                <a:solidFill>
                  <a:srgbClr val="000000"/>
                </a:solidFill>
              </a:rPr>
              <a:t>Я не понял материал, не смог выполнить задания,</a:t>
            </a:r>
          </a:p>
          <a:p>
            <a:pPr algn="ctr"/>
            <a:r>
              <a:rPr lang="ru-RU" sz="2000" b="1" i="0">
                <a:solidFill>
                  <a:srgbClr val="000000"/>
                </a:solidFill>
              </a:rPr>
              <a:t>мне срочно нужна помощь.</a:t>
            </a: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1042988" y="1557338"/>
            <a:ext cx="5257800" cy="1366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folHlink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b="1" i="0">
                <a:solidFill>
                  <a:srgbClr val="000000"/>
                </a:solidFill>
              </a:rPr>
              <a:t>- </a:t>
            </a:r>
            <a:r>
              <a:rPr lang="ru-RU" sz="2000" b="1" i="0">
                <a:solidFill>
                  <a:srgbClr val="000000"/>
                </a:solidFill>
              </a:rPr>
              <a:t>Я понял материал урока и</a:t>
            </a:r>
            <a:endParaRPr lang="en-US" sz="2000" b="1" i="0">
              <a:solidFill>
                <a:srgbClr val="000000"/>
              </a:solidFill>
            </a:endParaRPr>
          </a:p>
          <a:p>
            <a:pPr algn="ctr"/>
            <a:r>
              <a:rPr lang="ru-RU" sz="2000" b="1" i="0">
                <a:solidFill>
                  <a:srgbClr val="000000"/>
                </a:solidFill>
              </a:rPr>
              <a:t>справился со всеми заданиями.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684213" y="2997200"/>
            <a:ext cx="5472112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folHlink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/>
            <a:r>
              <a:rPr lang="ru-RU" b="1" i="0"/>
              <a:t> </a:t>
            </a:r>
            <a:r>
              <a:rPr lang="ru-RU" b="1" i="0">
                <a:solidFill>
                  <a:srgbClr val="000000"/>
                </a:solidFill>
              </a:rPr>
              <a:t>- </a:t>
            </a:r>
            <a:r>
              <a:rPr lang="ru-RU" sz="2000" b="1" i="0">
                <a:solidFill>
                  <a:srgbClr val="000000"/>
                </a:solidFill>
              </a:rPr>
              <a:t>Мне не все понятно, в моей работе</a:t>
            </a:r>
          </a:p>
          <a:p>
            <a:pPr algn="ctr"/>
            <a:r>
              <a:rPr lang="ru-RU" sz="2000" b="1" i="0">
                <a:solidFill>
                  <a:srgbClr val="000000"/>
                </a:solidFill>
              </a:rPr>
              <a:t> есть ошибки, мне нужна помощь. 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1403350" y="1844675"/>
            <a:ext cx="360363" cy="360363"/>
          </a:xfrm>
          <a:prstGeom prst="ellipse">
            <a:avLst/>
          </a:pr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755650" y="3357563"/>
            <a:ext cx="287338" cy="287337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i="0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611188" y="4437063"/>
            <a:ext cx="414337" cy="360362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09" name="Picture 9" descr="гуф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365625"/>
            <a:ext cx="136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глаз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997200"/>
            <a:ext cx="1368425" cy="1296988"/>
          </a:xfrm>
          <a:prstGeom prst="rect">
            <a:avLst/>
          </a:prstGeom>
          <a:noFill/>
        </p:spPr>
      </p:pic>
      <p:pic>
        <p:nvPicPr>
          <p:cNvPr id="51211" name="Picture 11" descr="вдаль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557338"/>
            <a:ext cx="1368425" cy="1366837"/>
          </a:xfrm>
          <a:prstGeom prst="rect">
            <a:avLst/>
          </a:prstGeom>
          <a:noFill/>
        </p:spPr>
      </p:pic>
      <p:pic>
        <p:nvPicPr>
          <p:cNvPr id="51212" name="Picture 12" descr="стрел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15625" flipH="1">
            <a:off x="6112390" y="4250796"/>
            <a:ext cx="576262" cy="1511300"/>
          </a:xfrm>
          <a:prstGeom prst="rect">
            <a:avLst/>
          </a:prstGeom>
          <a:noFill/>
        </p:spPr>
      </p:pic>
      <p:pic>
        <p:nvPicPr>
          <p:cNvPr id="51213" name="Picture 13" descr="стрел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15625" flipH="1">
            <a:off x="6369845" y="3069431"/>
            <a:ext cx="576262" cy="1006475"/>
          </a:xfrm>
          <a:prstGeom prst="rect">
            <a:avLst/>
          </a:prstGeom>
          <a:noFill/>
        </p:spPr>
      </p:pic>
      <p:pic>
        <p:nvPicPr>
          <p:cNvPr id="51214" name="Picture 14" descr="стрел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15625" flipH="1">
            <a:off x="6442868" y="1767682"/>
            <a:ext cx="576263" cy="86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214422"/>
            <a:ext cx="374438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Спасибо</a:t>
            </a:r>
          </a:p>
        </p:txBody>
      </p:sp>
      <p:pic>
        <p:nvPicPr>
          <p:cNvPr id="13315" name="Picture 3" descr="E:\Архив.Мои документы\картинки\PENS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572000"/>
            <a:ext cx="1927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E:\Архив.Мои документы\картинки\PILE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4786313"/>
            <a:ext cx="15557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071938"/>
            <a:ext cx="2500313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00562" y="1214422"/>
            <a:ext cx="1038594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1214422"/>
            <a:ext cx="19837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урок!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571744"/>
            <a:ext cx="23152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Желаю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3727" y="2571744"/>
            <a:ext cx="31402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успехов.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b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4454525" y="1160463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b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032" name="Rectangle 15"/>
          <p:cNvSpPr>
            <a:spLocks noChangeArrowheads="1"/>
          </p:cNvSpPr>
          <p:nvPr/>
        </p:nvSpPr>
        <p:spPr bwMode="auto">
          <a:xfrm>
            <a:off x="4454525" y="1589088"/>
            <a:ext cx="234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b="1"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4430713" y="2436813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b="1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1500" y="4071938"/>
            <a:ext cx="79295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действия выполняются с дробями?</a:t>
            </a:r>
          </a:p>
          <a:p>
            <a:pPr>
              <a:defRPr/>
            </a:pP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пример лишний?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692150" y="1289050"/>
          <a:ext cx="3522663" cy="660400"/>
        </p:xfrm>
        <a:graphic>
          <a:graphicData uri="http://schemas.openxmlformats.org/presentationml/2006/ole">
            <p:oleObj spid="_x0000_s1026" name="Формула" r:id="rId3" imgW="1295280" imgH="266400" progId="Equation.3">
              <p:embed/>
            </p:oleObj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5072066" y="1214422"/>
          <a:ext cx="3836988" cy="696912"/>
        </p:xfrm>
        <a:graphic>
          <a:graphicData uri="http://schemas.openxmlformats.org/presentationml/2006/ole">
            <p:oleObj spid="_x0000_s1027" name="Формула" r:id="rId4" imgW="1193760" imgH="266400" progId="Equation.3">
              <p:embed/>
            </p:oleObj>
          </a:graphicData>
        </a:graphic>
      </p:graphicFrame>
      <p:graphicFrame>
        <p:nvGraphicFramePr>
          <p:cNvPr id="1028" name="Object 18"/>
          <p:cNvGraphicFramePr>
            <a:graphicFrameLocks noChangeAspect="1"/>
          </p:cNvGraphicFramePr>
          <p:nvPr/>
        </p:nvGraphicFramePr>
        <p:xfrm>
          <a:off x="896938" y="2659063"/>
          <a:ext cx="2921000" cy="666750"/>
        </p:xfrm>
        <a:graphic>
          <a:graphicData uri="http://schemas.openxmlformats.org/presentationml/2006/ole">
            <p:oleObj spid="_x0000_s1028" name="Формула" r:id="rId5" imgW="1168200" imgH="266400" progId="Equation.3">
              <p:embed/>
            </p:oleObj>
          </a:graphicData>
        </a:graphic>
      </p:graphicFrame>
      <p:graphicFrame>
        <p:nvGraphicFramePr>
          <p:cNvPr id="1029" name="Object 19"/>
          <p:cNvGraphicFramePr>
            <a:graphicFrameLocks noChangeAspect="1"/>
          </p:cNvGraphicFramePr>
          <p:nvPr/>
        </p:nvGraphicFramePr>
        <p:xfrm>
          <a:off x="5214942" y="2643182"/>
          <a:ext cx="2419350" cy="581025"/>
        </p:xfrm>
        <a:graphic>
          <a:graphicData uri="http://schemas.openxmlformats.org/presentationml/2006/ole">
            <p:oleObj spid="_x0000_s1029" name="Формула" r:id="rId6" imgW="952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143125" y="928688"/>
            <a:ext cx="62150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Сложение и вычитание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десятичных дробей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143375" y="571500"/>
            <a:ext cx="2357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19.02.14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Выполним   устные  упражнения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57" name="TextBox 3"/>
          <p:cNvSpPr txBox="1">
            <a:spLocks noChangeArrowheads="1"/>
          </p:cNvSpPr>
          <p:nvPr/>
        </p:nvSpPr>
        <p:spPr bwMode="auto">
          <a:xfrm>
            <a:off x="285720" y="1357313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дроби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2,7;     5, 09;     6, 803;     0,115;    51,021. 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Box 5"/>
          <p:cNvSpPr txBox="1">
            <a:spLocks noChangeArrowheads="1"/>
          </p:cNvSpPr>
          <p:nvPr/>
        </p:nvSpPr>
        <p:spPr bwMode="auto">
          <a:xfrm>
            <a:off x="214282" y="2000240"/>
            <a:ext cx="82153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ошибки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7,2+5=7,7                0,5-0,3=0,6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Box 7"/>
          <p:cNvSpPr txBox="1">
            <a:spLocks noChangeArrowheads="1"/>
          </p:cNvSpPr>
          <p:nvPr/>
        </p:nvSpPr>
        <p:spPr bwMode="auto">
          <a:xfrm>
            <a:off x="214282" y="3786190"/>
            <a:ext cx="892971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поставить запятую, чтобы равенство было верным?    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52+18=7                        3+108=408              63-27=603</a:t>
            </a:r>
          </a:p>
          <a:p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2867" y="2936716"/>
            <a:ext cx="20665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B13F9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0,5+0,9= 0,14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Box 5"/>
          <p:cNvSpPr txBox="1">
            <a:spLocks noChangeArrowheads="1"/>
          </p:cNvSpPr>
          <p:nvPr/>
        </p:nvSpPr>
        <p:spPr bwMode="auto">
          <a:xfrm>
            <a:off x="500062" y="4429132"/>
            <a:ext cx="86439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5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число, которое нужно вставить  в рамку:</a:t>
            </a:r>
          </a:p>
          <a:p>
            <a:pPr marL="514350" indent="-514350"/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0,3+      =1               +0,75=1        4,6-        =1   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Box 7"/>
          <p:cNvSpPr txBox="1">
            <a:spLocks noChangeArrowheads="1"/>
          </p:cNvSpPr>
          <p:nvPr/>
        </p:nvSpPr>
        <p:spPr bwMode="auto">
          <a:xfrm>
            <a:off x="285720" y="642918"/>
            <a:ext cx="84296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Выполните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вычисления с помощью блок-схемы:</a:t>
            </a: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928662" y="1571612"/>
            <a:ext cx="6952047" cy="2640627"/>
            <a:chOff x="0" y="1162"/>
            <a:chExt cx="5637" cy="2531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0" y="2160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>
                  <a:solidFill>
                    <a:srgbClr val="993366"/>
                  </a:solidFill>
                </a:rPr>
                <a:t>2,31</a:t>
              </a: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202" y="2160"/>
              <a:ext cx="726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866" y="2814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srgbClr val="993366"/>
                </a:solidFill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866" y="1492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336" y="2160"/>
              <a:ext cx="771" cy="499"/>
            </a:xfrm>
            <a:prstGeom prst="rect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3515" y="1979"/>
              <a:ext cx="726" cy="771"/>
            </a:xfrm>
            <a:prstGeom prst="diamond">
              <a:avLst/>
            </a:prstGeom>
            <a:solidFill>
              <a:srgbClr val="D1FFD1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93" y="2387"/>
              <a:ext cx="40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927" y="2387"/>
              <a:ext cx="40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107" y="2387"/>
              <a:ext cx="40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flipV="1">
              <a:off x="3878" y="1624"/>
              <a:ext cx="3" cy="355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 flipV="1">
              <a:off x="3878" y="2750"/>
              <a:ext cx="3" cy="32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881" y="1624"/>
              <a:ext cx="99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3881" y="3078"/>
              <a:ext cx="99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57" y="1842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993366"/>
                  </a:solidFill>
                </a:rPr>
                <a:t>+8,69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1791" y="1888"/>
              <a:ext cx="63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 smtClean="0">
                  <a:solidFill>
                    <a:srgbClr val="993366"/>
                  </a:solidFill>
                </a:rPr>
                <a:t>  - 2</a:t>
              </a:r>
              <a:endParaRPr lang="ru-RU" dirty="0">
                <a:solidFill>
                  <a:srgbClr val="993366"/>
                </a:solidFill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3515" y="2205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993366"/>
                  </a:solidFill>
                </a:rPr>
                <a:t>&lt;</a:t>
              </a:r>
              <a:r>
                <a:rPr lang="ru-RU">
                  <a:solidFill>
                    <a:srgbClr val="993366"/>
                  </a:solidFill>
                </a:rPr>
                <a:t> 9,34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3186" y="2840"/>
              <a:ext cx="601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600" dirty="0">
                  <a:solidFill>
                    <a:srgbClr val="993366"/>
                  </a:solidFill>
                </a:rPr>
                <a:t>да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3012" y="1434"/>
              <a:ext cx="776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600" dirty="0">
                  <a:solidFill>
                    <a:srgbClr val="993366"/>
                  </a:solidFill>
                </a:rPr>
                <a:t>нет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014" y="3339"/>
              <a:ext cx="68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solidFill>
                    <a:srgbClr val="993366"/>
                  </a:solidFill>
                </a:rPr>
                <a:t>- </a:t>
              </a:r>
              <a:r>
                <a:rPr lang="ru-RU" dirty="0" smtClean="0">
                  <a:solidFill>
                    <a:srgbClr val="993366"/>
                  </a:solidFill>
                </a:rPr>
                <a:t>8,2</a:t>
              </a:r>
              <a:endParaRPr lang="ru-RU" dirty="0">
                <a:solidFill>
                  <a:srgbClr val="993366"/>
                </a:solidFill>
              </a:endParaRP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4014" y="1162"/>
              <a:ext cx="6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993366"/>
                  </a:solidFill>
                </a:rPr>
                <a:t>+3,82</a:t>
              </a:r>
            </a:p>
          </p:txBody>
        </p:sp>
      </p:grp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500166" y="5357826"/>
            <a:ext cx="428628" cy="428628"/>
          </a:xfrm>
          <a:prstGeom prst="rect">
            <a:avLst/>
          </a:prstGeom>
          <a:solidFill>
            <a:srgbClr val="D1FFD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071802" y="5286388"/>
            <a:ext cx="428628" cy="428628"/>
          </a:xfrm>
          <a:prstGeom prst="rect">
            <a:avLst/>
          </a:prstGeom>
          <a:solidFill>
            <a:srgbClr val="D1FFD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000760" y="5357826"/>
            <a:ext cx="428628" cy="428628"/>
          </a:xfrm>
          <a:prstGeom prst="rect">
            <a:avLst/>
          </a:prstGeom>
          <a:solidFill>
            <a:srgbClr val="D1FFD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2089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39975" y="763588"/>
            <a:ext cx="3111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Д/З. п.11№ 454,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№455(д,е),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     № 462(б,г).</a:t>
            </a:r>
          </a:p>
        </p:txBody>
      </p:sp>
      <p:pic>
        <p:nvPicPr>
          <p:cNvPr id="41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71688" y="357188"/>
            <a:ext cx="628650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№1 Вычисли: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в.     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в.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</a:p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657475" y="1252538"/>
          <a:ext cx="2343153" cy="604826"/>
        </p:xfrm>
        <a:graphic>
          <a:graphicData uri="http://schemas.openxmlformats.org/presentationml/2006/ole">
            <p:oleObj spid="_x0000_s4098" name="Формула" r:id="rId4" imgW="1054080" imgH="279360" progId="Equation.3">
              <p:embed/>
            </p:oleObj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5897563" y="1257300"/>
          <a:ext cx="2508250" cy="557213"/>
        </p:xfrm>
        <a:graphic>
          <a:graphicData uri="http://schemas.openxmlformats.org/presentationml/2006/ole">
            <p:oleObj spid="_x0000_s4099" name="Формула" r:id="rId5" imgW="1257120" imgH="279360" progId="Equation.3">
              <p:embed/>
            </p:oleObj>
          </a:graphicData>
        </a:graphic>
      </p:graphicFrame>
      <p:sp>
        <p:nvSpPr>
          <p:cNvPr id="4108" name="TextBox 7"/>
          <p:cNvSpPr txBox="1">
            <a:spLocks noChangeArrowheads="1"/>
          </p:cNvSpPr>
          <p:nvPr/>
        </p:nvSpPr>
        <p:spPr bwMode="auto">
          <a:xfrm>
            <a:off x="2143125" y="2357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2786050" y="2214555"/>
          <a:ext cx="2022475" cy="571504"/>
        </p:xfrm>
        <a:graphic>
          <a:graphicData uri="http://schemas.openxmlformats.org/presentationml/2006/ole">
            <p:oleObj spid="_x0000_s4100" name="Формула" r:id="rId6" imgW="914400" imgH="279360" progId="Equation.3">
              <p:embed/>
            </p:oleObj>
          </a:graphicData>
        </a:graphic>
      </p:graphicFrame>
      <p:sp>
        <p:nvSpPr>
          <p:cNvPr id="4109" name="TextBox 9"/>
          <p:cNvSpPr txBox="1">
            <a:spLocks noChangeArrowheads="1"/>
          </p:cNvSpPr>
          <p:nvPr/>
        </p:nvSpPr>
        <p:spPr bwMode="auto">
          <a:xfrm>
            <a:off x="5429256" y="2428868"/>
            <a:ext cx="42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1" name="Object 9"/>
          <p:cNvGraphicFramePr>
            <a:graphicFrameLocks noChangeAspect="1"/>
          </p:cNvGraphicFramePr>
          <p:nvPr/>
        </p:nvGraphicFramePr>
        <p:xfrm>
          <a:off x="5902325" y="2192338"/>
          <a:ext cx="2455889" cy="595312"/>
        </p:xfrm>
        <a:graphic>
          <a:graphicData uri="http://schemas.openxmlformats.org/presentationml/2006/ole">
            <p:oleObj spid="_x0000_s4101" name="Формула" r:id="rId7" imgW="120636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85786" y="714356"/>
            <a:ext cx="7786688" cy="647700"/>
          </a:xfrm>
          <a:prstGeom prst="wedgeRoundRectCallout">
            <a:avLst>
              <a:gd name="adj1" fmla="val 39964"/>
              <a:gd name="adj2" fmla="val 39410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тому, как человек говорит, можно судить о его культуре и развитии, об умении думать.    Поэтому учитесь правильно говорить!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6072230" cy="46782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Суммы и разности дробей можно читать разными способами. Например: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 </a:t>
            </a:r>
            <a:r>
              <a:rPr lang="ru-RU" sz="2000" b="1" dirty="0" smtClean="0"/>
              <a:t>1,2+3,05</a:t>
            </a:r>
            <a:r>
              <a:rPr lang="ru-RU" sz="2000" dirty="0" smtClean="0"/>
              <a:t>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сумма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одной целой двух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десятых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трёх целых пяти сотых;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1,2+3,05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одной целой двум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десятым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прибавить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три целых пять сотых.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1,2-3,05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одной целой двух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десятых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вычесть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три  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целых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пять сотых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1,2-3,05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разность дробей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одна целая две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десятых 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и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целых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пять сотых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7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       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52" name="Picture 1" descr="C:\Documents and Settings\Admin\Рабочий стол\b83676817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714750"/>
            <a:ext cx="1928812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0"/>
            <a:ext cx="8396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Учись правильно говорить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43938" cy="18573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 Задача № 1220    </a:t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Собственная скорость катера (скорость в стоячей воде) равна 21,6км/ч,  а скорость течения реки 4,7 км/ч.   Найдите скорость катера по течению и против течения.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30" descr="sailbo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2714625"/>
            <a:ext cx="2438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 rot="401526">
            <a:off x="2448061" y="3261578"/>
            <a:ext cx="3562350" cy="1146176"/>
            <a:chOff x="2940" y="848"/>
            <a:chExt cx="2244" cy="722"/>
          </a:xfrm>
        </p:grpSpPr>
        <p:sp>
          <p:nvSpPr>
            <p:cNvPr id="5139" name="Freeform 10"/>
            <p:cNvSpPr>
              <a:spLocks/>
            </p:cNvSpPr>
            <p:nvPr/>
          </p:nvSpPr>
          <p:spPr bwMode="auto">
            <a:xfrm>
              <a:off x="3744" y="1378"/>
              <a:ext cx="1362" cy="192"/>
            </a:xfrm>
            <a:custGeom>
              <a:avLst/>
              <a:gdLst>
                <a:gd name="T0" fmla="*/ 1362 w 1362"/>
                <a:gd name="T1" fmla="*/ 0 h 192"/>
                <a:gd name="T2" fmla="*/ 0 w 1362"/>
                <a:gd name="T3" fmla="*/ 192 h 192"/>
                <a:gd name="T4" fmla="*/ 0 w 1362"/>
                <a:gd name="T5" fmla="*/ 192 h 192"/>
                <a:gd name="T6" fmla="*/ 0 60000 65536"/>
                <a:gd name="T7" fmla="*/ 0 60000 65536"/>
                <a:gd name="T8" fmla="*/ 0 60000 65536"/>
                <a:gd name="T9" fmla="*/ 0 w 1362"/>
                <a:gd name="T10" fmla="*/ 0 h 192"/>
                <a:gd name="T11" fmla="*/ 1362 w 136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2" h="192">
                  <a:moveTo>
                    <a:pt x="1362" y="0"/>
                  </a:moveTo>
                  <a:lnTo>
                    <a:pt x="0" y="192"/>
                  </a:lnTo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 rot="21226571">
              <a:off x="2940" y="848"/>
              <a:ext cx="224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   </a:t>
              </a:r>
              <a:r>
                <a:rPr lang="en-US" sz="2000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v</a:t>
              </a:r>
              <a:r>
                <a:rPr lang="ru-RU" b="1" i="1" baseline="-25000" dirty="0" err="1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соб</a:t>
              </a:r>
              <a:r>
                <a:rPr lang="ru-RU" b="1" i="1" dirty="0" smtClean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катера 21,6  </a:t>
              </a:r>
              <a:r>
                <a:rPr lang="ru-RU" b="1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км/ч </a:t>
              </a:r>
              <a:endPara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sp>
        <p:nvSpPr>
          <p:cNvPr id="17" name="Стрелка влево 16"/>
          <p:cNvSpPr/>
          <p:nvPr/>
        </p:nvSpPr>
        <p:spPr>
          <a:xfrm>
            <a:off x="4000500" y="5500688"/>
            <a:ext cx="1928813" cy="85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4,7 </a:t>
            </a:r>
            <a:r>
              <a:rPr lang="ru-RU" b="1" dirty="0"/>
              <a:t>км </a:t>
            </a:r>
            <a:r>
              <a:rPr lang="en-US" b="1" dirty="0"/>
              <a:t>/</a:t>
            </a:r>
            <a:r>
              <a:rPr lang="ru-RU" b="1" dirty="0"/>
              <a:t>ч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1285875" y="2143125"/>
            <a:ext cx="1928813" cy="7143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16,9  </a:t>
            </a:r>
            <a:r>
              <a:rPr lang="ru-RU" b="1" dirty="0"/>
              <a:t>км</a:t>
            </a:r>
            <a:r>
              <a:rPr lang="en-US" b="1" dirty="0"/>
              <a:t>/</a:t>
            </a:r>
            <a:r>
              <a:rPr lang="ru-RU" b="1" dirty="0"/>
              <a:t>ч</a:t>
            </a:r>
          </a:p>
        </p:txBody>
      </p:sp>
      <p:sp>
        <p:nvSpPr>
          <p:cNvPr id="19" name="Стрелка влево 18"/>
          <p:cNvSpPr/>
          <p:nvPr/>
        </p:nvSpPr>
        <p:spPr>
          <a:xfrm>
            <a:off x="5072063" y="1928813"/>
            <a:ext cx="1785937" cy="1071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26,3 км</a:t>
            </a:r>
            <a:r>
              <a:rPr lang="en-US" b="1" dirty="0"/>
              <a:t>/</a:t>
            </a:r>
            <a:r>
              <a:rPr lang="ru-RU" b="1" dirty="0"/>
              <a:t>ч</a:t>
            </a:r>
          </a:p>
        </p:txBody>
      </p:sp>
      <p:sp>
        <p:nvSpPr>
          <p:cNvPr id="5133" name="TextBox 21"/>
          <p:cNvSpPr txBox="1">
            <a:spLocks noChangeArrowheads="1"/>
          </p:cNvSpPr>
          <p:nvPr/>
        </p:nvSpPr>
        <p:spPr bwMode="auto">
          <a:xfrm>
            <a:off x="5429250" y="2143125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Волна 21"/>
          <p:cNvSpPr/>
          <p:nvPr/>
        </p:nvSpPr>
        <p:spPr>
          <a:xfrm>
            <a:off x="0" y="4572000"/>
            <a:ext cx="9144000" cy="571500"/>
          </a:xfrm>
          <a:prstGeom prst="wave">
            <a:avLst/>
          </a:prstGeom>
          <a:solidFill>
            <a:srgbClr val="99C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5" name="Freeform 6"/>
          <p:cNvSpPr>
            <a:spLocks/>
          </p:cNvSpPr>
          <p:nvPr/>
        </p:nvSpPr>
        <p:spPr bwMode="auto">
          <a:xfrm rot="-99107">
            <a:off x="1588" y="4462463"/>
            <a:ext cx="2322512" cy="173037"/>
          </a:xfrm>
          <a:custGeom>
            <a:avLst/>
            <a:gdLst>
              <a:gd name="T0" fmla="*/ 0 w 5837"/>
              <a:gd name="T1" fmla="*/ 2147483647 h 927"/>
              <a:gd name="T2" fmla="*/ 2147483647 w 5837"/>
              <a:gd name="T3" fmla="*/ 2147483647 h 927"/>
              <a:gd name="T4" fmla="*/ 2147483647 w 5837"/>
              <a:gd name="T5" fmla="*/ 2147483647 h 927"/>
              <a:gd name="T6" fmla="*/ 2147483647 w 5837"/>
              <a:gd name="T7" fmla="*/ 2147483647 h 927"/>
              <a:gd name="T8" fmla="*/ 2147483647 w 5837"/>
              <a:gd name="T9" fmla="*/ 2147483647 h 927"/>
              <a:gd name="T10" fmla="*/ 2147483647 w 5837"/>
              <a:gd name="T11" fmla="*/ 2147483647 h 927"/>
              <a:gd name="T12" fmla="*/ 2147483647 w 5837"/>
              <a:gd name="T13" fmla="*/ 2147483647 h 927"/>
              <a:gd name="T14" fmla="*/ 2147483647 w 5837"/>
              <a:gd name="T15" fmla="*/ 2147483647 h 927"/>
              <a:gd name="T16" fmla="*/ 2147483647 w 5837"/>
              <a:gd name="T17" fmla="*/ 2147483647 h 927"/>
              <a:gd name="T18" fmla="*/ 2147483647 w 5837"/>
              <a:gd name="T19" fmla="*/ 2147483647 h 927"/>
              <a:gd name="T20" fmla="*/ 2147483647 w 5837"/>
              <a:gd name="T21" fmla="*/ 2147483647 h 927"/>
              <a:gd name="T22" fmla="*/ 2147483647 w 5837"/>
              <a:gd name="T23" fmla="*/ 2147483647 h 927"/>
              <a:gd name="T24" fmla="*/ 2147483647 w 5837"/>
              <a:gd name="T25" fmla="*/ 2147483647 h 927"/>
              <a:gd name="T26" fmla="*/ 2147483647 w 5837"/>
              <a:gd name="T27" fmla="*/ 2147483647 h 927"/>
              <a:gd name="T28" fmla="*/ 2147483647 w 5837"/>
              <a:gd name="T29" fmla="*/ 2147483647 h 927"/>
              <a:gd name="T30" fmla="*/ 2147483647 w 5837"/>
              <a:gd name="T31" fmla="*/ 2147483647 h 927"/>
              <a:gd name="T32" fmla="*/ 2147483647 w 5837"/>
              <a:gd name="T33" fmla="*/ 2147483647 h 927"/>
              <a:gd name="T34" fmla="*/ 2147483647 w 5837"/>
              <a:gd name="T35" fmla="*/ 2147483647 h 927"/>
              <a:gd name="T36" fmla="*/ 2147483647 w 5837"/>
              <a:gd name="T37" fmla="*/ 2147483647 h 927"/>
              <a:gd name="T38" fmla="*/ 2147483647 w 5837"/>
              <a:gd name="T39" fmla="*/ 2147483647 h 927"/>
              <a:gd name="T40" fmla="*/ 2147483647 w 5837"/>
              <a:gd name="T41" fmla="*/ 2147483647 h 927"/>
              <a:gd name="T42" fmla="*/ 2147483647 w 5837"/>
              <a:gd name="T43" fmla="*/ 2147483647 h 927"/>
              <a:gd name="T44" fmla="*/ 2147483647 w 5837"/>
              <a:gd name="T45" fmla="*/ 2147483647 h 927"/>
              <a:gd name="T46" fmla="*/ 2147483647 w 5837"/>
              <a:gd name="T47" fmla="*/ 2147483647 h 927"/>
              <a:gd name="T48" fmla="*/ 2147483647 w 5837"/>
              <a:gd name="T49" fmla="*/ 2147483647 h 927"/>
              <a:gd name="T50" fmla="*/ 2147483647 w 5837"/>
              <a:gd name="T51" fmla="*/ 2147483647 h 927"/>
              <a:gd name="T52" fmla="*/ 2147483647 w 5837"/>
              <a:gd name="T53" fmla="*/ 2147483647 h 927"/>
              <a:gd name="T54" fmla="*/ 2147483647 w 5837"/>
              <a:gd name="T55" fmla="*/ 2147483647 h 927"/>
              <a:gd name="T56" fmla="*/ 2147483647 w 5837"/>
              <a:gd name="T57" fmla="*/ 2147483647 h 927"/>
              <a:gd name="T58" fmla="*/ 2147483647 w 5837"/>
              <a:gd name="T59" fmla="*/ 2147483647 h 927"/>
              <a:gd name="T60" fmla="*/ 2147483647 w 5837"/>
              <a:gd name="T61" fmla="*/ 2147483647 h 927"/>
              <a:gd name="T62" fmla="*/ 2147483647 w 5837"/>
              <a:gd name="T63" fmla="*/ 2147483647 h 927"/>
              <a:gd name="T64" fmla="*/ 2147483647 w 5837"/>
              <a:gd name="T65" fmla="*/ 2147483647 h 927"/>
              <a:gd name="T66" fmla="*/ 2147483647 w 5837"/>
              <a:gd name="T67" fmla="*/ 2147483647 h 927"/>
              <a:gd name="T68" fmla="*/ 2147483647 w 5837"/>
              <a:gd name="T69" fmla="*/ 2147483647 h 927"/>
              <a:gd name="T70" fmla="*/ 2147483647 w 5837"/>
              <a:gd name="T71" fmla="*/ 2147483647 h 927"/>
              <a:gd name="T72" fmla="*/ 2147483647 w 5837"/>
              <a:gd name="T73" fmla="*/ 2147483647 h 927"/>
              <a:gd name="T74" fmla="*/ 2147483647 w 5837"/>
              <a:gd name="T75" fmla="*/ 2147483647 h 927"/>
              <a:gd name="T76" fmla="*/ 2147483647 w 5837"/>
              <a:gd name="T77" fmla="*/ 2147483647 h 927"/>
              <a:gd name="T78" fmla="*/ 2147483647 w 5837"/>
              <a:gd name="T79" fmla="*/ 2147483647 h 927"/>
              <a:gd name="T80" fmla="*/ 2147483647 w 5837"/>
              <a:gd name="T81" fmla="*/ 2147483647 h 927"/>
              <a:gd name="T82" fmla="*/ 2147483647 w 5837"/>
              <a:gd name="T83" fmla="*/ 2147483647 h 927"/>
              <a:gd name="T84" fmla="*/ 2147483647 w 5837"/>
              <a:gd name="T85" fmla="*/ 2147483647 h 927"/>
              <a:gd name="T86" fmla="*/ 2147483647 w 5837"/>
              <a:gd name="T87" fmla="*/ 2147483647 h 927"/>
              <a:gd name="T88" fmla="*/ 2147483647 w 5837"/>
              <a:gd name="T89" fmla="*/ 2147483647 h 927"/>
              <a:gd name="T90" fmla="*/ 2147483647 w 5837"/>
              <a:gd name="T91" fmla="*/ 2147483647 h 927"/>
              <a:gd name="T92" fmla="*/ 2147483647 w 5837"/>
              <a:gd name="T93" fmla="*/ 2147483647 h 927"/>
              <a:gd name="T94" fmla="*/ 2147483647 w 5837"/>
              <a:gd name="T95" fmla="*/ 2147483647 h 927"/>
              <a:gd name="T96" fmla="*/ 2147483647 w 5837"/>
              <a:gd name="T97" fmla="*/ 2147483647 h 927"/>
              <a:gd name="T98" fmla="*/ 2147483647 w 5837"/>
              <a:gd name="T99" fmla="*/ 2147483647 h 927"/>
              <a:gd name="T100" fmla="*/ 2147483647 w 5837"/>
              <a:gd name="T101" fmla="*/ 2147483647 h 927"/>
              <a:gd name="T102" fmla="*/ 2147483647 w 5837"/>
              <a:gd name="T103" fmla="*/ 2147483647 h 927"/>
              <a:gd name="T104" fmla="*/ 2147483647 w 5837"/>
              <a:gd name="T105" fmla="*/ 2147483647 h 927"/>
              <a:gd name="T106" fmla="*/ 2147483647 w 5837"/>
              <a:gd name="T107" fmla="*/ 2147483647 h 927"/>
              <a:gd name="T108" fmla="*/ 2147483647 w 5837"/>
              <a:gd name="T109" fmla="*/ 2147483647 h 927"/>
              <a:gd name="T110" fmla="*/ 2147483647 w 5837"/>
              <a:gd name="T111" fmla="*/ 2147483647 h 9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837"/>
              <a:gd name="T169" fmla="*/ 0 h 927"/>
              <a:gd name="T170" fmla="*/ 5837 w 5837"/>
              <a:gd name="T171" fmla="*/ 927 h 9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Freeform 6"/>
          <p:cNvSpPr>
            <a:spLocks/>
          </p:cNvSpPr>
          <p:nvPr/>
        </p:nvSpPr>
        <p:spPr bwMode="auto">
          <a:xfrm>
            <a:off x="4430713" y="4605338"/>
            <a:ext cx="2322512" cy="173037"/>
          </a:xfrm>
          <a:custGeom>
            <a:avLst/>
            <a:gdLst>
              <a:gd name="T0" fmla="*/ 0 w 5837"/>
              <a:gd name="T1" fmla="*/ 2147483647 h 927"/>
              <a:gd name="T2" fmla="*/ 2147483647 w 5837"/>
              <a:gd name="T3" fmla="*/ 2147483647 h 927"/>
              <a:gd name="T4" fmla="*/ 2147483647 w 5837"/>
              <a:gd name="T5" fmla="*/ 2147483647 h 927"/>
              <a:gd name="T6" fmla="*/ 2147483647 w 5837"/>
              <a:gd name="T7" fmla="*/ 2147483647 h 927"/>
              <a:gd name="T8" fmla="*/ 2147483647 w 5837"/>
              <a:gd name="T9" fmla="*/ 2147483647 h 927"/>
              <a:gd name="T10" fmla="*/ 2147483647 w 5837"/>
              <a:gd name="T11" fmla="*/ 2147483647 h 927"/>
              <a:gd name="T12" fmla="*/ 2147483647 w 5837"/>
              <a:gd name="T13" fmla="*/ 2147483647 h 927"/>
              <a:gd name="T14" fmla="*/ 2147483647 w 5837"/>
              <a:gd name="T15" fmla="*/ 2147483647 h 927"/>
              <a:gd name="T16" fmla="*/ 2147483647 w 5837"/>
              <a:gd name="T17" fmla="*/ 2147483647 h 927"/>
              <a:gd name="T18" fmla="*/ 2147483647 w 5837"/>
              <a:gd name="T19" fmla="*/ 2147483647 h 927"/>
              <a:gd name="T20" fmla="*/ 2147483647 w 5837"/>
              <a:gd name="T21" fmla="*/ 2147483647 h 927"/>
              <a:gd name="T22" fmla="*/ 2147483647 w 5837"/>
              <a:gd name="T23" fmla="*/ 2147483647 h 927"/>
              <a:gd name="T24" fmla="*/ 2147483647 w 5837"/>
              <a:gd name="T25" fmla="*/ 2147483647 h 927"/>
              <a:gd name="T26" fmla="*/ 2147483647 w 5837"/>
              <a:gd name="T27" fmla="*/ 2147483647 h 927"/>
              <a:gd name="T28" fmla="*/ 2147483647 w 5837"/>
              <a:gd name="T29" fmla="*/ 2147483647 h 927"/>
              <a:gd name="T30" fmla="*/ 2147483647 w 5837"/>
              <a:gd name="T31" fmla="*/ 2147483647 h 927"/>
              <a:gd name="T32" fmla="*/ 2147483647 w 5837"/>
              <a:gd name="T33" fmla="*/ 2147483647 h 927"/>
              <a:gd name="T34" fmla="*/ 2147483647 w 5837"/>
              <a:gd name="T35" fmla="*/ 2147483647 h 927"/>
              <a:gd name="T36" fmla="*/ 2147483647 w 5837"/>
              <a:gd name="T37" fmla="*/ 2147483647 h 927"/>
              <a:gd name="T38" fmla="*/ 2147483647 w 5837"/>
              <a:gd name="T39" fmla="*/ 2147483647 h 927"/>
              <a:gd name="T40" fmla="*/ 2147483647 w 5837"/>
              <a:gd name="T41" fmla="*/ 2147483647 h 927"/>
              <a:gd name="T42" fmla="*/ 2147483647 w 5837"/>
              <a:gd name="T43" fmla="*/ 2147483647 h 927"/>
              <a:gd name="T44" fmla="*/ 2147483647 w 5837"/>
              <a:gd name="T45" fmla="*/ 2147483647 h 927"/>
              <a:gd name="T46" fmla="*/ 2147483647 w 5837"/>
              <a:gd name="T47" fmla="*/ 2147483647 h 927"/>
              <a:gd name="T48" fmla="*/ 2147483647 w 5837"/>
              <a:gd name="T49" fmla="*/ 2147483647 h 927"/>
              <a:gd name="T50" fmla="*/ 2147483647 w 5837"/>
              <a:gd name="T51" fmla="*/ 2147483647 h 927"/>
              <a:gd name="T52" fmla="*/ 2147483647 w 5837"/>
              <a:gd name="T53" fmla="*/ 2147483647 h 927"/>
              <a:gd name="T54" fmla="*/ 2147483647 w 5837"/>
              <a:gd name="T55" fmla="*/ 2147483647 h 927"/>
              <a:gd name="T56" fmla="*/ 2147483647 w 5837"/>
              <a:gd name="T57" fmla="*/ 2147483647 h 927"/>
              <a:gd name="T58" fmla="*/ 2147483647 w 5837"/>
              <a:gd name="T59" fmla="*/ 2147483647 h 927"/>
              <a:gd name="T60" fmla="*/ 2147483647 w 5837"/>
              <a:gd name="T61" fmla="*/ 2147483647 h 927"/>
              <a:gd name="T62" fmla="*/ 2147483647 w 5837"/>
              <a:gd name="T63" fmla="*/ 2147483647 h 927"/>
              <a:gd name="T64" fmla="*/ 2147483647 w 5837"/>
              <a:gd name="T65" fmla="*/ 2147483647 h 927"/>
              <a:gd name="T66" fmla="*/ 2147483647 w 5837"/>
              <a:gd name="T67" fmla="*/ 2147483647 h 927"/>
              <a:gd name="T68" fmla="*/ 2147483647 w 5837"/>
              <a:gd name="T69" fmla="*/ 2147483647 h 927"/>
              <a:gd name="T70" fmla="*/ 2147483647 w 5837"/>
              <a:gd name="T71" fmla="*/ 2147483647 h 927"/>
              <a:gd name="T72" fmla="*/ 2147483647 w 5837"/>
              <a:gd name="T73" fmla="*/ 2147483647 h 927"/>
              <a:gd name="T74" fmla="*/ 2147483647 w 5837"/>
              <a:gd name="T75" fmla="*/ 2147483647 h 927"/>
              <a:gd name="T76" fmla="*/ 2147483647 w 5837"/>
              <a:gd name="T77" fmla="*/ 2147483647 h 927"/>
              <a:gd name="T78" fmla="*/ 2147483647 w 5837"/>
              <a:gd name="T79" fmla="*/ 2147483647 h 927"/>
              <a:gd name="T80" fmla="*/ 2147483647 w 5837"/>
              <a:gd name="T81" fmla="*/ 2147483647 h 927"/>
              <a:gd name="T82" fmla="*/ 2147483647 w 5837"/>
              <a:gd name="T83" fmla="*/ 2147483647 h 927"/>
              <a:gd name="T84" fmla="*/ 2147483647 w 5837"/>
              <a:gd name="T85" fmla="*/ 2147483647 h 927"/>
              <a:gd name="T86" fmla="*/ 2147483647 w 5837"/>
              <a:gd name="T87" fmla="*/ 2147483647 h 927"/>
              <a:gd name="T88" fmla="*/ 2147483647 w 5837"/>
              <a:gd name="T89" fmla="*/ 2147483647 h 927"/>
              <a:gd name="T90" fmla="*/ 2147483647 w 5837"/>
              <a:gd name="T91" fmla="*/ 2147483647 h 927"/>
              <a:gd name="T92" fmla="*/ 2147483647 w 5837"/>
              <a:gd name="T93" fmla="*/ 2147483647 h 927"/>
              <a:gd name="T94" fmla="*/ 2147483647 w 5837"/>
              <a:gd name="T95" fmla="*/ 2147483647 h 927"/>
              <a:gd name="T96" fmla="*/ 2147483647 w 5837"/>
              <a:gd name="T97" fmla="*/ 2147483647 h 927"/>
              <a:gd name="T98" fmla="*/ 2147483647 w 5837"/>
              <a:gd name="T99" fmla="*/ 2147483647 h 927"/>
              <a:gd name="T100" fmla="*/ 2147483647 w 5837"/>
              <a:gd name="T101" fmla="*/ 2147483647 h 927"/>
              <a:gd name="T102" fmla="*/ 2147483647 w 5837"/>
              <a:gd name="T103" fmla="*/ 2147483647 h 927"/>
              <a:gd name="T104" fmla="*/ 2147483647 w 5837"/>
              <a:gd name="T105" fmla="*/ 2147483647 h 927"/>
              <a:gd name="T106" fmla="*/ 2147483647 w 5837"/>
              <a:gd name="T107" fmla="*/ 2147483647 h 927"/>
              <a:gd name="T108" fmla="*/ 2147483647 w 5837"/>
              <a:gd name="T109" fmla="*/ 2147483647 h 927"/>
              <a:gd name="T110" fmla="*/ 2147483647 w 5837"/>
              <a:gd name="T111" fmla="*/ 2147483647 h 9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837"/>
              <a:gd name="T169" fmla="*/ 0 h 927"/>
              <a:gd name="T170" fmla="*/ 5837 w 5837"/>
              <a:gd name="T171" fmla="*/ 927 h 9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8" name="Freeform 6"/>
          <p:cNvSpPr>
            <a:spLocks/>
          </p:cNvSpPr>
          <p:nvPr/>
        </p:nvSpPr>
        <p:spPr bwMode="auto">
          <a:xfrm rot="153153">
            <a:off x="2217738" y="4481513"/>
            <a:ext cx="2322512" cy="171450"/>
          </a:xfrm>
          <a:custGeom>
            <a:avLst/>
            <a:gdLst>
              <a:gd name="T0" fmla="*/ 0 w 5837"/>
              <a:gd name="T1" fmla="*/ 2147483647 h 927"/>
              <a:gd name="T2" fmla="*/ 2147483647 w 5837"/>
              <a:gd name="T3" fmla="*/ 2147483647 h 927"/>
              <a:gd name="T4" fmla="*/ 2147483647 w 5837"/>
              <a:gd name="T5" fmla="*/ 2147483647 h 927"/>
              <a:gd name="T6" fmla="*/ 2147483647 w 5837"/>
              <a:gd name="T7" fmla="*/ 2147483647 h 927"/>
              <a:gd name="T8" fmla="*/ 2147483647 w 5837"/>
              <a:gd name="T9" fmla="*/ 2147483647 h 927"/>
              <a:gd name="T10" fmla="*/ 2147483647 w 5837"/>
              <a:gd name="T11" fmla="*/ 2147483647 h 927"/>
              <a:gd name="T12" fmla="*/ 2147483647 w 5837"/>
              <a:gd name="T13" fmla="*/ 2147483647 h 927"/>
              <a:gd name="T14" fmla="*/ 2147483647 w 5837"/>
              <a:gd name="T15" fmla="*/ 2147483647 h 927"/>
              <a:gd name="T16" fmla="*/ 2147483647 w 5837"/>
              <a:gd name="T17" fmla="*/ 2147483647 h 927"/>
              <a:gd name="T18" fmla="*/ 2147483647 w 5837"/>
              <a:gd name="T19" fmla="*/ 2147483647 h 927"/>
              <a:gd name="T20" fmla="*/ 2147483647 w 5837"/>
              <a:gd name="T21" fmla="*/ 2147483647 h 927"/>
              <a:gd name="T22" fmla="*/ 2147483647 w 5837"/>
              <a:gd name="T23" fmla="*/ 2147483647 h 927"/>
              <a:gd name="T24" fmla="*/ 2147483647 w 5837"/>
              <a:gd name="T25" fmla="*/ 2147483647 h 927"/>
              <a:gd name="T26" fmla="*/ 2147483647 w 5837"/>
              <a:gd name="T27" fmla="*/ 2147483647 h 927"/>
              <a:gd name="T28" fmla="*/ 2147483647 w 5837"/>
              <a:gd name="T29" fmla="*/ 2147483647 h 927"/>
              <a:gd name="T30" fmla="*/ 2147483647 w 5837"/>
              <a:gd name="T31" fmla="*/ 2147483647 h 927"/>
              <a:gd name="T32" fmla="*/ 2147483647 w 5837"/>
              <a:gd name="T33" fmla="*/ 2147483647 h 927"/>
              <a:gd name="T34" fmla="*/ 2147483647 w 5837"/>
              <a:gd name="T35" fmla="*/ 2147483647 h 927"/>
              <a:gd name="T36" fmla="*/ 2147483647 w 5837"/>
              <a:gd name="T37" fmla="*/ 2147483647 h 927"/>
              <a:gd name="T38" fmla="*/ 2147483647 w 5837"/>
              <a:gd name="T39" fmla="*/ 2147483647 h 927"/>
              <a:gd name="T40" fmla="*/ 2147483647 w 5837"/>
              <a:gd name="T41" fmla="*/ 2147483647 h 927"/>
              <a:gd name="T42" fmla="*/ 2147483647 w 5837"/>
              <a:gd name="T43" fmla="*/ 2147483647 h 927"/>
              <a:gd name="T44" fmla="*/ 2147483647 w 5837"/>
              <a:gd name="T45" fmla="*/ 2147483647 h 927"/>
              <a:gd name="T46" fmla="*/ 2147483647 w 5837"/>
              <a:gd name="T47" fmla="*/ 2147483647 h 927"/>
              <a:gd name="T48" fmla="*/ 2147483647 w 5837"/>
              <a:gd name="T49" fmla="*/ 2147483647 h 927"/>
              <a:gd name="T50" fmla="*/ 2147483647 w 5837"/>
              <a:gd name="T51" fmla="*/ 2147483647 h 927"/>
              <a:gd name="T52" fmla="*/ 2147483647 w 5837"/>
              <a:gd name="T53" fmla="*/ 2147483647 h 927"/>
              <a:gd name="T54" fmla="*/ 2147483647 w 5837"/>
              <a:gd name="T55" fmla="*/ 2147483647 h 927"/>
              <a:gd name="T56" fmla="*/ 2147483647 w 5837"/>
              <a:gd name="T57" fmla="*/ 2147483647 h 927"/>
              <a:gd name="T58" fmla="*/ 2147483647 w 5837"/>
              <a:gd name="T59" fmla="*/ 2147483647 h 927"/>
              <a:gd name="T60" fmla="*/ 2147483647 w 5837"/>
              <a:gd name="T61" fmla="*/ 2147483647 h 927"/>
              <a:gd name="T62" fmla="*/ 2147483647 w 5837"/>
              <a:gd name="T63" fmla="*/ 2147483647 h 927"/>
              <a:gd name="T64" fmla="*/ 2147483647 w 5837"/>
              <a:gd name="T65" fmla="*/ 2147483647 h 927"/>
              <a:gd name="T66" fmla="*/ 2147483647 w 5837"/>
              <a:gd name="T67" fmla="*/ 2147483647 h 927"/>
              <a:gd name="T68" fmla="*/ 2147483647 w 5837"/>
              <a:gd name="T69" fmla="*/ 2147483647 h 927"/>
              <a:gd name="T70" fmla="*/ 2147483647 w 5837"/>
              <a:gd name="T71" fmla="*/ 2147483647 h 927"/>
              <a:gd name="T72" fmla="*/ 2147483647 w 5837"/>
              <a:gd name="T73" fmla="*/ 2147483647 h 927"/>
              <a:gd name="T74" fmla="*/ 2147483647 w 5837"/>
              <a:gd name="T75" fmla="*/ 2147483647 h 927"/>
              <a:gd name="T76" fmla="*/ 2147483647 w 5837"/>
              <a:gd name="T77" fmla="*/ 2147483647 h 927"/>
              <a:gd name="T78" fmla="*/ 2147483647 w 5837"/>
              <a:gd name="T79" fmla="*/ 2147483647 h 927"/>
              <a:gd name="T80" fmla="*/ 2147483647 w 5837"/>
              <a:gd name="T81" fmla="*/ 2147483647 h 927"/>
              <a:gd name="T82" fmla="*/ 2147483647 w 5837"/>
              <a:gd name="T83" fmla="*/ 2147483647 h 927"/>
              <a:gd name="T84" fmla="*/ 2147483647 w 5837"/>
              <a:gd name="T85" fmla="*/ 2147483647 h 927"/>
              <a:gd name="T86" fmla="*/ 2147483647 w 5837"/>
              <a:gd name="T87" fmla="*/ 2147483647 h 927"/>
              <a:gd name="T88" fmla="*/ 2147483647 w 5837"/>
              <a:gd name="T89" fmla="*/ 2147483647 h 927"/>
              <a:gd name="T90" fmla="*/ 2147483647 w 5837"/>
              <a:gd name="T91" fmla="*/ 2147483647 h 927"/>
              <a:gd name="T92" fmla="*/ 2147483647 w 5837"/>
              <a:gd name="T93" fmla="*/ 2147483647 h 927"/>
              <a:gd name="T94" fmla="*/ 2147483647 w 5837"/>
              <a:gd name="T95" fmla="*/ 2147483647 h 927"/>
              <a:gd name="T96" fmla="*/ 2147483647 w 5837"/>
              <a:gd name="T97" fmla="*/ 2147483647 h 927"/>
              <a:gd name="T98" fmla="*/ 2147483647 w 5837"/>
              <a:gd name="T99" fmla="*/ 2147483647 h 927"/>
              <a:gd name="T100" fmla="*/ 2147483647 w 5837"/>
              <a:gd name="T101" fmla="*/ 2147483647 h 927"/>
              <a:gd name="T102" fmla="*/ 2147483647 w 5837"/>
              <a:gd name="T103" fmla="*/ 2147483647 h 927"/>
              <a:gd name="T104" fmla="*/ 2147483647 w 5837"/>
              <a:gd name="T105" fmla="*/ 2147483647 h 927"/>
              <a:gd name="T106" fmla="*/ 2147483647 w 5837"/>
              <a:gd name="T107" fmla="*/ 2147483647 h 927"/>
              <a:gd name="T108" fmla="*/ 2147483647 w 5837"/>
              <a:gd name="T109" fmla="*/ 2147483647 h 927"/>
              <a:gd name="T110" fmla="*/ 2147483647 w 5837"/>
              <a:gd name="T111" fmla="*/ 2147483647 h 9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837"/>
              <a:gd name="T169" fmla="*/ 0 h 927"/>
              <a:gd name="T170" fmla="*/ 5837 w 5837"/>
              <a:gd name="T171" fmla="*/ 927 h 9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837" h="927">
                <a:moveTo>
                  <a:pt x="0" y="816"/>
                </a:moveTo>
                <a:cubicBezTo>
                  <a:pt x="194" y="488"/>
                  <a:pt x="388" y="161"/>
                  <a:pt x="556" y="99"/>
                </a:cubicBezTo>
                <a:cubicBezTo>
                  <a:pt x="724" y="37"/>
                  <a:pt x="987" y="408"/>
                  <a:pt x="1010" y="442"/>
                </a:cubicBezTo>
                <a:cubicBezTo>
                  <a:pt x="1033" y="476"/>
                  <a:pt x="790" y="276"/>
                  <a:pt x="697" y="301"/>
                </a:cubicBezTo>
                <a:cubicBezTo>
                  <a:pt x="604" y="326"/>
                  <a:pt x="450" y="498"/>
                  <a:pt x="455" y="594"/>
                </a:cubicBezTo>
                <a:cubicBezTo>
                  <a:pt x="460" y="690"/>
                  <a:pt x="624" y="864"/>
                  <a:pt x="727" y="877"/>
                </a:cubicBezTo>
                <a:cubicBezTo>
                  <a:pt x="830" y="890"/>
                  <a:pt x="982" y="769"/>
                  <a:pt x="1071" y="675"/>
                </a:cubicBezTo>
                <a:cubicBezTo>
                  <a:pt x="1160" y="581"/>
                  <a:pt x="1170" y="410"/>
                  <a:pt x="1263" y="311"/>
                </a:cubicBezTo>
                <a:cubicBezTo>
                  <a:pt x="1356" y="212"/>
                  <a:pt x="1514" y="69"/>
                  <a:pt x="1627" y="79"/>
                </a:cubicBezTo>
                <a:cubicBezTo>
                  <a:pt x="1740" y="89"/>
                  <a:pt x="1933" y="338"/>
                  <a:pt x="1940" y="372"/>
                </a:cubicBezTo>
                <a:cubicBezTo>
                  <a:pt x="1947" y="406"/>
                  <a:pt x="1743" y="244"/>
                  <a:pt x="1667" y="281"/>
                </a:cubicBezTo>
                <a:cubicBezTo>
                  <a:pt x="1591" y="318"/>
                  <a:pt x="1473" y="490"/>
                  <a:pt x="1485" y="594"/>
                </a:cubicBezTo>
                <a:cubicBezTo>
                  <a:pt x="1497" y="698"/>
                  <a:pt x="1634" y="887"/>
                  <a:pt x="1738" y="907"/>
                </a:cubicBezTo>
                <a:cubicBezTo>
                  <a:pt x="1842" y="927"/>
                  <a:pt x="2033" y="801"/>
                  <a:pt x="2112" y="715"/>
                </a:cubicBezTo>
                <a:cubicBezTo>
                  <a:pt x="2191" y="629"/>
                  <a:pt x="2141" y="502"/>
                  <a:pt x="2213" y="392"/>
                </a:cubicBezTo>
                <a:cubicBezTo>
                  <a:pt x="2285" y="282"/>
                  <a:pt x="2430" y="60"/>
                  <a:pt x="2546" y="58"/>
                </a:cubicBezTo>
                <a:cubicBezTo>
                  <a:pt x="2662" y="56"/>
                  <a:pt x="2900" y="342"/>
                  <a:pt x="2910" y="382"/>
                </a:cubicBezTo>
                <a:cubicBezTo>
                  <a:pt x="2920" y="422"/>
                  <a:pt x="2681" y="267"/>
                  <a:pt x="2607" y="301"/>
                </a:cubicBezTo>
                <a:cubicBezTo>
                  <a:pt x="2533" y="335"/>
                  <a:pt x="2483" y="508"/>
                  <a:pt x="2465" y="584"/>
                </a:cubicBezTo>
                <a:cubicBezTo>
                  <a:pt x="2447" y="660"/>
                  <a:pt x="2434" y="704"/>
                  <a:pt x="2496" y="756"/>
                </a:cubicBezTo>
                <a:cubicBezTo>
                  <a:pt x="2558" y="808"/>
                  <a:pt x="2746" y="895"/>
                  <a:pt x="2839" y="897"/>
                </a:cubicBezTo>
                <a:cubicBezTo>
                  <a:pt x="2932" y="899"/>
                  <a:pt x="3008" y="813"/>
                  <a:pt x="3052" y="766"/>
                </a:cubicBezTo>
                <a:cubicBezTo>
                  <a:pt x="3096" y="719"/>
                  <a:pt x="3080" y="675"/>
                  <a:pt x="3102" y="614"/>
                </a:cubicBezTo>
                <a:cubicBezTo>
                  <a:pt x="3124" y="553"/>
                  <a:pt x="3151" y="476"/>
                  <a:pt x="3183" y="402"/>
                </a:cubicBezTo>
                <a:cubicBezTo>
                  <a:pt x="3215" y="328"/>
                  <a:pt x="3244" y="228"/>
                  <a:pt x="3294" y="169"/>
                </a:cubicBezTo>
                <a:cubicBezTo>
                  <a:pt x="3344" y="110"/>
                  <a:pt x="3417" y="58"/>
                  <a:pt x="3486" y="48"/>
                </a:cubicBezTo>
                <a:cubicBezTo>
                  <a:pt x="3555" y="38"/>
                  <a:pt x="3639" y="55"/>
                  <a:pt x="3708" y="109"/>
                </a:cubicBezTo>
                <a:cubicBezTo>
                  <a:pt x="3777" y="163"/>
                  <a:pt x="3923" y="350"/>
                  <a:pt x="3900" y="372"/>
                </a:cubicBezTo>
                <a:cubicBezTo>
                  <a:pt x="3877" y="394"/>
                  <a:pt x="3641" y="222"/>
                  <a:pt x="3567" y="240"/>
                </a:cubicBezTo>
                <a:cubicBezTo>
                  <a:pt x="3493" y="258"/>
                  <a:pt x="3480" y="422"/>
                  <a:pt x="3456" y="483"/>
                </a:cubicBezTo>
                <a:cubicBezTo>
                  <a:pt x="3432" y="544"/>
                  <a:pt x="3422" y="559"/>
                  <a:pt x="3425" y="604"/>
                </a:cubicBezTo>
                <a:cubicBezTo>
                  <a:pt x="3428" y="649"/>
                  <a:pt x="3449" y="719"/>
                  <a:pt x="3476" y="756"/>
                </a:cubicBezTo>
                <a:cubicBezTo>
                  <a:pt x="3503" y="793"/>
                  <a:pt x="3545" y="809"/>
                  <a:pt x="3587" y="826"/>
                </a:cubicBezTo>
                <a:cubicBezTo>
                  <a:pt x="3629" y="843"/>
                  <a:pt x="3677" y="862"/>
                  <a:pt x="3729" y="857"/>
                </a:cubicBezTo>
                <a:cubicBezTo>
                  <a:pt x="3781" y="852"/>
                  <a:pt x="3833" y="841"/>
                  <a:pt x="3900" y="796"/>
                </a:cubicBezTo>
                <a:cubicBezTo>
                  <a:pt x="3967" y="751"/>
                  <a:pt x="4087" y="646"/>
                  <a:pt x="4133" y="584"/>
                </a:cubicBezTo>
                <a:cubicBezTo>
                  <a:pt x="4179" y="522"/>
                  <a:pt x="4123" y="516"/>
                  <a:pt x="4173" y="422"/>
                </a:cubicBezTo>
                <a:cubicBezTo>
                  <a:pt x="4223" y="328"/>
                  <a:pt x="4320" y="36"/>
                  <a:pt x="4436" y="18"/>
                </a:cubicBezTo>
                <a:cubicBezTo>
                  <a:pt x="4552" y="0"/>
                  <a:pt x="4849" y="274"/>
                  <a:pt x="4871" y="311"/>
                </a:cubicBezTo>
                <a:cubicBezTo>
                  <a:pt x="4893" y="348"/>
                  <a:pt x="4643" y="208"/>
                  <a:pt x="4567" y="240"/>
                </a:cubicBezTo>
                <a:cubicBezTo>
                  <a:pt x="4491" y="272"/>
                  <a:pt x="4441" y="422"/>
                  <a:pt x="4416" y="503"/>
                </a:cubicBezTo>
                <a:cubicBezTo>
                  <a:pt x="4391" y="584"/>
                  <a:pt x="4387" y="671"/>
                  <a:pt x="4416" y="725"/>
                </a:cubicBezTo>
                <a:cubicBezTo>
                  <a:pt x="4445" y="779"/>
                  <a:pt x="4509" y="802"/>
                  <a:pt x="4588" y="826"/>
                </a:cubicBezTo>
                <a:cubicBezTo>
                  <a:pt x="4667" y="850"/>
                  <a:pt x="4810" y="904"/>
                  <a:pt x="4891" y="867"/>
                </a:cubicBezTo>
                <a:cubicBezTo>
                  <a:pt x="4972" y="830"/>
                  <a:pt x="5029" y="686"/>
                  <a:pt x="5073" y="604"/>
                </a:cubicBezTo>
                <a:cubicBezTo>
                  <a:pt x="5117" y="522"/>
                  <a:pt x="5116" y="451"/>
                  <a:pt x="5153" y="372"/>
                </a:cubicBezTo>
                <a:cubicBezTo>
                  <a:pt x="5190" y="293"/>
                  <a:pt x="5238" y="181"/>
                  <a:pt x="5295" y="129"/>
                </a:cubicBezTo>
                <a:cubicBezTo>
                  <a:pt x="5352" y="77"/>
                  <a:pt x="5423" y="48"/>
                  <a:pt x="5497" y="58"/>
                </a:cubicBezTo>
                <a:cubicBezTo>
                  <a:pt x="5571" y="68"/>
                  <a:pt x="5688" y="126"/>
                  <a:pt x="5740" y="190"/>
                </a:cubicBezTo>
                <a:cubicBezTo>
                  <a:pt x="5792" y="254"/>
                  <a:pt x="5837" y="434"/>
                  <a:pt x="5810" y="442"/>
                </a:cubicBezTo>
                <a:cubicBezTo>
                  <a:pt x="5783" y="450"/>
                  <a:pt x="5652" y="222"/>
                  <a:pt x="5578" y="240"/>
                </a:cubicBezTo>
                <a:cubicBezTo>
                  <a:pt x="5504" y="258"/>
                  <a:pt x="5393" y="472"/>
                  <a:pt x="5366" y="553"/>
                </a:cubicBezTo>
                <a:cubicBezTo>
                  <a:pt x="5339" y="634"/>
                  <a:pt x="5388" y="678"/>
                  <a:pt x="5416" y="725"/>
                </a:cubicBezTo>
                <a:cubicBezTo>
                  <a:pt x="5444" y="772"/>
                  <a:pt x="5487" y="812"/>
                  <a:pt x="5537" y="836"/>
                </a:cubicBezTo>
                <a:cubicBezTo>
                  <a:pt x="5587" y="860"/>
                  <a:pt x="5684" y="879"/>
                  <a:pt x="5719" y="867"/>
                </a:cubicBezTo>
                <a:cubicBezTo>
                  <a:pt x="5754" y="855"/>
                  <a:pt x="5743" y="781"/>
                  <a:pt x="5750" y="766"/>
                </a:cubicBezTo>
              </a:path>
            </a:pathLst>
          </a:custGeom>
          <a:gradFill rotWithShape="1">
            <a:gsLst>
              <a:gs pos="0">
                <a:srgbClr val="66FFFF"/>
              </a:gs>
              <a:gs pos="50000">
                <a:srgbClr val="33CCFF"/>
              </a:gs>
              <a:gs pos="100000">
                <a:srgbClr val="66FFFF"/>
              </a:gs>
            </a:gsLst>
            <a:lin ang="18900000" scaled="1"/>
          </a:gradFill>
          <a:ln w="38100">
            <a:solidFill>
              <a:srgbClr val="33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7858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229600" cy="55546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800" dirty="0" smtClean="0"/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Раз</a:t>
            </a:r>
            <a:r>
              <a:rPr lang="ru-RU" sz="1800" b="1" dirty="0" smtClean="0"/>
              <a:t> - подняться, потянуться,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1800" b="1" dirty="0" smtClean="0"/>
              <a:t>    </a:t>
            </a:r>
            <a:r>
              <a:rPr lang="ru-RU" sz="1800" b="1" dirty="0" smtClean="0">
                <a:solidFill>
                  <a:srgbClr val="00B0F0"/>
                </a:solidFill>
              </a:rPr>
              <a:t> Два </a:t>
            </a:r>
            <a:r>
              <a:rPr lang="ru-RU" sz="1800" b="1" dirty="0" smtClean="0"/>
              <a:t>– согнуться, разогнуться.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1800" b="1" dirty="0" smtClean="0"/>
              <a:t>    </a:t>
            </a:r>
            <a:r>
              <a:rPr lang="ru-RU" sz="1800" b="1" dirty="0" smtClean="0">
                <a:solidFill>
                  <a:srgbClr val="92D050"/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Три </a:t>
            </a:r>
            <a:r>
              <a:rPr lang="ru-RU" sz="1800" b="1" dirty="0" smtClean="0"/>
              <a:t>- в ладоши три хлопка, 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1800" b="1" dirty="0" smtClean="0"/>
              <a:t>     Головою три кивка.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1800" b="1" dirty="0" smtClean="0"/>
              <a:t>     На </a:t>
            </a:r>
            <a:r>
              <a:rPr lang="ru-RU" sz="1800" b="1" dirty="0" smtClean="0">
                <a:solidFill>
                  <a:srgbClr val="7030A0"/>
                </a:solidFill>
              </a:rPr>
              <a:t>четыре - </a:t>
            </a:r>
            <a:r>
              <a:rPr lang="ru-RU" sz="1800" b="1" dirty="0" smtClean="0"/>
              <a:t> руки шире,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1800" b="1" dirty="0" smtClean="0"/>
              <a:t>     </a:t>
            </a:r>
            <a:r>
              <a:rPr lang="ru-RU" sz="1800" b="1" dirty="0" smtClean="0">
                <a:solidFill>
                  <a:srgbClr val="00B0F0"/>
                </a:solidFill>
              </a:rPr>
              <a:t>Пять</a:t>
            </a:r>
            <a:r>
              <a:rPr lang="ru-RU" sz="1800" b="1" dirty="0" smtClean="0"/>
              <a:t> - руками помахать,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1800" b="1" dirty="0" smtClean="0"/>
              <a:t>    </a:t>
            </a:r>
            <a:r>
              <a:rPr lang="ru-RU" sz="1800" b="1" dirty="0" smtClean="0">
                <a:solidFill>
                  <a:srgbClr val="FF0000"/>
                </a:solidFill>
              </a:rPr>
              <a:t> Шесть </a:t>
            </a:r>
            <a:r>
              <a:rPr lang="ru-RU" sz="1800" b="1" dirty="0" smtClean="0"/>
              <a:t>- за парту тихо сесть.          </a:t>
            </a:r>
          </a:p>
          <a:p>
            <a:pPr>
              <a:defRPr/>
            </a:pPr>
            <a:endParaRPr lang="ru-RU" sz="2000" dirty="0" smtClean="0"/>
          </a:p>
        </p:txBody>
      </p:sp>
      <p:pic>
        <p:nvPicPr>
          <p:cNvPr id="11267" name="Picture 9" descr="Вин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2500313"/>
            <a:ext cx="4705350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>
          <a:xfrm>
            <a:off x="4929188" y="642938"/>
            <a:ext cx="3571875" cy="1643062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теперь все дружно  встали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85750" y="3429000"/>
            <a:ext cx="3571875" cy="2000250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572</Words>
  <Application>Microsoft Office PowerPoint</Application>
  <PresentationFormat>Экран (4:3)</PresentationFormat>
  <Paragraphs>154</Paragraphs>
  <Slides>17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Задача № 1220     Собственная скорость катера (скорость в стоячей воде) равна 21,6км/ч,  а скорость течения реки 4,7 км/ч.   Найдите скорость катера по течению и против течения.    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Уровни успешности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TAMARA</dc:creator>
  <cp:lastModifiedBy>Admin</cp:lastModifiedBy>
  <cp:revision>101</cp:revision>
  <dcterms:created xsi:type="dcterms:W3CDTF">2010-11-08T19:24:18Z</dcterms:created>
  <dcterms:modified xsi:type="dcterms:W3CDTF">2014-02-17T21:09:17Z</dcterms:modified>
</cp:coreProperties>
</file>