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319" r:id="rId2"/>
    <p:sldId id="309" r:id="rId3"/>
    <p:sldId id="333" r:id="rId4"/>
    <p:sldId id="318" r:id="rId5"/>
    <p:sldId id="334" r:id="rId6"/>
    <p:sldId id="322" r:id="rId7"/>
    <p:sldId id="310" r:id="rId8"/>
    <p:sldId id="311" r:id="rId9"/>
    <p:sldId id="347" r:id="rId10"/>
    <p:sldId id="323" r:id="rId11"/>
    <p:sldId id="348" r:id="rId12"/>
    <p:sldId id="335" r:id="rId13"/>
    <p:sldId id="342" r:id="rId14"/>
    <p:sldId id="349" r:id="rId15"/>
    <p:sldId id="345" r:id="rId16"/>
    <p:sldId id="346" r:id="rId17"/>
    <p:sldId id="336" r:id="rId18"/>
    <p:sldId id="383" r:id="rId19"/>
    <p:sldId id="362" r:id="rId20"/>
    <p:sldId id="363" r:id="rId21"/>
    <p:sldId id="350" r:id="rId22"/>
    <p:sldId id="364" r:id="rId23"/>
    <p:sldId id="365" r:id="rId24"/>
    <p:sldId id="366" r:id="rId25"/>
    <p:sldId id="367" r:id="rId26"/>
    <p:sldId id="368" r:id="rId27"/>
    <p:sldId id="369" r:id="rId28"/>
    <p:sldId id="370" r:id="rId29"/>
    <p:sldId id="372" r:id="rId30"/>
    <p:sldId id="373" r:id="rId31"/>
    <p:sldId id="374" r:id="rId32"/>
    <p:sldId id="375" r:id="rId33"/>
    <p:sldId id="376" r:id="rId34"/>
    <p:sldId id="377" r:id="rId35"/>
    <p:sldId id="378" r:id="rId36"/>
    <p:sldId id="379" r:id="rId37"/>
    <p:sldId id="380" r:id="rId38"/>
    <p:sldId id="382" r:id="rId39"/>
    <p:sldId id="381" r:id="rId40"/>
    <p:sldId id="315" r:id="rId41"/>
    <p:sldId id="316" r:id="rId42"/>
    <p:sldId id="354" r:id="rId43"/>
    <p:sldId id="355" r:id="rId44"/>
    <p:sldId id="356" r:id="rId45"/>
    <p:sldId id="357" r:id="rId46"/>
    <p:sldId id="358" r:id="rId47"/>
    <p:sldId id="359" r:id="rId48"/>
    <p:sldId id="360" r:id="rId49"/>
    <p:sldId id="361" r:id="rId50"/>
    <p:sldId id="351" r:id="rId51"/>
    <p:sldId id="352" r:id="rId52"/>
    <p:sldId id="317" r:id="rId53"/>
    <p:sldId id="353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7D5E5-F5D3-4303-969A-0D02E349A5B3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CF8FA-B56E-4628-B99F-EC59F29668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352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43C1C1-EEEA-40A7-8766-936C3C9E172F}" type="slidenum">
              <a:rPr lang="ru-RU" smtClean="0">
                <a:latin typeface="Arial" pitchFamily="34" charset="0"/>
              </a:rPr>
              <a:pPr/>
              <a:t>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7125" y="711200"/>
            <a:ext cx="4605338" cy="3454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68800"/>
            <a:ext cx="5029200" cy="40640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0E6CF9-5774-4B1D-B03E-8DEA8C1EADEB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644F6-D97C-4601-8C9F-FA22716FF8E7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2FBEF-48AE-49DD-90D0-BF8B73D84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8D8FD-E700-4B2F-A3F9-E8C2AF7EC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8C9D9-23F3-43EF-B300-F8D76FB48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F5A00-A13F-44F1-BA39-9ECBFCF76B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28CAA-E57E-4AFE-AFC9-BE6B45705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CB815-8F78-408B-871D-47584C00C0F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EAF2-2195-4F79-BFCC-370B32D77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Q:\7-ая школа_Лого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642918"/>
            <a:ext cx="3389312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Прямоугольник 1"/>
          <p:cNvSpPr>
            <a:spLocks noChangeArrowheads="1"/>
          </p:cNvSpPr>
          <p:nvPr/>
        </p:nvSpPr>
        <p:spPr bwMode="auto">
          <a:xfrm>
            <a:off x="500034" y="2571744"/>
            <a:ext cx="83518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учреждение 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«Средняя общеобразовательная школа </a:t>
            </a:r>
          </a:p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№ 7 им. О.Н. Мамченкова»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г. Елизово 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Камчатский край</a:t>
            </a:r>
          </a:p>
        </p:txBody>
      </p:sp>
      <p:pic>
        <p:nvPicPr>
          <p:cNvPr id="4" name="Picture 20" descr="Kartinochki (2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91294" y="-18662"/>
            <a:ext cx="9235294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7772400" cy="93662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Здоровьесберегающая инфраструктура образовательного учреждения</a:t>
            </a:r>
          </a:p>
        </p:txBody>
      </p:sp>
      <p:sp>
        <p:nvSpPr>
          <p:cNvPr id="6147" name="Подзаголовок 2"/>
          <p:cNvSpPr>
            <a:spLocks noGrp="1"/>
          </p:cNvSpPr>
          <p:nvPr>
            <p:ph idx="1"/>
          </p:nvPr>
        </p:nvSpPr>
        <p:spPr>
          <a:xfrm>
            <a:off x="500063" y="2143125"/>
            <a:ext cx="8186737" cy="398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 совокупность всей материально-технической и методической базы, всех служб школы, а так же связей с организациями, обеспечивающими  необходимые условия для здоровьесберегающей деятельности школы в целом.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системной работы по формированию культуры здорового и безопасного образа жизни.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34925" y="2492375"/>
            <a:ext cx="9063038" cy="4079897"/>
            <a:chOff x="256" y="669"/>
            <a:chExt cx="16200" cy="4265"/>
          </a:xfrm>
        </p:grpSpPr>
        <p:sp>
          <p:nvSpPr>
            <p:cNvPr id="4100" name="Text Box 5"/>
            <p:cNvSpPr txBox="1">
              <a:spLocks noChangeArrowheads="1"/>
            </p:cNvSpPr>
            <p:nvPr/>
          </p:nvSpPr>
          <p:spPr bwMode="auto">
            <a:xfrm>
              <a:off x="3788" y="669"/>
              <a:ext cx="9342" cy="964"/>
            </a:xfrm>
            <a:prstGeom prst="rect">
              <a:avLst/>
            </a:prstGeom>
            <a:solidFill>
              <a:srgbClr val="943634">
                <a:alpha val="0"/>
              </a:srgbClr>
            </a:solidFill>
            <a:ln w="41275">
              <a:solidFill>
                <a:srgbClr val="62242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Формирование культуры здорового и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безопасного </a:t>
              </a: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образа жизни</a:t>
              </a:r>
            </a:p>
          </p:txBody>
        </p:sp>
        <p:sp>
          <p:nvSpPr>
            <p:cNvPr id="4101" name="Text Box 6"/>
            <p:cNvSpPr txBox="1">
              <a:spLocks noChangeArrowheads="1"/>
            </p:cNvSpPr>
            <p:nvPr/>
          </p:nvSpPr>
          <p:spPr bwMode="auto">
            <a:xfrm>
              <a:off x="6799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2" name="Text Box 7"/>
            <p:cNvSpPr txBox="1">
              <a:spLocks noChangeArrowheads="1"/>
            </p:cNvSpPr>
            <p:nvPr/>
          </p:nvSpPr>
          <p:spPr bwMode="auto">
            <a:xfrm>
              <a:off x="13279" y="2329"/>
              <a:ext cx="3177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3" name="Text Box 8"/>
            <p:cNvSpPr txBox="1">
              <a:spLocks noChangeArrowheads="1"/>
            </p:cNvSpPr>
            <p:nvPr/>
          </p:nvSpPr>
          <p:spPr bwMode="auto">
            <a:xfrm>
              <a:off x="10036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4" name="Text Box 9"/>
            <p:cNvSpPr txBox="1">
              <a:spLocks noChangeArrowheads="1"/>
            </p:cNvSpPr>
            <p:nvPr/>
          </p:nvSpPr>
          <p:spPr bwMode="auto">
            <a:xfrm>
              <a:off x="3514" y="2320"/>
              <a:ext cx="3192" cy="261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Просветитель-ская</a:t>
              </a:r>
              <a:r>
                <a:rPr lang="ru-RU" sz="1600" i="1" dirty="0" smtClean="0">
                  <a:latin typeface="Cambria" pitchFamily="18" charset="0"/>
                </a:rPr>
                <a:t> работа с родителями</a:t>
              </a:r>
              <a:endParaRPr lang="ru-RU" sz="1600" dirty="0" smtClean="0"/>
            </a:p>
            <a:p>
              <a:pPr algn="ctr"/>
              <a:endParaRPr lang="ru-RU" sz="1050" i="1" dirty="0" smtClean="0">
                <a:latin typeface="Cambria" pitchFamily="18" charset="0"/>
              </a:endParaRPr>
            </a:p>
            <a:p>
              <a:pPr algn="ctr"/>
              <a:endParaRPr lang="ru-RU" sz="1050" dirty="0"/>
            </a:p>
          </p:txBody>
        </p:sp>
        <p:sp>
          <p:nvSpPr>
            <p:cNvPr id="4105" name="Text Box 10"/>
            <p:cNvSpPr txBox="1">
              <a:spLocks noChangeArrowheads="1"/>
            </p:cNvSpPr>
            <p:nvPr/>
          </p:nvSpPr>
          <p:spPr bwMode="auto">
            <a:xfrm>
              <a:off x="256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Здоровьесбере-гающая</a:t>
              </a:r>
              <a:r>
                <a:rPr lang="ru-RU" sz="1600" i="1" dirty="0" smtClean="0">
                  <a:latin typeface="Cambria" pitchFamily="18" charset="0"/>
                </a:rPr>
                <a:t> </a:t>
              </a:r>
              <a:r>
                <a:rPr lang="ru-RU" sz="1600" i="1" dirty="0" err="1" smtClean="0">
                  <a:latin typeface="Cambria" pitchFamily="18" charset="0"/>
                </a:rPr>
                <a:t>инфраструкту-ра</a:t>
              </a:r>
              <a:endParaRPr lang="ru-RU" sz="1600" dirty="0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2282" y="1633"/>
              <a:ext cx="12567" cy="536"/>
              <a:chOff x="2282" y="1833"/>
              <a:chExt cx="12567" cy="336"/>
            </a:xfrm>
          </p:grpSpPr>
          <p:cxnSp>
            <p:nvCxnSpPr>
              <p:cNvPr id="4107" name="AutoShape 12"/>
              <p:cNvCxnSpPr>
                <a:cxnSpLocks noChangeShapeType="1"/>
              </p:cNvCxnSpPr>
              <p:nvPr/>
            </p:nvCxnSpPr>
            <p:spPr bwMode="auto">
              <a:xfrm flipH="1">
                <a:off x="2282" y="1833"/>
                <a:ext cx="6048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8" name="AutoShape 13"/>
              <p:cNvCxnSpPr>
                <a:cxnSpLocks noChangeShapeType="1"/>
              </p:cNvCxnSpPr>
              <p:nvPr/>
            </p:nvCxnSpPr>
            <p:spPr bwMode="auto">
              <a:xfrm flipH="1">
                <a:off x="5629" y="1833"/>
                <a:ext cx="270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9" name="AutoShape 14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0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0" name="AutoShape 15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289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1" name="AutoShape 16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6519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16" name="Прямоугольник 15"/>
          <p:cNvSpPr/>
          <p:nvPr/>
        </p:nvSpPr>
        <p:spPr>
          <a:xfrm>
            <a:off x="5643570" y="4643446"/>
            <a:ext cx="1500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Cambria" pitchFamily="18" charset="0"/>
              </a:rPr>
              <a:t>Организация внеучебной </a:t>
            </a:r>
            <a:r>
              <a:rPr lang="ru-RU" i="1" dirty="0" err="1" smtClean="0">
                <a:latin typeface="Cambria" pitchFamily="18" charset="0"/>
              </a:rPr>
              <a:t>деятельнос-ти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429520" y="4143380"/>
            <a:ext cx="15716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latin typeface="Cambria" pitchFamily="18" charset="0"/>
              </a:rPr>
              <a:t>Реализация </a:t>
            </a:r>
            <a:r>
              <a:rPr lang="ru-RU" sz="1600" i="1" dirty="0" err="1" smtClean="0">
                <a:latin typeface="Cambria" pitchFamily="18" charset="0"/>
              </a:rPr>
              <a:t>дополнитель-ных</a:t>
            </a:r>
            <a:r>
              <a:rPr lang="ru-RU" sz="1600" i="1" dirty="0" smtClean="0">
                <a:latin typeface="Cambria" pitchFamily="18" charset="0"/>
              </a:rPr>
              <a:t> </a:t>
            </a:r>
            <a:r>
              <a:rPr lang="ru-RU" sz="1600" i="1" dirty="0" err="1" smtClean="0">
                <a:latin typeface="Cambria" pitchFamily="18" charset="0"/>
              </a:rPr>
              <a:t>образователь-ных</a:t>
            </a:r>
            <a:r>
              <a:rPr lang="ru-RU" sz="1600" i="1" dirty="0" smtClean="0">
                <a:latin typeface="Cambria" pitchFamily="18" charset="0"/>
              </a:rPr>
              <a:t> программ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4500570"/>
            <a:ext cx="16430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Cambria" pitchFamily="18" charset="0"/>
              </a:rPr>
              <a:t>Рациональная организация учебной деятельности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В корне неправильной является позиция некоторых учителей</a:t>
            </a:r>
          </a:p>
        </p:txBody>
      </p:sp>
      <p:sp>
        <p:nvSpPr>
          <p:cNvPr id="34820" name="Прямоугольник 4"/>
          <p:cNvSpPr>
            <a:spLocks noChangeArrowheads="1"/>
          </p:cNvSpPr>
          <p:nvPr/>
        </p:nvSpPr>
        <p:spPr bwMode="auto">
          <a:xfrm>
            <a:off x="714348" y="1431010"/>
            <a:ext cx="807249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sz="2400" b="1" i="1" dirty="0">
                <a:latin typeface="Arial" charset="0"/>
              </a:rPr>
              <a:t>Создайте сначала соответствующие условия обучения, а  потом спрашивайте о здоровье….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>
                <a:latin typeface="Arial" charset="0"/>
              </a:rPr>
              <a:t>Условия обучения для  многих детей и сегодня остаются далеко не идеальными, но это не снимает ответственности за сохранение их здоровья.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>
                <a:latin typeface="Arial" charset="0"/>
              </a:rPr>
              <a:t>Огромные ресурсы сохранения здоровья учащихся кроются в организации самого урока.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>
                <a:latin typeface="Arial" charset="0"/>
              </a:rPr>
              <a:t>Мы можем сделать детей более счастливыми и здоровыми, правильно планируя и организуя учебный процесс.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b="1" dirty="0">
                <a:latin typeface="Arial" charset="0"/>
              </a:rPr>
              <a:t>«Компетентный </a:t>
            </a:r>
            <a:r>
              <a:rPr lang="ru-RU" sz="2400" b="1" dirty="0" smtClean="0">
                <a:latin typeface="Arial" charset="0"/>
              </a:rPr>
              <a:t>учитель - здоровый </a:t>
            </a:r>
            <a:r>
              <a:rPr lang="ru-RU" sz="2400" b="1" dirty="0">
                <a:latin typeface="Arial" charset="0"/>
              </a:rPr>
              <a:t>ученик</a:t>
            </a:r>
            <a:r>
              <a:rPr lang="ru-RU" sz="2400" b="1" dirty="0" smtClean="0">
                <a:latin typeface="Arial" charset="0"/>
              </a:rPr>
              <a:t>»</a:t>
            </a:r>
            <a:endParaRPr lang="ru-RU" sz="2400" dirty="0">
              <a:latin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ru-RU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50"/>
          <p:cNvSpPr>
            <a:spLocks noChangeArrowheads="1"/>
          </p:cNvSpPr>
          <p:nvPr/>
        </p:nvSpPr>
        <p:spPr bwMode="auto">
          <a:xfrm>
            <a:off x="1408113" y="2859088"/>
            <a:ext cx="304006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4339" name="Rectangle 192"/>
          <p:cNvSpPr>
            <a:spLocks noChangeArrowheads="1"/>
          </p:cNvSpPr>
          <p:nvPr/>
        </p:nvSpPr>
        <p:spPr bwMode="auto">
          <a:xfrm>
            <a:off x="0" y="2478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1" name="Rectangle 18"/>
          <p:cNvSpPr>
            <a:spLocks noChangeArrowheads="1"/>
          </p:cNvSpPr>
          <p:nvPr/>
        </p:nvSpPr>
        <p:spPr bwMode="auto">
          <a:xfrm>
            <a:off x="3124200" y="2638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4342" name="Picture 22" descr="http://www.penza.ru/files/penza.ru/news/nac-proekt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290" y="1428736"/>
            <a:ext cx="6286544" cy="471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ПРИОРИТЕТНЫЙ  НАЦИОНАЛЬНЫЙ  ПРОЕКТ «ЗДОРОВЬЕ»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системной работы по формированию культуры здорового и безопасного образа жизни.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34925" y="2492375"/>
            <a:ext cx="9063038" cy="4079897"/>
            <a:chOff x="256" y="669"/>
            <a:chExt cx="16200" cy="4265"/>
          </a:xfrm>
        </p:grpSpPr>
        <p:sp>
          <p:nvSpPr>
            <p:cNvPr id="4100" name="Text Box 5"/>
            <p:cNvSpPr txBox="1">
              <a:spLocks noChangeArrowheads="1"/>
            </p:cNvSpPr>
            <p:nvPr/>
          </p:nvSpPr>
          <p:spPr bwMode="auto">
            <a:xfrm>
              <a:off x="3788" y="669"/>
              <a:ext cx="9342" cy="964"/>
            </a:xfrm>
            <a:prstGeom prst="rect">
              <a:avLst/>
            </a:prstGeom>
            <a:solidFill>
              <a:srgbClr val="943634">
                <a:alpha val="0"/>
              </a:srgbClr>
            </a:solidFill>
            <a:ln w="41275">
              <a:solidFill>
                <a:srgbClr val="62242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Формирование культуры здорового и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безопасного </a:t>
              </a: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образа жизни</a:t>
              </a:r>
            </a:p>
          </p:txBody>
        </p:sp>
        <p:sp>
          <p:nvSpPr>
            <p:cNvPr id="4101" name="Text Box 6"/>
            <p:cNvSpPr txBox="1">
              <a:spLocks noChangeArrowheads="1"/>
            </p:cNvSpPr>
            <p:nvPr/>
          </p:nvSpPr>
          <p:spPr bwMode="auto">
            <a:xfrm>
              <a:off x="6799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2" name="Text Box 7"/>
            <p:cNvSpPr txBox="1">
              <a:spLocks noChangeArrowheads="1"/>
            </p:cNvSpPr>
            <p:nvPr/>
          </p:nvSpPr>
          <p:spPr bwMode="auto">
            <a:xfrm>
              <a:off x="13279" y="2329"/>
              <a:ext cx="3177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3" name="Text Box 8"/>
            <p:cNvSpPr txBox="1">
              <a:spLocks noChangeArrowheads="1"/>
            </p:cNvSpPr>
            <p:nvPr/>
          </p:nvSpPr>
          <p:spPr bwMode="auto">
            <a:xfrm>
              <a:off x="10036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4" name="Text Box 9"/>
            <p:cNvSpPr txBox="1">
              <a:spLocks noChangeArrowheads="1"/>
            </p:cNvSpPr>
            <p:nvPr/>
          </p:nvSpPr>
          <p:spPr bwMode="auto">
            <a:xfrm>
              <a:off x="3514" y="2320"/>
              <a:ext cx="3192" cy="2614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Просветитель-ская</a:t>
              </a:r>
              <a:r>
                <a:rPr lang="ru-RU" sz="1600" i="1" dirty="0" smtClean="0">
                  <a:latin typeface="Cambria" pitchFamily="18" charset="0"/>
                </a:rPr>
                <a:t> работа с родителями</a:t>
              </a:r>
              <a:endParaRPr lang="ru-RU" sz="1600" dirty="0" smtClean="0"/>
            </a:p>
            <a:p>
              <a:pPr algn="ctr"/>
              <a:endParaRPr lang="ru-RU" sz="1050" i="1" dirty="0" smtClean="0">
                <a:latin typeface="Cambria" pitchFamily="18" charset="0"/>
              </a:endParaRPr>
            </a:p>
            <a:p>
              <a:pPr algn="ctr"/>
              <a:endParaRPr lang="ru-RU" sz="1050" dirty="0"/>
            </a:p>
          </p:txBody>
        </p:sp>
        <p:sp>
          <p:nvSpPr>
            <p:cNvPr id="4105" name="Text Box 10"/>
            <p:cNvSpPr txBox="1">
              <a:spLocks noChangeArrowheads="1"/>
            </p:cNvSpPr>
            <p:nvPr/>
          </p:nvSpPr>
          <p:spPr bwMode="auto">
            <a:xfrm>
              <a:off x="256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Здоровьесбере-гающая</a:t>
              </a:r>
              <a:r>
                <a:rPr lang="ru-RU" sz="1600" i="1" dirty="0" smtClean="0">
                  <a:latin typeface="Cambria" pitchFamily="18" charset="0"/>
                </a:rPr>
                <a:t> </a:t>
              </a:r>
              <a:r>
                <a:rPr lang="ru-RU" sz="1600" i="1" dirty="0" err="1" smtClean="0">
                  <a:latin typeface="Cambria" pitchFamily="18" charset="0"/>
                </a:rPr>
                <a:t>инфраструкту-ра</a:t>
              </a:r>
              <a:endParaRPr lang="ru-RU" sz="1600" dirty="0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2282" y="1633"/>
              <a:ext cx="12567" cy="536"/>
              <a:chOff x="2282" y="1833"/>
              <a:chExt cx="12567" cy="336"/>
            </a:xfrm>
          </p:grpSpPr>
          <p:cxnSp>
            <p:nvCxnSpPr>
              <p:cNvPr id="4107" name="AutoShape 12"/>
              <p:cNvCxnSpPr>
                <a:cxnSpLocks noChangeShapeType="1"/>
              </p:cNvCxnSpPr>
              <p:nvPr/>
            </p:nvCxnSpPr>
            <p:spPr bwMode="auto">
              <a:xfrm flipH="1">
                <a:off x="2282" y="1833"/>
                <a:ext cx="6048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8" name="AutoShape 13"/>
              <p:cNvCxnSpPr>
                <a:cxnSpLocks noChangeShapeType="1"/>
              </p:cNvCxnSpPr>
              <p:nvPr/>
            </p:nvCxnSpPr>
            <p:spPr bwMode="auto">
              <a:xfrm flipH="1">
                <a:off x="5629" y="1833"/>
                <a:ext cx="270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9" name="AutoShape 14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0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0" name="AutoShape 15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289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1" name="AutoShape 16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6519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16" name="Прямоугольник 15"/>
          <p:cNvSpPr/>
          <p:nvPr/>
        </p:nvSpPr>
        <p:spPr>
          <a:xfrm>
            <a:off x="5643570" y="4643446"/>
            <a:ext cx="1500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Cambria" pitchFamily="18" charset="0"/>
              </a:rPr>
              <a:t>Организация внеучебной </a:t>
            </a:r>
            <a:r>
              <a:rPr lang="ru-RU" i="1" dirty="0" err="1" smtClean="0">
                <a:latin typeface="Cambria" pitchFamily="18" charset="0"/>
              </a:rPr>
              <a:t>деятельнос-ти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429520" y="4143380"/>
            <a:ext cx="15716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latin typeface="Cambria" pitchFamily="18" charset="0"/>
              </a:rPr>
              <a:t>Реализация </a:t>
            </a:r>
            <a:r>
              <a:rPr lang="ru-RU" sz="1600" i="1" dirty="0" err="1" smtClean="0">
                <a:latin typeface="Cambria" pitchFamily="18" charset="0"/>
              </a:rPr>
              <a:t>дополнитель-ных</a:t>
            </a:r>
            <a:r>
              <a:rPr lang="ru-RU" sz="1600" i="1" dirty="0" smtClean="0">
                <a:latin typeface="Cambria" pitchFamily="18" charset="0"/>
              </a:rPr>
              <a:t> </a:t>
            </a:r>
            <a:r>
              <a:rPr lang="ru-RU" sz="1600" i="1" dirty="0" err="1" smtClean="0">
                <a:latin typeface="Cambria" pitchFamily="18" charset="0"/>
              </a:rPr>
              <a:t>образователь-ных</a:t>
            </a:r>
            <a:r>
              <a:rPr lang="ru-RU" sz="1600" i="1" dirty="0" smtClean="0">
                <a:latin typeface="Cambria" pitchFamily="18" charset="0"/>
              </a:rPr>
              <a:t> программ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4143380"/>
            <a:ext cx="164305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i="1" dirty="0" smtClean="0">
              <a:latin typeface="Cambria" pitchFamily="18" charset="0"/>
            </a:endParaRPr>
          </a:p>
          <a:p>
            <a:pPr algn="ctr"/>
            <a:endParaRPr lang="ru-RU" i="1" dirty="0" smtClean="0">
              <a:latin typeface="Cambria" pitchFamily="18" charset="0"/>
            </a:endParaRPr>
          </a:p>
          <a:p>
            <a:pPr algn="ctr"/>
            <a:r>
              <a:rPr lang="ru-RU" i="1" dirty="0" smtClean="0">
                <a:latin typeface="Cambria" pitchFamily="18" charset="0"/>
              </a:rPr>
              <a:t>Рациональная организация учебной деятельности </a:t>
            </a:r>
          </a:p>
          <a:p>
            <a:pPr algn="ctr"/>
            <a:endParaRPr lang="ru-RU" i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428604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Рациональная организация учебной и внеучебной деятельности.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74650" y="1782763"/>
            <a:ext cx="8229600" cy="45259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Соблюдение гигиенических нормативов, формирующих образовательное пространство;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Соответствии учебных нагрузок и педагогических технологий возрастно-половым и индивидуальным особенностям учащихся;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дифференцированного личностно-ориентированного подхода;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581282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25963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комфортного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психоэмоционального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состояния учащихся в процессе обучения и оценки результатов освоения общеобразовательных программ;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Строгое соблюдение всех требований к использованию ТСО, компьютеров, аудиовизуальной техники.</a:t>
            </a:r>
          </a:p>
        </p:txBody>
      </p:sp>
    </p:spTree>
    <p:extLst>
      <p:ext uri="{BB962C8B-B14F-4D97-AF65-F5344CB8AC3E}">
        <p14:creationId xmlns:p14="http://schemas.microsoft.com/office/powerpoint/2010/main" val="18695273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313" y="0"/>
            <a:ext cx="8643937" cy="17859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Современные педагогические технологии, основанные на активизации деятельности учащихся, учете их индивидуальных особенностей, субъектном отношении к детям – основа здоровьесберегающей педагогики.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928813"/>
            <a:ext cx="8229600" cy="4643459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dirty="0" smtClean="0"/>
              <a:t>традиционные технологии, построенные на объяснительно-иллюстративном способе обучения; </a:t>
            </a:r>
          </a:p>
          <a:p>
            <a:pPr>
              <a:defRPr/>
            </a:pPr>
            <a:r>
              <a:rPr lang="ru-RU" sz="2400" dirty="0" smtClean="0"/>
              <a:t>технологии, при применении которых, на первое место выходит личность ребенка и его деятельность: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 dirty="0" err="1" smtClean="0"/>
              <a:t>деятельностный</a:t>
            </a:r>
            <a:r>
              <a:rPr lang="ru-RU" sz="2400" i="1" dirty="0" smtClean="0"/>
              <a:t> подход в обучении,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 dirty="0" smtClean="0"/>
              <a:t>личностно- ориентированное обучение,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 dirty="0" smtClean="0"/>
              <a:t>проектно - исследовательская деятельность,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 dirty="0" smtClean="0"/>
              <a:t>дифференцированное обучение,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 dirty="0" smtClean="0"/>
              <a:t>проблемное обучение,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i="1" dirty="0" smtClean="0"/>
              <a:t>учебная дискуссия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системной работы по формированию культуры здорового и безопасного образа жизни.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34925" y="2492375"/>
            <a:ext cx="9063038" cy="4079897"/>
            <a:chOff x="256" y="669"/>
            <a:chExt cx="16200" cy="4265"/>
          </a:xfrm>
        </p:grpSpPr>
        <p:sp>
          <p:nvSpPr>
            <p:cNvPr id="4100" name="Text Box 5"/>
            <p:cNvSpPr txBox="1">
              <a:spLocks noChangeArrowheads="1"/>
            </p:cNvSpPr>
            <p:nvPr/>
          </p:nvSpPr>
          <p:spPr bwMode="auto">
            <a:xfrm>
              <a:off x="3788" y="669"/>
              <a:ext cx="9342" cy="964"/>
            </a:xfrm>
            <a:prstGeom prst="rect">
              <a:avLst/>
            </a:prstGeom>
            <a:solidFill>
              <a:srgbClr val="943634">
                <a:alpha val="0"/>
              </a:srgbClr>
            </a:solidFill>
            <a:ln w="41275">
              <a:solidFill>
                <a:srgbClr val="62242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Формирование культуры здорового и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безопасного </a:t>
              </a: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образа жизни</a:t>
              </a:r>
            </a:p>
          </p:txBody>
        </p:sp>
        <p:sp>
          <p:nvSpPr>
            <p:cNvPr id="4101" name="Text Box 6"/>
            <p:cNvSpPr txBox="1">
              <a:spLocks noChangeArrowheads="1"/>
            </p:cNvSpPr>
            <p:nvPr/>
          </p:nvSpPr>
          <p:spPr bwMode="auto">
            <a:xfrm>
              <a:off x="6799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2" name="Text Box 7"/>
            <p:cNvSpPr txBox="1">
              <a:spLocks noChangeArrowheads="1"/>
            </p:cNvSpPr>
            <p:nvPr/>
          </p:nvSpPr>
          <p:spPr bwMode="auto">
            <a:xfrm>
              <a:off x="13279" y="2329"/>
              <a:ext cx="3177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3" name="Text Box 8"/>
            <p:cNvSpPr txBox="1">
              <a:spLocks noChangeArrowheads="1"/>
            </p:cNvSpPr>
            <p:nvPr/>
          </p:nvSpPr>
          <p:spPr bwMode="auto">
            <a:xfrm>
              <a:off x="10036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4" name="Text Box 9"/>
            <p:cNvSpPr txBox="1">
              <a:spLocks noChangeArrowheads="1"/>
            </p:cNvSpPr>
            <p:nvPr/>
          </p:nvSpPr>
          <p:spPr bwMode="auto">
            <a:xfrm>
              <a:off x="3514" y="2320"/>
              <a:ext cx="3192" cy="2614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Просветитель-ская</a:t>
              </a:r>
              <a:r>
                <a:rPr lang="ru-RU" sz="1600" i="1" dirty="0" smtClean="0">
                  <a:latin typeface="Cambria" pitchFamily="18" charset="0"/>
                </a:rPr>
                <a:t> работа с родителями</a:t>
              </a:r>
              <a:endParaRPr lang="ru-RU" sz="1600" dirty="0" smtClean="0"/>
            </a:p>
            <a:p>
              <a:pPr algn="ctr"/>
              <a:endParaRPr lang="ru-RU" sz="1050" i="1" dirty="0" smtClean="0">
                <a:latin typeface="Cambria" pitchFamily="18" charset="0"/>
              </a:endParaRPr>
            </a:p>
            <a:p>
              <a:pPr algn="ctr"/>
              <a:endParaRPr lang="ru-RU" sz="1050" dirty="0"/>
            </a:p>
          </p:txBody>
        </p:sp>
        <p:sp>
          <p:nvSpPr>
            <p:cNvPr id="4105" name="Text Box 10"/>
            <p:cNvSpPr txBox="1">
              <a:spLocks noChangeArrowheads="1"/>
            </p:cNvSpPr>
            <p:nvPr/>
          </p:nvSpPr>
          <p:spPr bwMode="auto">
            <a:xfrm>
              <a:off x="256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Здоровьесбере-гающая</a:t>
              </a:r>
              <a:r>
                <a:rPr lang="ru-RU" sz="1600" i="1" dirty="0" smtClean="0">
                  <a:latin typeface="Cambria" pitchFamily="18" charset="0"/>
                </a:rPr>
                <a:t> </a:t>
              </a:r>
              <a:r>
                <a:rPr lang="ru-RU" sz="1600" i="1" dirty="0" err="1" smtClean="0">
                  <a:latin typeface="Cambria" pitchFamily="18" charset="0"/>
                </a:rPr>
                <a:t>инфраструкту-ра</a:t>
              </a:r>
              <a:endParaRPr lang="ru-RU" sz="1600" dirty="0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2282" y="1633"/>
              <a:ext cx="12567" cy="536"/>
              <a:chOff x="2282" y="1833"/>
              <a:chExt cx="12567" cy="336"/>
            </a:xfrm>
          </p:grpSpPr>
          <p:cxnSp>
            <p:nvCxnSpPr>
              <p:cNvPr id="4107" name="AutoShape 12"/>
              <p:cNvCxnSpPr>
                <a:cxnSpLocks noChangeShapeType="1"/>
              </p:cNvCxnSpPr>
              <p:nvPr/>
            </p:nvCxnSpPr>
            <p:spPr bwMode="auto">
              <a:xfrm flipH="1">
                <a:off x="2282" y="1833"/>
                <a:ext cx="6048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8" name="AutoShape 13"/>
              <p:cNvCxnSpPr>
                <a:cxnSpLocks noChangeShapeType="1"/>
              </p:cNvCxnSpPr>
              <p:nvPr/>
            </p:nvCxnSpPr>
            <p:spPr bwMode="auto">
              <a:xfrm flipH="1">
                <a:off x="5629" y="1833"/>
                <a:ext cx="270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9" name="AutoShape 14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0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0" name="AutoShape 15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289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1" name="AutoShape 16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6519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16" name="Прямоугольник 15"/>
          <p:cNvSpPr/>
          <p:nvPr/>
        </p:nvSpPr>
        <p:spPr>
          <a:xfrm>
            <a:off x="5572132" y="4143380"/>
            <a:ext cx="1643074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i="1" dirty="0" smtClean="0">
              <a:latin typeface="Cambria" pitchFamily="18" charset="0"/>
            </a:endParaRPr>
          </a:p>
          <a:p>
            <a:pPr algn="ctr"/>
            <a:endParaRPr lang="ru-RU" i="1" dirty="0" smtClean="0">
              <a:latin typeface="Cambria" pitchFamily="18" charset="0"/>
            </a:endParaRPr>
          </a:p>
          <a:p>
            <a:pPr algn="ctr"/>
            <a:r>
              <a:rPr lang="ru-RU" i="1" dirty="0" smtClean="0">
                <a:latin typeface="Cambria" pitchFamily="18" charset="0"/>
              </a:rPr>
              <a:t>Организация внеучебной </a:t>
            </a:r>
            <a:r>
              <a:rPr lang="ru-RU" i="1" dirty="0" err="1" smtClean="0">
                <a:latin typeface="Cambria" pitchFamily="18" charset="0"/>
              </a:rPr>
              <a:t>деятельнос-ти</a:t>
            </a:r>
            <a:endParaRPr lang="ru-RU" i="1" dirty="0" smtClean="0">
              <a:latin typeface="Cambria" pitchFamily="18" charset="0"/>
            </a:endParaRPr>
          </a:p>
          <a:p>
            <a:pPr algn="ctr"/>
            <a:endParaRPr lang="ru-RU" i="1" dirty="0" smtClean="0">
              <a:latin typeface="Cambria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429520" y="4143380"/>
            <a:ext cx="15716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latin typeface="Cambria" pitchFamily="18" charset="0"/>
              </a:rPr>
              <a:t>Реализация </a:t>
            </a:r>
            <a:r>
              <a:rPr lang="ru-RU" sz="1600" i="1" dirty="0" err="1" smtClean="0">
                <a:latin typeface="Cambria" pitchFamily="18" charset="0"/>
              </a:rPr>
              <a:t>дополнитель-ных</a:t>
            </a:r>
            <a:r>
              <a:rPr lang="ru-RU" sz="1600" i="1" dirty="0" smtClean="0">
                <a:latin typeface="Cambria" pitchFamily="18" charset="0"/>
              </a:rPr>
              <a:t> </a:t>
            </a:r>
            <a:r>
              <a:rPr lang="ru-RU" sz="1600" i="1" dirty="0" err="1" smtClean="0">
                <a:latin typeface="Cambria" pitchFamily="18" charset="0"/>
              </a:rPr>
              <a:t>образователь-ных</a:t>
            </a:r>
            <a:r>
              <a:rPr lang="ru-RU" sz="1600" i="1" dirty="0" smtClean="0">
                <a:latin typeface="Cambria" pitchFamily="18" charset="0"/>
              </a:rPr>
              <a:t> программ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4500570"/>
            <a:ext cx="16430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Cambria" pitchFamily="18" charset="0"/>
              </a:rPr>
              <a:t>Рациональная организация учебной деятельности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1190625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Достижения школы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2011 – 2012 уч. год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5" y="1484312"/>
            <a:ext cx="8215371" cy="50165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Диплом 1 степени за победу в Краевом финале военно-спортивной игры «Победа»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место во Всероссийском финале военно-спортивной игры «Победа», г. Пенза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1 - ое место в Краевых соревнованиях по легкой атлетике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ое место в Краевых соревнованиях по мини – футболу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ое место в районном турнире «Кожаный мяч»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ое место в открытом чемпионате ЕМР по лыжным гонкам «Быстрая лыжня»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ое место в легкоатлетической «Эстафете мира»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ое место в первенстве ЕМР «Шиповка юных»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место в Краевой  выставке детского технического и декоративно – прикладного творчества «Радуга творчества»</a:t>
            </a:r>
          </a:p>
          <a:p>
            <a:pPr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1-ое место в краевой фотовыставке «Мы помним тебя, солдат!»</a:t>
            </a:r>
          </a:p>
          <a:p>
            <a:pPr>
              <a:defRPr/>
            </a:pP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000108"/>
            <a:ext cx="813690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</a:p>
          <a:p>
            <a:pPr algn="ctr">
              <a:defRPr/>
            </a:pPr>
            <a:r>
              <a:rPr lang="ru-RU" sz="5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технологии</a:t>
            </a:r>
          </a:p>
          <a:p>
            <a:pPr algn="ctr">
              <a:defRPr/>
            </a:pPr>
            <a:r>
              <a:rPr lang="ru-RU" sz="5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организация безопасного пространства </a:t>
            </a:r>
          </a:p>
          <a:p>
            <a:pPr algn="ctr">
              <a:defRPr/>
            </a:pPr>
            <a:r>
              <a:rPr lang="ru-RU" sz="5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МБОУ СОШ №7 </a:t>
            </a:r>
          </a:p>
          <a:p>
            <a:pPr algn="ctr">
              <a:defRPr/>
            </a:pPr>
            <a:r>
              <a:rPr lang="ru-RU" sz="5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им. О.Н. Мамченкова</a:t>
            </a:r>
            <a:endParaRPr lang="ru-RU" sz="50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0" descr="Kartinochki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/>
          <p:cNvGrpSpPr>
            <a:grpSpLocks noChangeAspect="1"/>
          </p:cNvGrpSpPr>
          <p:nvPr/>
        </p:nvGrpSpPr>
        <p:grpSpPr bwMode="auto">
          <a:xfrm>
            <a:off x="0" y="0"/>
            <a:ext cx="9144000" cy="6524625"/>
            <a:chOff x="272" y="999"/>
            <a:chExt cx="2016" cy="3312"/>
          </a:xfrm>
        </p:grpSpPr>
        <p:cxnSp>
          <p:nvCxnSpPr>
            <p:cNvPr id="54275" name="_s4100"/>
            <p:cNvCxnSpPr>
              <a:cxnSpLocks noChangeShapeType="1"/>
              <a:stCxn id="54303" idx="3"/>
              <a:endCxn id="54289" idx="2"/>
            </p:cNvCxnSpPr>
            <p:nvPr/>
          </p:nvCxnSpPr>
          <p:spPr bwMode="auto">
            <a:xfrm flipV="1">
              <a:off x="1136" y="1325"/>
              <a:ext cx="164" cy="2842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76" name="_s4101"/>
            <p:cNvCxnSpPr>
              <a:cxnSpLocks noChangeShapeType="1"/>
              <a:stCxn id="54302" idx="1"/>
              <a:endCxn id="54289" idx="2"/>
            </p:cNvCxnSpPr>
            <p:nvPr/>
          </p:nvCxnSpPr>
          <p:spPr bwMode="auto">
            <a:xfrm rot="10800000">
              <a:off x="1300" y="1325"/>
              <a:ext cx="124" cy="2842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77" name="_s4102"/>
            <p:cNvCxnSpPr>
              <a:cxnSpLocks noChangeShapeType="1"/>
              <a:stCxn id="54301" idx="3"/>
              <a:endCxn id="54289" idx="2"/>
            </p:cNvCxnSpPr>
            <p:nvPr/>
          </p:nvCxnSpPr>
          <p:spPr bwMode="auto">
            <a:xfrm flipV="1">
              <a:off x="1136" y="1325"/>
              <a:ext cx="164" cy="2409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78" name="_s4103"/>
            <p:cNvCxnSpPr>
              <a:cxnSpLocks noChangeShapeType="1"/>
              <a:stCxn id="54300" idx="1"/>
              <a:endCxn id="54289" idx="2"/>
            </p:cNvCxnSpPr>
            <p:nvPr/>
          </p:nvCxnSpPr>
          <p:spPr bwMode="auto">
            <a:xfrm rot="10800000">
              <a:off x="1300" y="1325"/>
              <a:ext cx="124" cy="197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79" name="_s4104"/>
            <p:cNvCxnSpPr>
              <a:cxnSpLocks noChangeShapeType="1"/>
              <a:stCxn id="54299" idx="3"/>
              <a:endCxn id="54289" idx="2"/>
            </p:cNvCxnSpPr>
            <p:nvPr/>
          </p:nvCxnSpPr>
          <p:spPr bwMode="auto">
            <a:xfrm flipV="1">
              <a:off x="1136" y="1325"/>
              <a:ext cx="164" cy="197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80" name="_s4105"/>
            <p:cNvCxnSpPr>
              <a:cxnSpLocks noChangeShapeType="1"/>
              <a:stCxn id="54298" idx="1"/>
              <a:endCxn id="54289" idx="2"/>
            </p:cNvCxnSpPr>
            <p:nvPr/>
          </p:nvCxnSpPr>
          <p:spPr bwMode="auto">
            <a:xfrm rot="10800000">
              <a:off x="1300" y="1325"/>
              <a:ext cx="124" cy="2410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81" name="_s4106"/>
            <p:cNvCxnSpPr>
              <a:cxnSpLocks noChangeShapeType="1"/>
              <a:stCxn id="54297" idx="1"/>
              <a:endCxn id="54289" idx="2"/>
            </p:cNvCxnSpPr>
            <p:nvPr/>
          </p:nvCxnSpPr>
          <p:spPr bwMode="auto">
            <a:xfrm rot="10800000">
              <a:off x="1300" y="1325"/>
              <a:ext cx="124" cy="1114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82" name="_s4107"/>
            <p:cNvCxnSpPr>
              <a:cxnSpLocks noChangeShapeType="1"/>
              <a:stCxn id="54296" idx="1"/>
              <a:endCxn id="54289" idx="2"/>
            </p:cNvCxnSpPr>
            <p:nvPr/>
          </p:nvCxnSpPr>
          <p:spPr bwMode="auto">
            <a:xfrm rot="10800000">
              <a:off x="1300" y="1325"/>
              <a:ext cx="124" cy="250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83" name="_s4108"/>
            <p:cNvCxnSpPr>
              <a:cxnSpLocks noChangeShapeType="1"/>
              <a:stCxn id="54295" idx="3"/>
              <a:endCxn id="54289" idx="2"/>
            </p:cNvCxnSpPr>
            <p:nvPr/>
          </p:nvCxnSpPr>
          <p:spPr bwMode="auto">
            <a:xfrm flipV="1">
              <a:off x="1136" y="1325"/>
              <a:ext cx="164" cy="682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84" name="_s4109"/>
            <p:cNvCxnSpPr>
              <a:cxnSpLocks noChangeShapeType="1"/>
              <a:stCxn id="54294" idx="1"/>
              <a:endCxn id="54289" idx="2"/>
            </p:cNvCxnSpPr>
            <p:nvPr/>
          </p:nvCxnSpPr>
          <p:spPr bwMode="auto">
            <a:xfrm rot="10800000">
              <a:off x="1300" y="1325"/>
              <a:ext cx="124" cy="682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85" name="_s4110"/>
            <p:cNvCxnSpPr>
              <a:cxnSpLocks noChangeShapeType="1"/>
              <a:stCxn id="54293" idx="3"/>
              <a:endCxn id="54289" idx="2"/>
            </p:cNvCxnSpPr>
            <p:nvPr/>
          </p:nvCxnSpPr>
          <p:spPr bwMode="auto">
            <a:xfrm flipV="1">
              <a:off x="1136" y="1325"/>
              <a:ext cx="164" cy="1114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86" name="_s4111"/>
            <p:cNvCxnSpPr>
              <a:cxnSpLocks noChangeShapeType="1"/>
              <a:stCxn id="54292" idx="1"/>
              <a:endCxn id="54289" idx="2"/>
            </p:cNvCxnSpPr>
            <p:nvPr/>
          </p:nvCxnSpPr>
          <p:spPr bwMode="auto">
            <a:xfrm rot="10800000">
              <a:off x="1300" y="1325"/>
              <a:ext cx="124" cy="1546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87" name="_s4112"/>
            <p:cNvCxnSpPr>
              <a:cxnSpLocks noChangeShapeType="1"/>
              <a:stCxn id="54291" idx="3"/>
              <a:endCxn id="54289" idx="2"/>
            </p:cNvCxnSpPr>
            <p:nvPr/>
          </p:nvCxnSpPr>
          <p:spPr bwMode="auto">
            <a:xfrm flipV="1">
              <a:off x="1136" y="1325"/>
              <a:ext cx="164" cy="1546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54288" name="_s4113"/>
            <p:cNvCxnSpPr>
              <a:cxnSpLocks noChangeShapeType="1"/>
              <a:stCxn id="54290" idx="3"/>
              <a:endCxn id="54289" idx="2"/>
            </p:cNvCxnSpPr>
            <p:nvPr/>
          </p:nvCxnSpPr>
          <p:spPr bwMode="auto">
            <a:xfrm flipV="1">
              <a:off x="1136" y="1325"/>
              <a:ext cx="164" cy="250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sp>
          <p:nvSpPr>
            <p:cNvPr id="54289" name="_s4114"/>
            <p:cNvSpPr>
              <a:spLocks noChangeArrowheads="1"/>
            </p:cNvSpPr>
            <p:nvPr/>
          </p:nvSpPr>
          <p:spPr bwMode="auto">
            <a:xfrm>
              <a:off x="848" y="999"/>
              <a:ext cx="905" cy="32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 b="1">
                  <a:solidFill>
                    <a:srgbClr val="FFFF66"/>
                  </a:solidFill>
                  <a:latin typeface="Algerian" pitchFamily="82" charset="0"/>
                </a:rPr>
                <a:t>Взаимодействие </a:t>
              </a:r>
            </a:p>
            <a:p>
              <a:pPr algn="ctr"/>
              <a:r>
                <a:rPr lang="ru-RU" sz="1600" b="1">
                  <a:solidFill>
                    <a:srgbClr val="FFFF66"/>
                  </a:solidFill>
                  <a:latin typeface="Algerian" pitchFamily="82" charset="0"/>
                </a:rPr>
                <a:t>МБОУ СОШ №7 им. О.Н. Мамченкова</a:t>
              </a:r>
            </a:p>
          </p:txBody>
        </p:sp>
        <p:sp>
          <p:nvSpPr>
            <p:cNvPr id="54290" name="_s4115"/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>
                  <a:solidFill>
                    <a:srgbClr val="FFFF66"/>
                  </a:solidFill>
                  <a:latin typeface="Arial" charset="0"/>
                </a:rPr>
                <a:t>Центр дополнительного </a:t>
              </a:r>
            </a:p>
            <a:p>
              <a:pPr algn="ctr"/>
              <a:r>
                <a:rPr lang="ru-RU" sz="1600">
                  <a:solidFill>
                    <a:srgbClr val="FFFF66"/>
                  </a:solidFill>
                  <a:latin typeface="Arial" charset="0"/>
                </a:rPr>
                <a:t>образования «Луч»</a:t>
              </a:r>
            </a:p>
          </p:txBody>
        </p:sp>
        <p:sp>
          <p:nvSpPr>
            <p:cNvPr id="54291" name="_s4116"/>
            <p:cNvSpPr>
              <a:spLocks noChangeArrowheads="1"/>
            </p:cNvSpPr>
            <p:nvPr/>
          </p:nvSpPr>
          <p:spPr bwMode="auto">
            <a:xfrm>
              <a:off x="272" y="272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700">
                  <a:solidFill>
                    <a:srgbClr val="FFFF66"/>
                  </a:solidFill>
                  <a:latin typeface="Arial" charset="0"/>
                </a:rPr>
                <a:t>Районная  библиотека</a:t>
              </a:r>
            </a:p>
          </p:txBody>
        </p:sp>
        <p:sp>
          <p:nvSpPr>
            <p:cNvPr id="54292" name="_s4117"/>
            <p:cNvSpPr>
              <a:spLocks noChangeArrowheads="1"/>
            </p:cNvSpPr>
            <p:nvPr/>
          </p:nvSpPr>
          <p:spPr bwMode="auto">
            <a:xfrm>
              <a:off x="1424" y="272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>
                  <a:solidFill>
                    <a:srgbClr val="FFFF66"/>
                  </a:solidFill>
                  <a:latin typeface="Arial" charset="0"/>
                </a:rPr>
                <a:t>Музей  Кроноцкого заповедника</a:t>
              </a:r>
            </a:p>
          </p:txBody>
        </p:sp>
        <p:sp>
          <p:nvSpPr>
            <p:cNvPr id="54293" name="_s4118"/>
            <p:cNvSpPr>
              <a:spLocks noChangeArrowheads="1"/>
            </p:cNvSpPr>
            <p:nvPr/>
          </p:nvSpPr>
          <p:spPr bwMode="auto">
            <a:xfrm>
              <a:off x="272" y="229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700">
                  <a:solidFill>
                    <a:srgbClr val="FFFF66"/>
                  </a:solidFill>
                  <a:latin typeface="Arial" charset="0"/>
                </a:rPr>
                <a:t>«Елизовский  лесхоз»</a:t>
              </a:r>
            </a:p>
          </p:txBody>
        </p:sp>
        <p:sp>
          <p:nvSpPr>
            <p:cNvPr id="54294" name="_s4119"/>
            <p:cNvSpPr>
              <a:spLocks noChangeArrowheads="1"/>
            </p:cNvSpPr>
            <p:nvPr/>
          </p:nvSpPr>
          <p:spPr bwMode="auto">
            <a:xfrm>
              <a:off x="1424" y="186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700">
                  <a:solidFill>
                    <a:srgbClr val="FFFF66"/>
                  </a:solidFill>
                  <a:latin typeface="Arial" charset="0"/>
                </a:rPr>
                <a:t>Районный дом культуры</a:t>
              </a:r>
            </a:p>
          </p:txBody>
        </p:sp>
        <p:sp>
          <p:nvSpPr>
            <p:cNvPr id="54295" name="_s4120"/>
            <p:cNvSpPr>
              <a:spLocks noChangeArrowheads="1"/>
            </p:cNvSpPr>
            <p:nvPr/>
          </p:nvSpPr>
          <p:spPr bwMode="auto">
            <a:xfrm>
              <a:off x="273" y="1863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2000">
                  <a:solidFill>
                    <a:srgbClr val="FFFF66"/>
                  </a:solidFill>
                  <a:latin typeface="Arial" charset="0"/>
                </a:rPr>
                <a:t>ДЮСШ №1,2</a:t>
              </a:r>
            </a:p>
          </p:txBody>
        </p:sp>
        <p:sp>
          <p:nvSpPr>
            <p:cNvPr id="54296" name="_s4121"/>
            <p:cNvSpPr>
              <a:spLocks noChangeArrowheads="1"/>
            </p:cNvSpPr>
            <p:nvPr/>
          </p:nvSpPr>
          <p:spPr bwMode="auto">
            <a:xfrm>
              <a:off x="1424" y="1431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>
                  <a:solidFill>
                    <a:srgbClr val="FFFF66"/>
                  </a:solidFill>
                  <a:latin typeface="Arial" charset="0"/>
                </a:rPr>
                <a:t>Центральный дом</a:t>
              </a:r>
            </a:p>
            <a:p>
              <a:pPr algn="ctr"/>
              <a:r>
                <a:rPr lang="ru-RU" sz="1600">
                  <a:solidFill>
                    <a:srgbClr val="FFFF66"/>
                  </a:solidFill>
                  <a:latin typeface="Arial" charset="0"/>
                </a:rPr>
                <a:t>детского творчества</a:t>
              </a:r>
            </a:p>
          </p:txBody>
        </p:sp>
        <p:sp>
          <p:nvSpPr>
            <p:cNvPr id="54297" name="_s4122"/>
            <p:cNvSpPr>
              <a:spLocks noChangeArrowheads="1"/>
            </p:cNvSpPr>
            <p:nvPr/>
          </p:nvSpPr>
          <p:spPr bwMode="auto">
            <a:xfrm>
              <a:off x="1424" y="229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>
                  <a:solidFill>
                    <a:srgbClr val="FFFF66"/>
                  </a:solidFill>
                  <a:latin typeface="Arial" charset="0"/>
                </a:rPr>
                <a:t>Камчатский областной центр </a:t>
              </a:r>
            </a:p>
            <a:p>
              <a:pPr algn="ctr"/>
              <a:r>
                <a:rPr lang="ru-RU" sz="1600">
                  <a:solidFill>
                    <a:srgbClr val="FFFF66"/>
                  </a:solidFill>
                  <a:latin typeface="Arial" charset="0"/>
                </a:rPr>
                <a:t>детско-юношеского туризма</a:t>
              </a:r>
            </a:p>
          </p:txBody>
        </p:sp>
        <p:sp>
          <p:nvSpPr>
            <p:cNvPr id="54298" name="_s4123"/>
            <p:cNvSpPr>
              <a:spLocks noChangeArrowheads="1"/>
            </p:cNvSpPr>
            <p:nvPr/>
          </p:nvSpPr>
          <p:spPr bwMode="auto">
            <a:xfrm>
              <a:off x="1424" y="359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700">
                  <a:solidFill>
                    <a:srgbClr val="FFFF66"/>
                  </a:solidFill>
                </a:rPr>
                <a:t>ОВД по Елизовскому району</a:t>
              </a:r>
            </a:p>
          </p:txBody>
        </p:sp>
        <p:sp>
          <p:nvSpPr>
            <p:cNvPr id="54299" name="_s4124"/>
            <p:cNvSpPr>
              <a:spLocks noChangeArrowheads="1"/>
            </p:cNvSpPr>
            <p:nvPr/>
          </p:nvSpPr>
          <p:spPr bwMode="auto">
            <a:xfrm>
              <a:off x="272" y="315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2000">
                  <a:solidFill>
                    <a:srgbClr val="FFFF66"/>
                  </a:solidFill>
                </a:rPr>
                <a:t>Военкомат</a:t>
              </a:r>
            </a:p>
          </p:txBody>
        </p:sp>
        <p:sp>
          <p:nvSpPr>
            <p:cNvPr id="54300" name="_s4125"/>
            <p:cNvSpPr>
              <a:spLocks noChangeArrowheads="1"/>
            </p:cNvSpPr>
            <p:nvPr/>
          </p:nvSpPr>
          <p:spPr bwMode="auto">
            <a:xfrm>
              <a:off x="1424" y="315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>
                  <a:solidFill>
                    <a:srgbClr val="FFFF66"/>
                  </a:solidFill>
                </a:rPr>
                <a:t>Центр гражданских инициатив </a:t>
              </a:r>
            </a:p>
            <a:p>
              <a:pPr algn="ctr"/>
              <a:r>
                <a:rPr lang="ru-RU" sz="1600">
                  <a:solidFill>
                    <a:srgbClr val="FFFF66"/>
                  </a:solidFill>
                </a:rPr>
                <a:t>«Развитие»</a:t>
              </a:r>
            </a:p>
          </p:txBody>
        </p:sp>
        <p:sp>
          <p:nvSpPr>
            <p:cNvPr id="54301" name="_s4126"/>
            <p:cNvSpPr>
              <a:spLocks noChangeArrowheads="1"/>
            </p:cNvSpPr>
            <p:nvPr/>
          </p:nvSpPr>
          <p:spPr bwMode="auto">
            <a:xfrm>
              <a:off x="272" y="3591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700">
                  <a:solidFill>
                    <a:srgbClr val="FFFF66"/>
                  </a:solidFill>
                </a:rPr>
                <a:t>Совет  ветеранов ВОВ</a:t>
              </a:r>
            </a:p>
          </p:txBody>
        </p:sp>
        <p:sp>
          <p:nvSpPr>
            <p:cNvPr id="54302" name="_s4127"/>
            <p:cNvSpPr>
              <a:spLocks noChangeArrowheads="1"/>
            </p:cNvSpPr>
            <p:nvPr/>
          </p:nvSpPr>
          <p:spPr bwMode="auto">
            <a:xfrm>
              <a:off x="1424" y="402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700">
                  <a:solidFill>
                    <a:srgbClr val="FFFF66"/>
                  </a:solidFill>
                </a:rPr>
                <a:t>Межшкольный учебный</a:t>
              </a:r>
            </a:p>
            <a:p>
              <a:pPr algn="ctr"/>
              <a:r>
                <a:rPr lang="ru-RU" sz="1700">
                  <a:solidFill>
                    <a:srgbClr val="FFFF66"/>
                  </a:solidFill>
                </a:rPr>
                <a:t>комбинат</a:t>
              </a:r>
            </a:p>
          </p:txBody>
        </p:sp>
        <p:sp>
          <p:nvSpPr>
            <p:cNvPr id="54303" name="_s4128"/>
            <p:cNvSpPr>
              <a:spLocks noChangeArrowheads="1"/>
            </p:cNvSpPr>
            <p:nvPr/>
          </p:nvSpPr>
          <p:spPr bwMode="auto">
            <a:xfrm>
              <a:off x="272" y="402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700">
                  <a:solidFill>
                    <a:srgbClr val="FFFF66"/>
                  </a:solidFill>
                </a:rPr>
                <a:t>Дошкольные  образовательные</a:t>
              </a:r>
            </a:p>
            <a:p>
              <a:pPr algn="ctr"/>
              <a:r>
                <a:rPr lang="ru-RU" sz="1700">
                  <a:solidFill>
                    <a:srgbClr val="FFFF66"/>
                  </a:solidFill>
                </a:rPr>
                <a:t>учреждения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системной работы по формированию культуры здорового и безопасного образа жизни.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34925" y="2492375"/>
            <a:ext cx="9063038" cy="4079897"/>
            <a:chOff x="256" y="669"/>
            <a:chExt cx="16200" cy="4265"/>
          </a:xfrm>
        </p:grpSpPr>
        <p:sp>
          <p:nvSpPr>
            <p:cNvPr id="4100" name="Text Box 5"/>
            <p:cNvSpPr txBox="1">
              <a:spLocks noChangeArrowheads="1"/>
            </p:cNvSpPr>
            <p:nvPr/>
          </p:nvSpPr>
          <p:spPr bwMode="auto">
            <a:xfrm>
              <a:off x="3788" y="669"/>
              <a:ext cx="9342" cy="964"/>
            </a:xfrm>
            <a:prstGeom prst="rect">
              <a:avLst/>
            </a:prstGeom>
            <a:solidFill>
              <a:srgbClr val="943634">
                <a:alpha val="0"/>
              </a:srgbClr>
            </a:solidFill>
            <a:ln w="41275">
              <a:solidFill>
                <a:srgbClr val="62242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Формирование культуры здорового и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безопасного </a:t>
              </a: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образа жизни</a:t>
              </a:r>
            </a:p>
          </p:txBody>
        </p:sp>
        <p:sp>
          <p:nvSpPr>
            <p:cNvPr id="4101" name="Text Box 6"/>
            <p:cNvSpPr txBox="1">
              <a:spLocks noChangeArrowheads="1"/>
            </p:cNvSpPr>
            <p:nvPr/>
          </p:nvSpPr>
          <p:spPr bwMode="auto">
            <a:xfrm>
              <a:off x="6799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2" name="Text Box 7"/>
            <p:cNvSpPr txBox="1">
              <a:spLocks noChangeArrowheads="1"/>
            </p:cNvSpPr>
            <p:nvPr/>
          </p:nvSpPr>
          <p:spPr bwMode="auto">
            <a:xfrm>
              <a:off x="13279" y="2329"/>
              <a:ext cx="3177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3" name="Text Box 8"/>
            <p:cNvSpPr txBox="1">
              <a:spLocks noChangeArrowheads="1"/>
            </p:cNvSpPr>
            <p:nvPr/>
          </p:nvSpPr>
          <p:spPr bwMode="auto">
            <a:xfrm>
              <a:off x="10036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4" name="Text Box 9"/>
            <p:cNvSpPr txBox="1">
              <a:spLocks noChangeArrowheads="1"/>
            </p:cNvSpPr>
            <p:nvPr/>
          </p:nvSpPr>
          <p:spPr bwMode="auto">
            <a:xfrm>
              <a:off x="3514" y="2320"/>
              <a:ext cx="3192" cy="2614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Просветитель-ская</a:t>
              </a:r>
              <a:r>
                <a:rPr lang="ru-RU" sz="1600" i="1" dirty="0" smtClean="0">
                  <a:latin typeface="Cambria" pitchFamily="18" charset="0"/>
                </a:rPr>
                <a:t> работа с родителями</a:t>
              </a:r>
              <a:endParaRPr lang="ru-RU" sz="1600" dirty="0" smtClean="0"/>
            </a:p>
            <a:p>
              <a:pPr algn="ctr"/>
              <a:endParaRPr lang="ru-RU" sz="1050" i="1" dirty="0" smtClean="0">
                <a:latin typeface="Cambria" pitchFamily="18" charset="0"/>
              </a:endParaRPr>
            </a:p>
            <a:p>
              <a:pPr algn="ctr"/>
              <a:endParaRPr lang="ru-RU" sz="1050" dirty="0"/>
            </a:p>
          </p:txBody>
        </p:sp>
        <p:sp>
          <p:nvSpPr>
            <p:cNvPr id="4105" name="Text Box 10"/>
            <p:cNvSpPr txBox="1">
              <a:spLocks noChangeArrowheads="1"/>
            </p:cNvSpPr>
            <p:nvPr/>
          </p:nvSpPr>
          <p:spPr bwMode="auto">
            <a:xfrm>
              <a:off x="256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Здоровьесбере-гающая</a:t>
              </a:r>
              <a:r>
                <a:rPr lang="ru-RU" sz="1600" i="1" dirty="0" smtClean="0">
                  <a:latin typeface="Cambria" pitchFamily="18" charset="0"/>
                </a:rPr>
                <a:t> </a:t>
              </a:r>
              <a:r>
                <a:rPr lang="ru-RU" sz="1600" i="1" dirty="0" err="1" smtClean="0">
                  <a:latin typeface="Cambria" pitchFamily="18" charset="0"/>
                </a:rPr>
                <a:t>инфраструкту-ра</a:t>
              </a:r>
              <a:endParaRPr lang="ru-RU" sz="1600" dirty="0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2282" y="1633"/>
              <a:ext cx="12567" cy="536"/>
              <a:chOff x="2282" y="1833"/>
              <a:chExt cx="12567" cy="336"/>
            </a:xfrm>
          </p:grpSpPr>
          <p:cxnSp>
            <p:nvCxnSpPr>
              <p:cNvPr id="4107" name="AutoShape 12"/>
              <p:cNvCxnSpPr>
                <a:cxnSpLocks noChangeShapeType="1"/>
              </p:cNvCxnSpPr>
              <p:nvPr/>
            </p:nvCxnSpPr>
            <p:spPr bwMode="auto">
              <a:xfrm flipH="1">
                <a:off x="2282" y="1833"/>
                <a:ext cx="6048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8" name="AutoShape 13"/>
              <p:cNvCxnSpPr>
                <a:cxnSpLocks noChangeShapeType="1"/>
              </p:cNvCxnSpPr>
              <p:nvPr/>
            </p:nvCxnSpPr>
            <p:spPr bwMode="auto">
              <a:xfrm flipH="1">
                <a:off x="5629" y="1833"/>
                <a:ext cx="270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9" name="AutoShape 14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0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0" name="AutoShape 15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289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1" name="AutoShape 16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6519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16" name="Прямоугольник 15"/>
          <p:cNvSpPr/>
          <p:nvPr/>
        </p:nvSpPr>
        <p:spPr>
          <a:xfrm>
            <a:off x="5643570" y="4643446"/>
            <a:ext cx="1500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Cambria" pitchFamily="18" charset="0"/>
              </a:rPr>
              <a:t>Организация внеучебной </a:t>
            </a:r>
            <a:r>
              <a:rPr lang="ru-RU" i="1" dirty="0" err="1" smtClean="0">
                <a:latin typeface="Cambria" pitchFamily="18" charset="0"/>
              </a:rPr>
              <a:t>деятельнос-ти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429520" y="4143380"/>
            <a:ext cx="1571636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600" i="1" dirty="0" smtClean="0">
              <a:latin typeface="Cambria" pitchFamily="18" charset="0"/>
            </a:endParaRPr>
          </a:p>
          <a:p>
            <a:pPr algn="ctr"/>
            <a:endParaRPr lang="ru-RU" sz="1600" i="1" dirty="0" smtClean="0">
              <a:latin typeface="Cambria" pitchFamily="18" charset="0"/>
            </a:endParaRPr>
          </a:p>
          <a:p>
            <a:pPr algn="ctr"/>
            <a:r>
              <a:rPr lang="ru-RU" sz="1600" i="1" dirty="0" smtClean="0">
                <a:latin typeface="Cambria" pitchFamily="18" charset="0"/>
              </a:rPr>
              <a:t>Реализация </a:t>
            </a:r>
            <a:r>
              <a:rPr lang="ru-RU" sz="1600" i="1" dirty="0" err="1" smtClean="0">
                <a:latin typeface="Cambria" pitchFamily="18" charset="0"/>
              </a:rPr>
              <a:t>дополнитель-ных</a:t>
            </a:r>
            <a:r>
              <a:rPr lang="ru-RU" sz="1600" i="1" dirty="0" smtClean="0">
                <a:latin typeface="Cambria" pitchFamily="18" charset="0"/>
              </a:rPr>
              <a:t> </a:t>
            </a:r>
            <a:r>
              <a:rPr lang="ru-RU" sz="1600" i="1" dirty="0" err="1" smtClean="0">
                <a:latin typeface="Cambria" pitchFamily="18" charset="0"/>
              </a:rPr>
              <a:t>образователь-ных</a:t>
            </a:r>
            <a:r>
              <a:rPr lang="ru-RU" sz="1600" i="1" dirty="0" smtClean="0">
                <a:latin typeface="Cambria" pitchFamily="18" charset="0"/>
              </a:rPr>
              <a:t> программ</a:t>
            </a:r>
          </a:p>
          <a:p>
            <a:pPr algn="ctr"/>
            <a:endParaRPr lang="ru-RU" sz="1600" i="1" dirty="0" smtClean="0">
              <a:latin typeface="Cambria" pitchFamily="18" charset="0"/>
            </a:endParaRPr>
          </a:p>
          <a:p>
            <a:pPr algn="ctr"/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4500570"/>
            <a:ext cx="16430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Cambria" pitchFamily="18" charset="0"/>
              </a:rPr>
              <a:t>Рациональная организация учебной деятельности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66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dirty="0" smtClean="0">
                <a:latin typeface="SkazkaForSerge" pitchFamily="18" charset="0"/>
              </a:rPr>
              <a:t>«Волшебная кисточка»</a:t>
            </a:r>
          </a:p>
        </p:txBody>
      </p:sp>
      <p:pic>
        <p:nvPicPr>
          <p:cNvPr id="21570" name="Picture 66" descr="P212011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1557338"/>
            <a:ext cx="3959225" cy="2970212"/>
          </a:xfrm>
          <a:noFill/>
        </p:spPr>
      </p:pic>
      <p:sp>
        <p:nvSpPr>
          <p:cNvPr id="21569" name="Rectangle 65"/>
          <p:cNvSpPr>
            <a:spLocks noGrp="1" noChangeArrowheads="1"/>
          </p:cNvSpPr>
          <p:nvPr>
            <p:ph type="body" sz="half" idx="3"/>
          </p:nvPr>
        </p:nvSpPr>
        <p:spPr>
          <a:xfrm>
            <a:off x="4500563" y="1628775"/>
            <a:ext cx="4325937" cy="4997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400" b="1" u="sng" dirty="0" smtClean="0"/>
              <a:t>Год создания 1997г.</a:t>
            </a:r>
          </a:p>
          <a:p>
            <a:pPr eaLnBrk="1" hangingPunct="1">
              <a:buFontTx/>
              <a:buNone/>
              <a:defRPr/>
            </a:pPr>
            <a:r>
              <a:rPr lang="ru-RU" sz="2400" dirty="0" smtClean="0"/>
              <a:t>Деятельность:</a:t>
            </a:r>
          </a:p>
          <a:p>
            <a:pPr eaLnBrk="1" hangingPunct="1">
              <a:defRPr/>
            </a:pPr>
            <a:r>
              <a:rPr lang="ru-RU" sz="2400" dirty="0" smtClean="0"/>
              <a:t>Формирование у младших школьников художественной культуры</a:t>
            </a:r>
          </a:p>
          <a:p>
            <a:pPr eaLnBrk="1" hangingPunct="1">
              <a:defRPr/>
            </a:pPr>
            <a:r>
              <a:rPr lang="ru-RU" sz="2400" dirty="0" smtClean="0"/>
              <a:t>Приобщение к миру искусства разных народов через собственное творчество</a:t>
            </a:r>
          </a:p>
        </p:txBody>
      </p:sp>
      <p:sp>
        <p:nvSpPr>
          <p:cNvPr id="21573" name="Text Box 69"/>
          <p:cNvSpPr txBox="1">
            <a:spLocks noChangeArrowheads="1"/>
          </p:cNvSpPr>
          <p:nvPr/>
        </p:nvSpPr>
        <p:spPr bwMode="auto">
          <a:xfrm>
            <a:off x="827088" y="4652963"/>
            <a:ext cx="34147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800" b="1" dirty="0">
                <a:latin typeface="Verdana" pitchFamily="34" charset="0"/>
              </a:rPr>
              <a:t>Власова О.Н.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21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21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21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1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9" grpId="0" build="p"/>
      <p:bldP spid="2157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latin typeface="Aksent" pitchFamily="18" charset="0"/>
              </a:rPr>
              <a:t>Клуб  - лекторий «Патриот»</a:t>
            </a:r>
          </a:p>
        </p:txBody>
      </p:sp>
      <p:pic>
        <p:nvPicPr>
          <p:cNvPr id="12302" name="Picture 14" descr="10 01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50" y="1643063"/>
            <a:ext cx="4043363" cy="3025775"/>
          </a:xfrm>
        </p:spPr>
      </p:pic>
      <p:sp>
        <p:nvSpPr>
          <p:cNvPr id="12301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1700213"/>
            <a:ext cx="4787900" cy="5157787"/>
          </a:xfrm>
        </p:spPr>
        <p:txBody>
          <a:bodyPr/>
          <a:lstStyle/>
          <a:p>
            <a:pPr marL="273050" indent="-273050" eaLnBrk="1" hangingPunct="1">
              <a:buFontTx/>
              <a:buNone/>
              <a:defRPr/>
            </a:pPr>
            <a:r>
              <a:rPr lang="ru-RU" sz="2800" b="1" u="sng" smtClean="0"/>
              <a:t>Создан в 2001 г.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2800" b="1" u="sng" smtClean="0"/>
              <a:t>Деятельность:</a:t>
            </a:r>
          </a:p>
          <a:p>
            <a:pPr marL="273050" indent="-273050" eaLnBrk="1" hangingPunct="1">
              <a:buFont typeface="Wingdings 2" pitchFamily="18" charset="2"/>
              <a:buChar char=""/>
              <a:defRPr/>
            </a:pPr>
            <a:r>
              <a:rPr lang="ru-RU" sz="2400" smtClean="0"/>
              <a:t>Знакомство учащихся с героическим прошлым нашей Родины</a:t>
            </a:r>
          </a:p>
          <a:p>
            <a:pPr marL="273050" indent="-273050" eaLnBrk="1" hangingPunct="1">
              <a:buFont typeface="Wingdings 2" pitchFamily="18" charset="2"/>
              <a:buChar char=""/>
              <a:defRPr/>
            </a:pPr>
            <a:r>
              <a:rPr lang="ru-RU" sz="2400" smtClean="0"/>
              <a:t>Воспитание любви к Родине, уважительного отношения к духовному и культурному наследию Родины</a:t>
            </a:r>
          </a:p>
          <a:p>
            <a:pPr marL="273050" indent="-273050" eaLnBrk="1" hangingPunct="1">
              <a:buFontTx/>
              <a:buNone/>
              <a:defRPr/>
            </a:pPr>
            <a:endParaRPr lang="ru-RU" sz="2400" smtClean="0"/>
          </a:p>
          <a:p>
            <a:pPr marL="273050" indent="-273050" eaLnBrk="1" hangingPunct="1">
              <a:buFont typeface="Wingdings 2" pitchFamily="18" charset="2"/>
              <a:buChar char=""/>
              <a:defRPr/>
            </a:pPr>
            <a:endParaRPr lang="ru-RU" sz="2000" smtClean="0"/>
          </a:p>
          <a:p>
            <a:pPr marL="273050" indent="-273050" eaLnBrk="1" hangingPunct="1">
              <a:buFontTx/>
              <a:buNone/>
              <a:defRPr/>
            </a:pPr>
            <a:endParaRPr lang="ru-RU" sz="2000" smtClean="0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927100" y="4797425"/>
            <a:ext cx="32877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800" b="1" dirty="0">
                <a:latin typeface="Verdana" pitchFamily="34" charset="0"/>
              </a:rPr>
              <a:t>Кержанов Р.М.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 build="p"/>
      <p:bldP spid="123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latin typeface="SkazkaForSerge" pitchFamily="18" charset="0"/>
              </a:rPr>
              <a:t>«Юный </a:t>
            </a:r>
            <a:r>
              <a:rPr lang="ru-RU" dirty="0" smtClean="0">
                <a:latin typeface="SkazkaForSerge" pitchFamily="18" charset="0"/>
              </a:rPr>
              <a:t>журналист»</a:t>
            </a:r>
            <a:endParaRPr lang="ru-RU" dirty="0">
              <a:latin typeface="SkazkaForSerge" pitchFamily="18" charset="0"/>
            </a:endParaRPr>
          </a:p>
        </p:txBody>
      </p:sp>
      <p:pic>
        <p:nvPicPr>
          <p:cNvPr id="8210" name="Picture 18" descr="декабрь7 09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7188" y="1571625"/>
            <a:ext cx="2925762" cy="2189163"/>
          </a:xfrm>
        </p:spPr>
      </p:pic>
      <p:sp>
        <p:nvSpPr>
          <p:cNvPr id="8202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357188" y="3857625"/>
            <a:ext cx="2962275" cy="1019175"/>
          </a:xfrm>
        </p:spPr>
        <p:txBody>
          <a:bodyPr/>
          <a:lstStyle/>
          <a:p>
            <a:pPr marL="273050" indent="-273050"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2800" b="1" dirty="0" smtClean="0"/>
              <a:t>Руководитель:</a:t>
            </a:r>
          </a:p>
          <a:p>
            <a:pPr marL="273050" indent="-273050"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2800" b="1" dirty="0" smtClean="0"/>
              <a:t>Богданова С.Р.</a:t>
            </a:r>
          </a:p>
          <a:p>
            <a:pPr marL="273050" indent="-273050" eaLnBrk="1" hangingPunct="1">
              <a:buFontTx/>
              <a:buNone/>
              <a:defRPr/>
            </a:pPr>
            <a:endParaRPr lang="ru-RU" sz="2800" dirty="0" smtClean="0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500438" y="1571625"/>
            <a:ext cx="5059362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u="sng" dirty="0">
                <a:latin typeface="Verdana" pitchFamily="34" charset="0"/>
              </a:rPr>
              <a:t>Создан в 2002г.</a:t>
            </a:r>
          </a:p>
          <a:p>
            <a:pPr>
              <a:defRPr/>
            </a:pPr>
            <a:r>
              <a:rPr lang="ru-RU" sz="2000" b="1" u="sng" dirty="0">
                <a:latin typeface="Verdana" pitchFamily="34" charset="0"/>
              </a:rPr>
              <a:t>Деятельность:</a:t>
            </a:r>
          </a:p>
          <a:p>
            <a:pPr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ru-RU" sz="2000" dirty="0">
                <a:latin typeface="Verdana" pitchFamily="34" charset="0"/>
              </a:rPr>
              <a:t> Организует  и выпускает  ежемесячную школьную газету «ШИК»</a:t>
            </a:r>
          </a:p>
          <a:p>
            <a:pPr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ru-RU" sz="2000" dirty="0">
                <a:latin typeface="Verdana" pitchFamily="34" charset="0"/>
              </a:rPr>
              <a:t> Собирает материалы, организует публикации и статьи в школьной газете, в районных и городских СМИ</a:t>
            </a:r>
          </a:p>
          <a:p>
            <a:pPr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ru-RU" sz="2000" dirty="0">
                <a:latin typeface="Verdana" pitchFamily="34" charset="0"/>
              </a:rPr>
              <a:t> Информирует учащихся школы о проводимых мероприятиях, конкурсах и т.д.</a:t>
            </a:r>
          </a:p>
          <a:p>
            <a:pPr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ru-RU" sz="2000" dirty="0">
                <a:latin typeface="Verdana" pitchFamily="34" charset="0"/>
              </a:rPr>
              <a:t> Осуществляет работу по обеспечению положительного и эффективного освещения жизнедеятельности школы</a:t>
            </a:r>
            <a:endParaRPr lang="ru-RU" dirty="0"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Театр-мастерская «Петрушка»</a:t>
            </a:r>
          </a:p>
        </p:txBody>
      </p:sp>
      <p:pic>
        <p:nvPicPr>
          <p:cNvPr id="37891" name="Содержимое 4" descr="юля 133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50" y="1571625"/>
            <a:ext cx="4038600" cy="3028950"/>
          </a:xfrm>
        </p:spPr>
      </p:pic>
      <p:sp>
        <p:nvSpPr>
          <p:cNvPr id="1536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500188"/>
            <a:ext cx="4038600" cy="45196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u="sng" dirty="0" smtClean="0"/>
              <a:t>Создан в 2007 году</a:t>
            </a:r>
          </a:p>
          <a:p>
            <a:pPr eaLnBrk="1" fontAlgn="t" hangingPunct="1">
              <a:buFont typeface="Wingdings" pitchFamily="2" charset="2"/>
              <a:buNone/>
              <a:defRPr/>
            </a:pPr>
            <a:r>
              <a:rPr lang="ru-RU" sz="2400" b="1" u="sng" dirty="0" smtClean="0"/>
              <a:t>Задачи: </a:t>
            </a:r>
          </a:p>
          <a:p>
            <a:pPr eaLnBrk="1" hangingPunct="1">
              <a:defRPr/>
            </a:pPr>
            <a:r>
              <a:rPr lang="ru-RU" sz="2400" dirty="0" smtClean="0"/>
              <a:t>Развивать познавательный интерес к театральной деятельности. </a:t>
            </a:r>
          </a:p>
          <a:p>
            <a:pPr eaLnBrk="1" hangingPunct="1">
              <a:defRPr/>
            </a:pPr>
            <a:r>
              <a:rPr lang="ru-RU" sz="2400" dirty="0" smtClean="0"/>
              <a:t>Учить навыкам общения и коллективному творчеству. </a:t>
            </a:r>
          </a:p>
          <a:p>
            <a:pPr eaLnBrk="1" hangingPunct="1">
              <a:defRPr/>
            </a:pPr>
            <a:r>
              <a:rPr lang="ru-RU" sz="2400" dirty="0" smtClean="0"/>
              <a:t>Развивать эстетические способности детей.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625" y="4643438"/>
            <a:ext cx="4071938" cy="7143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Руководитель: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Тишик Ю.В.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1366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Творческая мастерская</a:t>
            </a:r>
            <a:br>
              <a:rPr lang="ru-RU" dirty="0" smtClean="0"/>
            </a:br>
            <a:r>
              <a:rPr lang="ru-RU" dirty="0" smtClean="0"/>
              <a:t> «Умелые руки»</a:t>
            </a:r>
            <a:endParaRPr lang="ru-RU" dirty="0"/>
          </a:p>
        </p:txBody>
      </p:sp>
      <p:pic>
        <p:nvPicPr>
          <p:cNvPr id="38915" name="Содержимое 4" descr="конференц 010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313" y="1785938"/>
            <a:ext cx="4038600" cy="3022600"/>
          </a:xfrm>
        </p:spPr>
      </p:pic>
      <p:sp>
        <p:nvSpPr>
          <p:cNvPr id="16388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u="sng" dirty="0" smtClean="0"/>
              <a:t>Создан в 2007 году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Работа кружка направлена на трудовое, эстетическое, нравственное воспитание школьников.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Программа рассчитана на учащихся 5-9 классов.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0" y="4857750"/>
            <a:ext cx="3857625" cy="1143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Руководитель: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Кудрявцев А.А.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Творческая мастерская «Сувенир»</a:t>
            </a:r>
            <a:endParaRPr lang="ru-RU" dirty="0"/>
          </a:p>
        </p:txBody>
      </p:sp>
      <p:pic>
        <p:nvPicPr>
          <p:cNvPr id="39939" name="Содержимое 4" descr="граждание 2009 008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8688" y="1571625"/>
            <a:ext cx="2786062" cy="3722688"/>
          </a:xfrm>
        </p:spPr>
      </p:pic>
      <p:sp>
        <p:nvSpPr>
          <p:cNvPr id="18436" name="Текст 3"/>
          <p:cNvSpPr>
            <a:spLocks noGrp="1"/>
          </p:cNvSpPr>
          <p:nvPr>
            <p:ph type="body" sz="half" idx="2"/>
          </p:nvPr>
        </p:nvSpPr>
        <p:spPr>
          <a:xfrm>
            <a:off x="4143375" y="1905000"/>
            <a:ext cx="454342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u="sng" dirty="0" smtClean="0"/>
              <a:t>Создан в 2009 году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u="sng" dirty="0" smtClean="0"/>
              <a:t>Цель: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Развитие творческих способностей детей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813" y="5286375"/>
            <a:ext cx="4286250" cy="8572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Руководитель: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tx1"/>
                </a:solidFill>
              </a:rPr>
              <a:t>Правосудова</a:t>
            </a:r>
            <a:r>
              <a:rPr lang="ru-RU" sz="2800" b="1" dirty="0">
                <a:solidFill>
                  <a:schemeClr val="tx1"/>
                </a:solidFill>
              </a:rPr>
              <a:t> О.В.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6635750" cy="1195387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dirty="0" smtClean="0">
                <a:latin typeface="Franklin Gothic Medium Cond" pitchFamily="34" charset="0"/>
              </a:rPr>
              <a:t>Театр-студия «Огоньки»</a:t>
            </a:r>
          </a:p>
        </p:txBody>
      </p:sp>
      <p:pic>
        <p:nvPicPr>
          <p:cNvPr id="115719" name="Picture 7" descr="декабрь 05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1628775"/>
            <a:ext cx="4787900" cy="3138488"/>
          </a:xfrm>
          <a:noFill/>
        </p:spPr>
      </p:pic>
      <p:sp>
        <p:nvSpPr>
          <p:cNvPr id="1157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292725" y="1557338"/>
            <a:ext cx="3636963" cy="37734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Создан в 2004 г.</a:t>
            </a:r>
          </a:p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Цель:</a:t>
            </a:r>
          </a:p>
          <a:p>
            <a:pPr eaLnBrk="1" hangingPunct="1">
              <a:buFontTx/>
              <a:buNone/>
              <a:defRPr/>
            </a:pPr>
            <a:r>
              <a:rPr lang="ru-RU" sz="2800" dirty="0" smtClean="0"/>
              <a:t>Формирование творческой личности ребёнка средствами театральной педагогики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900113" y="5013325"/>
            <a:ext cx="36496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Самборская Л.В.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115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 build="p"/>
      <p:bldP spid="1157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6635750" cy="119538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800" dirty="0" smtClean="0">
                <a:latin typeface="Franklin Gothic Medium Cond" pitchFamily="34" charset="0"/>
              </a:rPr>
              <a:t>Клуб «Безопасное колесо»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292725" y="1557338"/>
            <a:ext cx="3636963" cy="37734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Создан в 2008 г.</a:t>
            </a:r>
          </a:p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Цель:</a:t>
            </a:r>
          </a:p>
          <a:p>
            <a:pPr>
              <a:defRPr/>
            </a:pPr>
            <a:r>
              <a:rPr lang="ru-RU" sz="2800" dirty="0" smtClean="0"/>
              <a:t>Формирование прочных знаний по  ПДД школьниками, навыков применения на практике.</a:t>
            </a:r>
            <a:endParaRPr lang="ru-RU" sz="2800" dirty="0"/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1428750" y="5000625"/>
            <a:ext cx="3649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Парамоненко И.В.</a:t>
            </a:r>
          </a:p>
        </p:txBody>
      </p:sp>
      <p:pic>
        <p:nvPicPr>
          <p:cNvPr id="43013" name="Содержимое 6" descr="DSC_6148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313" y="1571625"/>
            <a:ext cx="4948237" cy="3286125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 build="p"/>
      <p:bldP spid="1157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3276600" y="2286000"/>
            <a:ext cx="2819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Факторы риска школьной среды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6616700" y="4005263"/>
            <a:ext cx="2555875" cy="8302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000" b="1" dirty="0">
                <a:latin typeface="Times New Roman" pitchFamily="18" charset="0"/>
              </a:rPr>
              <a:t>Низкая культура семьи в вопросах здоровья</a:t>
            </a:r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6808787" y="285728"/>
            <a:ext cx="2335213" cy="1076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000" b="1" dirty="0">
                <a:latin typeface="Times New Roman" pitchFamily="18" charset="0"/>
              </a:rPr>
              <a:t>Стрессовая тактика педагогических воздействий</a:t>
            </a:r>
          </a:p>
        </p:txBody>
      </p:sp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0" y="1989138"/>
            <a:ext cx="3048000" cy="1754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atin typeface="Arial" charset="0"/>
              </a:rPr>
              <a:t>Несоблюдение гигиенических требований к микроклимату, освещенности,  учебной мебели, ТСО и др.</a:t>
            </a:r>
          </a:p>
        </p:txBody>
      </p:sp>
      <p:sp>
        <p:nvSpPr>
          <p:cNvPr id="196616" name="Rectangle 8"/>
          <p:cNvSpPr>
            <a:spLocks noChangeArrowheads="1"/>
          </p:cNvSpPr>
          <p:nvPr/>
        </p:nvSpPr>
        <p:spPr bwMode="auto">
          <a:xfrm>
            <a:off x="18336" y="5029200"/>
            <a:ext cx="2592387" cy="1477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atin typeface="Arial" charset="0"/>
              </a:rPr>
              <a:t>Снижение уровня медицинского контроля за здоровьем школьников</a:t>
            </a:r>
          </a:p>
        </p:txBody>
      </p:sp>
      <p:sp>
        <p:nvSpPr>
          <p:cNvPr id="196617" name="Rectangle 9"/>
          <p:cNvSpPr>
            <a:spLocks noChangeArrowheads="1"/>
          </p:cNvSpPr>
          <p:nvPr/>
        </p:nvSpPr>
        <p:spPr bwMode="auto">
          <a:xfrm>
            <a:off x="2971800" y="5013325"/>
            <a:ext cx="3470275" cy="708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latin typeface="Arial" charset="0"/>
              </a:rPr>
              <a:t>Плохая организация школьного питания</a:t>
            </a:r>
          </a:p>
        </p:txBody>
      </p:sp>
      <p:sp>
        <p:nvSpPr>
          <p:cNvPr id="196618" name="Rectangle 10"/>
          <p:cNvSpPr>
            <a:spLocks noChangeArrowheads="1"/>
          </p:cNvSpPr>
          <p:nvPr/>
        </p:nvSpPr>
        <p:spPr bwMode="auto">
          <a:xfrm>
            <a:off x="6616700" y="5257800"/>
            <a:ext cx="2527300" cy="969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900" b="1" dirty="0" err="1">
                <a:latin typeface="Arial" charset="0"/>
              </a:rPr>
              <a:t>Гиподинамичный</a:t>
            </a:r>
            <a:r>
              <a:rPr lang="ru-RU" sz="1900" b="1" dirty="0">
                <a:latin typeface="Arial" charset="0"/>
              </a:rPr>
              <a:t> характер обучения</a:t>
            </a:r>
          </a:p>
          <a:p>
            <a:pPr algn="ctr">
              <a:defRPr/>
            </a:pPr>
            <a:endParaRPr lang="ru-RU" sz="1900" b="1" dirty="0">
              <a:latin typeface="Arial" charset="0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 flipV="1">
            <a:off x="1600200" y="1295400"/>
            <a:ext cx="2057400" cy="114300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 flipV="1">
            <a:off x="4643438" y="1844675"/>
            <a:ext cx="0" cy="53340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4724400" y="4343400"/>
            <a:ext cx="0" cy="68580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V="1">
            <a:off x="5562600" y="2971800"/>
            <a:ext cx="6858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1524000" y="3886200"/>
            <a:ext cx="2209800" cy="114300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V="1">
            <a:off x="5715000" y="1524000"/>
            <a:ext cx="1752600" cy="83820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5410200" y="4005263"/>
            <a:ext cx="1676400" cy="121920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61131" y="116632"/>
            <a:ext cx="2725737" cy="969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900" b="1" dirty="0">
                <a:latin typeface="Arial" charset="0"/>
              </a:rPr>
              <a:t>Интенсификация учебного процесса и учебные перегрузки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6405563" y="2060575"/>
            <a:ext cx="2738437" cy="12620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900" b="1" dirty="0">
                <a:latin typeface="Arial" charset="0"/>
              </a:rPr>
              <a:t>Отсутствие системной работы по формированию ценности здоровья</a:t>
            </a:r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 flipH="1" flipV="1">
            <a:off x="2987675" y="2997200"/>
            <a:ext cx="9906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3178175" y="209550"/>
            <a:ext cx="3095625" cy="1200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000" b="1" dirty="0">
                <a:latin typeface="Times New Roman" pitchFamily="18" charset="0"/>
              </a:rPr>
              <a:t>Несоответствие методик обучения возрастным возможностям школьников</a:t>
            </a: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5795963" y="3563143"/>
            <a:ext cx="1223962" cy="360363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6635750" cy="1195387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dirty="0" smtClean="0">
                <a:latin typeface="Franklin Gothic Medium Cond" pitchFamily="34" charset="0"/>
              </a:rPr>
              <a:t>Кружок «Вокруг света»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292725" y="1557338"/>
            <a:ext cx="3636963" cy="44434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Создан в 2011 г.</a:t>
            </a:r>
          </a:p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Цель:</a:t>
            </a:r>
          </a:p>
          <a:p>
            <a:pPr eaLnBrk="1" hangingPunct="1">
              <a:defRPr/>
            </a:pPr>
            <a:r>
              <a:rPr lang="ru-RU" sz="2800" dirty="0" smtClean="0"/>
              <a:t>Расширение кругозора учащихся</a:t>
            </a:r>
          </a:p>
          <a:p>
            <a:pPr eaLnBrk="1" hangingPunct="1">
              <a:defRPr/>
            </a:pPr>
            <a:r>
              <a:rPr lang="ru-RU" sz="2800" dirty="0" smtClean="0"/>
              <a:t>Развитие интереса к науке</a:t>
            </a:r>
          </a:p>
          <a:p>
            <a:pPr eaLnBrk="1" hangingPunct="1">
              <a:defRPr/>
            </a:pPr>
            <a:r>
              <a:rPr lang="ru-RU" sz="2800" dirty="0" smtClean="0"/>
              <a:t>Развитие исследовательских навыков</a:t>
            </a:r>
          </a:p>
          <a:p>
            <a:pPr eaLnBrk="1" hangingPunct="1">
              <a:buFontTx/>
              <a:buNone/>
              <a:defRPr/>
            </a:pPr>
            <a:endParaRPr lang="ru-RU" sz="2800" dirty="0" smtClean="0"/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1143000" y="5786438"/>
            <a:ext cx="36496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Бычкова И.В.</a:t>
            </a:r>
          </a:p>
        </p:txBody>
      </p:sp>
      <p:pic>
        <p:nvPicPr>
          <p:cNvPr id="44037" name="Picture 7" descr="P508001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26" t="7069" r="7751" b="4004"/>
          <a:stretch>
            <a:fillRect/>
          </a:stretch>
        </p:blipFill>
        <p:spPr>
          <a:xfrm>
            <a:off x="1428750" y="1571625"/>
            <a:ext cx="3027363" cy="4114800"/>
          </a:xfr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157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1157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1157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 build="p"/>
      <p:bldP spid="1157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928688" y="188913"/>
            <a:ext cx="7643812" cy="119538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Кружок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«Любители китайского языка»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292725" y="1557338"/>
            <a:ext cx="3636963" cy="4729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Создан в 2009 г.</a:t>
            </a:r>
          </a:p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Цель:</a:t>
            </a:r>
          </a:p>
          <a:p>
            <a:pPr eaLnBrk="1" hangingPunct="1">
              <a:buFontTx/>
              <a:buNone/>
              <a:defRPr/>
            </a:pPr>
            <a:r>
              <a:rPr lang="ru-RU" sz="2800" dirty="0" smtClean="0"/>
              <a:t>дать детям знания о стране изучаемого языка, а также изучить как можно больше иероглифов и начать излагать свои мысли на китайском языке</a:t>
            </a: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1500188" y="5357813"/>
            <a:ext cx="36496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Роговченко Д.Ю.</a:t>
            </a:r>
          </a:p>
        </p:txBody>
      </p:sp>
      <p:pic>
        <p:nvPicPr>
          <p:cNvPr id="45061" name="Содержимое 6" descr="DSCF7234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313" y="1571625"/>
            <a:ext cx="4929187" cy="3697288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 build="p"/>
      <p:bldP spid="11572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928688" y="188913"/>
            <a:ext cx="7572375" cy="11953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5400" dirty="0" smtClean="0">
                <a:latin typeface="Franklin Gothic Medium Cond" pitchFamily="34" charset="0"/>
              </a:rPr>
              <a:t>Кружок </a:t>
            </a:r>
            <a:br>
              <a:rPr lang="ru-RU" sz="5400" dirty="0" smtClean="0">
                <a:latin typeface="Franklin Gothic Medium Cond" pitchFamily="34" charset="0"/>
              </a:rPr>
            </a:br>
            <a:r>
              <a:rPr lang="ru-RU" sz="5400" dirty="0" smtClean="0">
                <a:latin typeface="Franklin Gothic Medium Cond" pitchFamily="34" charset="0"/>
              </a:rPr>
              <a:t>«Французский язык для всех»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292725" y="2133600"/>
            <a:ext cx="3636963" cy="377348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Создан в 2010 г.</a:t>
            </a:r>
          </a:p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Цель:</a:t>
            </a:r>
          </a:p>
          <a:p>
            <a:pPr eaLnBrk="1" hangingPunct="1">
              <a:buFontTx/>
              <a:buNone/>
              <a:defRPr/>
            </a:pPr>
            <a:r>
              <a:rPr lang="ru-RU" sz="2800" dirty="0" smtClean="0"/>
              <a:t>дать детям знания о стране изучаемого языка, традициях, </a:t>
            </a:r>
          </a:p>
          <a:p>
            <a:pPr eaLnBrk="1" hangingPunct="1">
              <a:buFontTx/>
              <a:buNone/>
              <a:defRPr/>
            </a:pPr>
            <a:r>
              <a:rPr lang="ru-RU" sz="2800" dirty="0" smtClean="0"/>
              <a:t>     обычаях, культуре</a:t>
            </a:r>
            <a:r>
              <a:rPr lang="ru-RU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1428750" y="4786313"/>
            <a:ext cx="36496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Шеронова З.Г.</a:t>
            </a:r>
          </a:p>
        </p:txBody>
      </p:sp>
      <p:pic>
        <p:nvPicPr>
          <p:cNvPr id="46085" name="Содержимое 6" descr="DSC_6201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8625" y="1571625"/>
            <a:ext cx="4643438" cy="3084513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 build="p"/>
      <p:bldP spid="1157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928688" y="188913"/>
            <a:ext cx="7572375" cy="11953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5400" dirty="0" smtClean="0">
                <a:latin typeface="Franklin Gothic Medium Cond" pitchFamily="34" charset="0"/>
              </a:rPr>
              <a:t>«Клуб любителей </a:t>
            </a:r>
            <a:br>
              <a:rPr lang="ru-RU" sz="5400" dirty="0" smtClean="0">
                <a:latin typeface="Franklin Gothic Medium Cond" pitchFamily="34" charset="0"/>
              </a:rPr>
            </a:br>
            <a:r>
              <a:rPr lang="ru-RU" sz="5400" dirty="0" smtClean="0">
                <a:latin typeface="Franklin Gothic Medium Cond" pitchFamily="34" charset="0"/>
              </a:rPr>
              <a:t>иностранного языка»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292725" y="1557338"/>
            <a:ext cx="3636963" cy="4800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Создан в 2009 г.</a:t>
            </a:r>
          </a:p>
          <a:p>
            <a:pPr eaLnBrk="1" hangingPunct="1">
              <a:buFontTx/>
              <a:buNone/>
              <a:defRPr/>
            </a:pPr>
            <a:r>
              <a:rPr lang="ru-RU" sz="2800" b="1" u="sng" dirty="0" smtClean="0"/>
              <a:t>Цель:</a:t>
            </a:r>
          </a:p>
          <a:p>
            <a:pPr>
              <a:defRPr/>
            </a:pPr>
            <a:r>
              <a:rPr lang="ru-RU" sz="1800" b="1" dirty="0" smtClean="0"/>
              <a:t>дать дополнительные знания о строении языка, о </a:t>
            </a:r>
            <a:r>
              <a:rPr lang="ru-RU" sz="1800" b="1" dirty="0" err="1" smtClean="0"/>
              <a:t>социокультурном</a:t>
            </a:r>
            <a:r>
              <a:rPr lang="ru-RU" sz="1800" b="1" dirty="0" smtClean="0"/>
              <a:t> аспекте;</a:t>
            </a:r>
          </a:p>
          <a:p>
            <a:pPr>
              <a:defRPr/>
            </a:pPr>
            <a:r>
              <a:rPr lang="ru-RU" sz="1800" b="1" dirty="0" smtClean="0"/>
              <a:t>привлечь в Клуб желающих развить свои навыки общения на английском языке;</a:t>
            </a:r>
          </a:p>
          <a:p>
            <a:pPr>
              <a:defRPr/>
            </a:pPr>
            <a:r>
              <a:rPr lang="ru-RU" sz="1800" b="1" dirty="0" smtClean="0"/>
              <a:t>Организовать переписку с другими  Клубами через Интернет с целью обмена опытом, информацией, с целью развития письменных навыков у учащихся</a:t>
            </a:r>
            <a:endParaRPr lang="ru-RU" sz="1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1357313" y="5500688"/>
            <a:ext cx="36496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Комендантова В.С.</a:t>
            </a:r>
          </a:p>
        </p:txBody>
      </p:sp>
      <p:pic>
        <p:nvPicPr>
          <p:cNvPr id="8" name="Picture 2" descr="D:\Мои документы\пилот\хотят ли русские\хотят ли русские 02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7544" y="1772816"/>
            <a:ext cx="4382562" cy="3286125"/>
          </a:xfrm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 build="p"/>
      <p:bldP spid="11572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Лёгкая атлетика</a:t>
            </a:r>
          </a:p>
        </p:txBody>
      </p:sp>
      <p:sp>
        <p:nvSpPr>
          <p:cNvPr id="17412" name="Текст 3"/>
          <p:cNvSpPr>
            <a:spLocks noGrp="1"/>
          </p:cNvSpPr>
          <p:nvPr>
            <p:ph type="body" sz="half" idx="2"/>
          </p:nvPr>
        </p:nvSpPr>
        <p:spPr>
          <a:xfrm>
            <a:off x="5214938" y="1905000"/>
            <a:ext cx="347186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u="sng" dirty="0" smtClean="0"/>
              <a:t>Цель:</a:t>
            </a:r>
            <a:r>
              <a:rPr lang="ru-RU" sz="28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пропаганда спорта и здорового образа жизни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38" y="5143500"/>
            <a:ext cx="4143375" cy="9286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Руководитель: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Сим В.Я.</a:t>
            </a:r>
          </a:p>
        </p:txBody>
      </p:sp>
      <p:pic>
        <p:nvPicPr>
          <p:cNvPr id="48133" name="Picture 6" descr="I:\Документы Света\МОУ СОШ №7-школа радости\Дети передовики\легкая атлетика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50" y="1643063"/>
            <a:ext cx="4556125" cy="3143250"/>
          </a:xfr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136636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Баскетбол</a:t>
            </a:r>
          </a:p>
        </p:txBody>
      </p:sp>
      <p:sp>
        <p:nvSpPr>
          <p:cNvPr id="17412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u="sng" dirty="0" smtClean="0"/>
              <a:t>Цель:</a:t>
            </a:r>
            <a:r>
              <a:rPr lang="ru-RU" sz="28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пропаганда спорта и здорового образа жизни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2" y="5286388"/>
            <a:ext cx="4143375" cy="9286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Руководитель: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Власов Л.Б.</a:t>
            </a:r>
          </a:p>
        </p:txBody>
      </p:sp>
      <p:pic>
        <p:nvPicPr>
          <p:cNvPr id="1026" name="Picture 2" descr="J:\фото\Фото важно\Дети передовики\200900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472" r="6760"/>
          <a:stretch>
            <a:fillRect/>
          </a:stretch>
        </p:blipFill>
        <p:spPr bwMode="auto">
          <a:xfrm>
            <a:off x="357158" y="1428736"/>
            <a:ext cx="3286148" cy="4684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Шахматы</a:t>
            </a:r>
          </a:p>
        </p:txBody>
      </p:sp>
      <p:sp>
        <p:nvSpPr>
          <p:cNvPr id="17412" name="Текст 3"/>
          <p:cNvSpPr>
            <a:spLocks noGrp="1"/>
          </p:cNvSpPr>
          <p:nvPr>
            <p:ph type="body" sz="half" idx="2"/>
          </p:nvPr>
        </p:nvSpPr>
        <p:spPr>
          <a:xfrm>
            <a:off x="4357688" y="1905000"/>
            <a:ext cx="4572000" cy="44529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u="sng" dirty="0" smtClean="0"/>
              <a:t>Создан в 2011 год</a:t>
            </a:r>
            <a:r>
              <a:rPr lang="ru-RU" sz="2800" dirty="0" smtClean="0"/>
              <a:t>у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u="sng" dirty="0" smtClean="0"/>
              <a:t>Цель: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-расширение кругозора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-развитие целеустремленности, выдержки, воли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-развитие изобретательности и логического мышления</a:t>
            </a:r>
            <a:r>
              <a:rPr lang="ru-RU" dirty="0" smtClean="0"/>
              <a:t>. </a:t>
            </a:r>
          </a:p>
        </p:txBody>
      </p:sp>
      <p:pic>
        <p:nvPicPr>
          <p:cNvPr id="50180" name="Picture 2" descr="C:\Users\Светик\Pictures\imgpreview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188" y="1643063"/>
            <a:ext cx="3786187" cy="2840037"/>
          </a:xfr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«Юный футболист»</a:t>
            </a:r>
          </a:p>
        </p:txBody>
      </p:sp>
      <p:pic>
        <p:nvPicPr>
          <p:cNvPr id="51203" name="Содержимое 4" descr="20090005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50" y="1643063"/>
            <a:ext cx="4232275" cy="3070225"/>
          </a:xfrm>
        </p:spPr>
      </p:pic>
      <p:sp>
        <p:nvSpPr>
          <p:cNvPr id="17412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u="sng" dirty="0" smtClean="0"/>
              <a:t>Создан в 2008 год</a:t>
            </a:r>
            <a:r>
              <a:rPr lang="ru-RU" sz="2800" dirty="0" smtClean="0"/>
              <a:t>у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u="sng" dirty="0" smtClean="0"/>
              <a:t>Цель:</a:t>
            </a:r>
            <a:r>
              <a:rPr lang="ru-RU" sz="28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пропаганда спорта и здорового образа жизни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63" y="5083175"/>
            <a:ext cx="4143375" cy="9286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Руководитель: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Хурина Т.А.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7"/>
          <p:cNvSpPr txBox="1">
            <a:spLocks noChangeArrowheads="1"/>
          </p:cNvSpPr>
          <p:nvPr/>
        </p:nvSpPr>
        <p:spPr bwMode="auto">
          <a:xfrm>
            <a:off x="1042988" y="2276475"/>
            <a:ext cx="6429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36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latin typeface="a_PlakatTitul" pitchFamily="34" charset="-52"/>
              </a:rPr>
              <a:t>Военно-патриотический клуб «Орлёнок»</a:t>
            </a:r>
          </a:p>
        </p:txBody>
      </p:sp>
      <p:pic>
        <p:nvPicPr>
          <p:cNvPr id="17423" name="Picture 15" descr="Зарница 13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3875" y="1930400"/>
            <a:ext cx="4408488" cy="3162300"/>
          </a:xfrm>
        </p:spPr>
      </p:pic>
      <p:sp>
        <p:nvSpPr>
          <p:cNvPr id="17422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5003800" y="1600200"/>
            <a:ext cx="4140200" cy="5257800"/>
          </a:xfrm>
        </p:spPr>
        <p:txBody>
          <a:bodyPr/>
          <a:lstStyle/>
          <a:p>
            <a:pPr marL="273050" indent="-273050" eaLnBrk="1" hangingPunct="1">
              <a:buFontTx/>
              <a:buNone/>
              <a:defRPr/>
            </a:pPr>
            <a:r>
              <a:rPr lang="ru-RU" sz="2400" b="1" u="sng" dirty="0" smtClean="0"/>
              <a:t>Создан в 2005г.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2800" dirty="0" smtClean="0"/>
              <a:t>Клуб является формой распространения военно-технических знаний среди учеников школы, формой патриотического воспитания учащихся</a:t>
            </a:r>
          </a:p>
          <a:p>
            <a:pPr marL="273050" indent="-273050" eaLnBrk="1" hangingPunct="1"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1571625" y="5143500"/>
            <a:ext cx="3198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800" b="1" dirty="0">
                <a:latin typeface="Verdana" pitchFamily="34" charset="0"/>
              </a:rPr>
              <a:t>Петров В.В.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2" grpId="0" build="p"/>
      <p:bldP spid="1742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Rectangle 1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3843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latin typeface="a_PlakatCmpl" pitchFamily="34" charset="-52"/>
              </a:rPr>
              <a:t>Туристический клуб «Оптимист»</a:t>
            </a:r>
          </a:p>
        </p:txBody>
      </p:sp>
      <p:pic>
        <p:nvPicPr>
          <p:cNvPr id="22543" name="Picture 15" descr="оптимист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00563" y="1571625"/>
            <a:ext cx="4356100" cy="3600450"/>
          </a:xfrm>
        </p:spPr>
      </p:pic>
      <p:sp>
        <p:nvSpPr>
          <p:cNvPr id="22542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285750" y="1571625"/>
            <a:ext cx="3929063" cy="3500438"/>
          </a:xfrm>
        </p:spPr>
        <p:txBody>
          <a:bodyPr>
            <a:normAutofit lnSpcReduction="10000"/>
          </a:bodyPr>
          <a:lstStyle/>
          <a:p>
            <a:pPr marL="273050" indent="-273050" eaLnBrk="1" hangingPunct="1">
              <a:buFontTx/>
              <a:buNone/>
              <a:defRPr/>
            </a:pPr>
            <a:r>
              <a:rPr lang="ru-RU" sz="1600" b="1" u="sng" dirty="0" smtClean="0"/>
              <a:t>Создан в 1979 г.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1600" u="sng" dirty="0" smtClean="0"/>
              <a:t>Девиз: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1600" dirty="0" smtClean="0"/>
              <a:t>Наша команда-это успех,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1600" dirty="0" smtClean="0"/>
              <a:t>Воля к победе – одна на всех.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1600" dirty="0" smtClean="0"/>
              <a:t>Быстро пройдём наш извилистый      путь,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1600" dirty="0" smtClean="0"/>
              <a:t>Вы не успеете глазом моргнуть.</a:t>
            </a:r>
          </a:p>
          <a:p>
            <a:pPr marL="273050" indent="-273050" algn="r" eaLnBrk="1" hangingPunct="1">
              <a:buFontTx/>
              <a:buNone/>
              <a:defRPr/>
            </a:pPr>
            <a:r>
              <a:rPr lang="ru-RU" sz="1600" dirty="0" smtClean="0"/>
              <a:t>Наша команда – это семья.</a:t>
            </a:r>
          </a:p>
          <a:p>
            <a:pPr marL="273050" indent="-273050" algn="r" eaLnBrk="1" hangingPunct="1">
              <a:buFontTx/>
              <a:buNone/>
              <a:defRPr/>
            </a:pPr>
            <a:r>
              <a:rPr lang="ru-RU" sz="1600" dirty="0" smtClean="0"/>
              <a:t>Смех и сплочённость – наши друзья.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1600" dirty="0" smtClean="0"/>
              <a:t>Наша команда – это сноровка,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1600" dirty="0" smtClean="0"/>
              <a:t>Утром и вечером – тренировка.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1600" dirty="0" smtClean="0"/>
              <a:t>Носим носилки, вяжем узлы</a:t>
            </a:r>
          </a:p>
          <a:p>
            <a:pPr marL="273050" indent="-273050" eaLnBrk="1" hangingPunct="1">
              <a:buFontTx/>
              <a:buNone/>
              <a:defRPr/>
            </a:pPr>
            <a:r>
              <a:rPr lang="ru-RU" sz="1600" dirty="0" smtClean="0"/>
              <a:t>И снисхождения нам не нужны.</a:t>
            </a:r>
          </a:p>
          <a:p>
            <a:pPr marL="273050" indent="-273050" eaLnBrk="1" hangingPunct="1">
              <a:buFontTx/>
              <a:buNone/>
              <a:defRPr/>
            </a:pPr>
            <a:endParaRPr lang="ru-RU" sz="1800" dirty="0" smtClean="0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429250" y="5357813"/>
            <a:ext cx="27955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Руководитель:</a:t>
            </a:r>
          </a:p>
          <a:p>
            <a:pPr algn="ctr">
              <a:defRPr/>
            </a:pPr>
            <a:r>
              <a:rPr lang="ru-RU" sz="2400" b="1" dirty="0">
                <a:latin typeface="Verdana" pitchFamily="34" charset="0"/>
              </a:rPr>
              <a:t>Белодед Е.А.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2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25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2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2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2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25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25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25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25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25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225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 build="p"/>
      <p:bldP spid="225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928670"/>
            <a:ext cx="7215238" cy="4525963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«Успешной и востребованной</a:t>
            </a:r>
          </a:p>
          <a:p>
            <a:pPr algn="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будет та школа,</a:t>
            </a:r>
          </a:p>
          <a:p>
            <a:pPr algn="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которая обеспечивает</a:t>
            </a:r>
          </a:p>
          <a:p>
            <a:pPr algn="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здоровье детей, использует</a:t>
            </a:r>
          </a:p>
          <a:p>
            <a:pPr algn="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здоровьесберегающие</a:t>
            </a:r>
          </a:p>
          <a:p>
            <a:pPr algn="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педагогические технологии».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Н. Касаткин</a:t>
            </a:r>
          </a:p>
          <a:p>
            <a:pPr algn="r"/>
            <a:endParaRPr lang="ru-RU" dirty="0"/>
          </a:p>
        </p:txBody>
      </p:sp>
      <p:pic>
        <p:nvPicPr>
          <p:cNvPr id="4" name="Picture 20" descr="Kartinochki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ДОПОЛНИТЕЛЬНЫЕ ПРОГРАММЫ, РЕАЛИЗУЕМЫЕ В ШКОЛЕ.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«Все цвета, кроме черного»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«Школа здоровья»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«Поговорим о правильном питании»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«Чистые руки, чистая вода»</a:t>
            </a:r>
          </a:p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«Уроки маркиза Этикета» и т.д.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marL="0" indent="0" eaLnBrk="1" hangingPunct="1">
              <a:buNone/>
            </a:pPr>
            <a:endParaRPr lang="ru-RU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Тематика проектов.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2620962"/>
          </a:xfrm>
        </p:spPr>
        <p:txBody>
          <a:bodyPr/>
          <a:lstStyle/>
          <a:p>
            <a:pPr eaLnBrk="1" hangingPunct="1"/>
            <a:r>
              <a:rPr lang="ru-RU" dirty="0" smtClean="0"/>
              <a:t>«Пейте, дети, молоко!»;</a:t>
            </a:r>
          </a:p>
          <a:p>
            <a:pPr eaLnBrk="1" hangingPunct="1"/>
            <a:r>
              <a:rPr lang="ru-RU" dirty="0" smtClean="0"/>
              <a:t>«Волшебный сад»;</a:t>
            </a:r>
          </a:p>
          <a:p>
            <a:pPr eaLnBrk="1" hangingPunct="1"/>
            <a:r>
              <a:rPr lang="ru-RU" dirty="0" smtClean="0"/>
              <a:t>«Что можно узнать из книг о здоровье?»;</a:t>
            </a:r>
          </a:p>
          <a:p>
            <a:pPr eaLnBrk="1" hangingPunct="1"/>
            <a:r>
              <a:rPr lang="ru-RU" dirty="0" smtClean="0"/>
              <a:t>«Этюды души» и другие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Здоровье самого учителя</a:t>
            </a:r>
            <a:endParaRPr lang="ru-RU" dirty="0">
              <a:solidFill>
                <a:srgbClr val="FFFF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учительство, как профессиональная группа, отличается крайне низкими показателями физического и психического здоровья.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Эти показатели снижаются по мере увеличения стажа работы в школе.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Факты: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Для учителей со стажем работы в школе 15 – 20 лет характерны “педагогические кризы”, “истощение”, “сгорание”.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У трети учителей показатель степени социальной адаптации нередко ниже, чем у больных неврозами.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j0425820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5072074"/>
            <a:ext cx="2000264" cy="1785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Тренинг-тест</a:t>
            </a:r>
            <a:br>
              <a:rPr lang="ru-RU" dirty="0" smtClean="0"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2700" b="1" i="1" dirty="0" smtClean="0">
                <a:solidFill>
                  <a:schemeClr val="accent6">
                    <a:lumMod val="50000"/>
                  </a:schemeClr>
                </a:solidFill>
              </a:rPr>
              <a:t>«Умеете ли вы вести здоровый образ жизни и производительно работать»</a:t>
            </a:r>
            <a:br>
              <a:rPr lang="ru-RU" sz="27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. Если утром вам надо встать пораньше, вы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1.  заводите будильник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2.  доверяете внутреннему голосу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3.полагаетесь на случай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II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. Проснувшись утром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, вы 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1. сразу вскакиваете с постели и принимаетесь за дела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2. встаёте не спеша, делаете легкую гимнастику и только потом    начинаете собираться на занятия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3. увидев, что у вас в запасе несколько минут, продолжаете нежиться под одеялом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III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. Из чего состоит ваш обычный завтрак?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1. из кофе или чая с бутербродами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2. из мясного блюда и кофе или чая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  3. вы вообще не завтракаете дома и предпочитаете более плотный завтрак  часов в десять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92893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     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IV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. Вы предпочли бы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            1. чтобы продолжительность обеденного перерыва давала вам возможность успеть поесть в столовой</a:t>
            </a:r>
          </a:p>
          <a:p>
            <a:pPr lvl="0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            2.поесть не торопясь и  еще спокойно выпить чашку кофе</a:t>
            </a:r>
          </a:p>
          <a:p>
            <a:pPr lvl="0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           3.поесть не торопясь и  еще немного отдохнуть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. Как часто в суете учебных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дел и обязанностей у вас выдается возможность немножко пошутить и посмеяться с коллегами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   1. каждый день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    2. иногда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     3. редко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VI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. Если вы отказываетесь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вовлеченным в конфликтную ситуацию, вы пытаетесь разрешить ее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     1. долгими дискуссиями, в которых упорно отстаиваете свою позицию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     2. флегматичным отстранением от споров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     3. ясным изложением своей позиции и отказом от           дальнейших споров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8605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VII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. Надолго ли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вы обычно задерживаетесь после окончания занятий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1.не более чем на 20 минут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2.до 1 часа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3.более 1 часа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VIII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. Чему вы обычно посвящаете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свое свободное время?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1.встречам с друзьями, общественной работе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2.хобби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3.домашним делам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49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IX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. Встреча с друзьями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и прием гостей для вас – это 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1.возможность встряхнуться и отвлечься от забот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2.потеря времени и денег 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3.неизбежное зло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. Когда вы ложитесь спать?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1.всегда примерно в одно и тоже время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2.по настроению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3.переделав все дела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XI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. Как вы хотели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бы использовать для отдыха свой отпуск?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1.все сразу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2.часть летом, а часть – зимой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3.по два-три дня, когда у вас накапливается много домашних дел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XII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. Какое место занимает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спорт в вашей жизни?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1.ограничиваетесь ролью болельщика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2.делаете зарядку на свежем воздухе</a:t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3.находите повседневную рабочую и домашнюю физическую нагрузку вполне достаточной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07181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XIII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. За последние 14 дней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вы хотя бы раз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1.Танцевали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2.занимались физическим трудом или спортом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3.прошли пешком не менее 4 км. 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XIV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. Как вы проводите летние каникулы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1.пассивно отдыхаете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2.физически трудитесь, например, в саду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3.гуляете и занимаетесь спортом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XV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. Ваше честолюбие проявляется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в том, что вы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1.любой ценой стремитесь достичь своего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2.надеетесь, что ваше усердие принесет свои плоды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3.намекаете окружающим на вашу ценность, предоставляя им возможность делать надлежащие выводы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856662" cy="1143000"/>
          </a:xfrm>
        </p:spPr>
        <p:txBody>
          <a:bodyPr/>
          <a:lstStyle/>
          <a:p>
            <a:r>
              <a:rPr lang="ru-RU" b="1" dirty="0" smtClean="0"/>
              <a:t>Здоровьесберегающие технологии</a:t>
            </a:r>
          </a:p>
        </p:txBody>
      </p:sp>
      <p:sp>
        <p:nvSpPr>
          <p:cNvPr id="17411" name="Текст 2"/>
          <p:cNvSpPr>
            <a:spLocks noGrp="1"/>
          </p:cNvSpPr>
          <p:nvPr>
            <p:ph type="body" idx="1"/>
          </p:nvPr>
        </p:nvSpPr>
        <p:spPr>
          <a:xfrm>
            <a:off x="179388" y="1412875"/>
            <a:ext cx="4537075" cy="1087431"/>
          </a:xfrm>
        </p:spPr>
        <p:txBody>
          <a:bodyPr/>
          <a:lstStyle/>
          <a:p>
            <a:r>
              <a:rPr lang="ru-RU" dirty="0" smtClean="0">
                <a:solidFill>
                  <a:srgbClr val="660033"/>
                </a:solidFill>
              </a:rPr>
              <a:t>здоровьесберегающие образовательные технологии</a:t>
            </a:r>
          </a:p>
        </p:txBody>
      </p:sp>
      <p:sp>
        <p:nvSpPr>
          <p:cNvPr id="15364" name="Содержимое 3"/>
          <p:cNvSpPr>
            <a:spLocks noGrp="1"/>
          </p:cNvSpPr>
          <p:nvPr>
            <p:ph sz="half" idx="2"/>
          </p:nvPr>
        </p:nvSpPr>
        <p:spPr>
          <a:xfrm>
            <a:off x="285750" y="2643188"/>
            <a:ext cx="4071938" cy="4000522"/>
          </a:xfrm>
          <a:noFill/>
        </p:spPr>
        <p:txBody>
          <a:bodyPr/>
          <a:lstStyle/>
          <a:p>
            <a:pPr>
              <a:defRPr/>
            </a:pPr>
            <a:r>
              <a:rPr lang="ru-RU" sz="2000" dirty="0" smtClean="0"/>
              <a:t>Совокупность принципов, приемов, методов педагогической работы, которые, дополняя традиционные технологии обучения и воспитания, помогают сохранить здоровье ребенка в образовательном процессе</a:t>
            </a:r>
            <a:endParaRPr lang="ru-RU" dirty="0" smtClean="0"/>
          </a:p>
        </p:txBody>
      </p:sp>
      <p:sp>
        <p:nvSpPr>
          <p:cNvPr id="17413" name="Текст 4"/>
          <p:cNvSpPr>
            <a:spLocks noGrp="1"/>
          </p:cNvSpPr>
          <p:nvPr>
            <p:ph type="body" sz="quarter" idx="3"/>
          </p:nvPr>
        </p:nvSpPr>
        <p:spPr>
          <a:xfrm>
            <a:off x="4643438" y="1412875"/>
            <a:ext cx="4041775" cy="944555"/>
          </a:xfrm>
        </p:spPr>
        <p:txBody>
          <a:bodyPr/>
          <a:lstStyle/>
          <a:p>
            <a:r>
              <a:rPr lang="ru-RU" dirty="0" smtClean="0">
                <a:solidFill>
                  <a:srgbClr val="660033"/>
                </a:solidFill>
              </a:rPr>
              <a:t>здоровьесберегающие технологии в образовании</a:t>
            </a:r>
          </a:p>
        </p:txBody>
      </p:sp>
      <p:sp>
        <p:nvSpPr>
          <p:cNvPr id="15366" name="Содержимое 5"/>
          <p:cNvSpPr>
            <a:spLocks noGrp="1"/>
          </p:cNvSpPr>
          <p:nvPr>
            <p:ph sz="quarter" idx="4"/>
          </p:nvPr>
        </p:nvSpPr>
        <p:spPr>
          <a:xfrm>
            <a:off x="4535488" y="2635250"/>
            <a:ext cx="4608512" cy="4222750"/>
          </a:xfrm>
          <a:noFill/>
        </p:spPr>
        <p:txBody>
          <a:bodyPr/>
          <a:lstStyle/>
          <a:p>
            <a:pPr>
              <a:defRPr/>
            </a:pPr>
            <a:r>
              <a:rPr lang="ru-RU" sz="1800" dirty="0" smtClean="0"/>
              <a:t>Создание благоприятных гигиенических условий, организация режима дня, составление расписания (администрация школы); </a:t>
            </a:r>
          </a:p>
          <a:p>
            <a:pPr>
              <a:defRPr/>
            </a:pPr>
            <a:r>
              <a:rPr lang="ru-RU" sz="1800" dirty="0" smtClean="0"/>
              <a:t>организация медицинского обслуживания и наблюдения (медицинские работники);</a:t>
            </a:r>
          </a:p>
          <a:p>
            <a:pPr>
              <a:defRPr/>
            </a:pPr>
            <a:r>
              <a:rPr lang="ru-RU" sz="1800" dirty="0" smtClean="0"/>
              <a:t>организация питания (работники пищеблоков, администрация);</a:t>
            </a:r>
          </a:p>
          <a:p>
            <a:pPr>
              <a:defRPr/>
            </a:pPr>
            <a:r>
              <a:rPr lang="ru-RU" sz="1800" dirty="0" smtClean="0"/>
              <a:t>поддержание психологического здоровья школьников, снятие учебных стрессов (психологи);</a:t>
            </a:r>
          </a:p>
          <a:p>
            <a:pPr>
              <a:defRPr/>
            </a:pPr>
            <a:r>
              <a:rPr lang="ru-RU" sz="1800" dirty="0" smtClean="0"/>
              <a:t>поддержание социального здоровья учащихся (социальные  педагоги).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Пропишите себе рецепт оздоровления.</a:t>
            </a:r>
            <a:br>
              <a:rPr lang="ru-RU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endParaRPr lang="ru-RU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4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Ведь оздоровление в школе должно начинаться именно с Вас. </a:t>
            </a:r>
          </a:p>
          <a:p>
            <a:endParaRPr lang="ru-RU" dirty="0"/>
          </a:p>
        </p:txBody>
      </p:sp>
      <p:pic>
        <p:nvPicPr>
          <p:cNvPr id="4" name="Рисунок 3" descr="j0425826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4786322"/>
            <a:ext cx="1835150" cy="1698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Один из рецептов возвращения к ЗОЖ – УЛЫБКА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1. Она поднимает настроение, даже если первоначально вызвана искусственно.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2. Улыбка располагает к нам окружающих, вызывает ответные положительные эмоции учеников.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3. Заметно подтягивает мышцы лица, позволяет выглядеть молодо и мило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j0425782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5072074"/>
            <a:ext cx="1557336" cy="15065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072362" cy="472918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i="1" dirty="0" smtClean="0"/>
              <a:t> Девять десятых нашего счастья зависит от здоровья. </a:t>
            </a:r>
            <a:br>
              <a:rPr lang="ru-RU" b="1" i="1" dirty="0" smtClean="0"/>
            </a:br>
            <a:r>
              <a:rPr lang="ru-RU" b="1" i="1" dirty="0" smtClean="0"/>
              <a:t>Здоровье до того перевешивает все остальные блага жизни, что поистине здоровый нищий счастливее больного короля.</a:t>
            </a:r>
          </a:p>
        </p:txBody>
      </p:sp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4786314" y="5357826"/>
            <a:ext cx="3313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/>
              <a:t>А. Шопенгауэр.</a:t>
            </a:r>
            <a:endParaRPr lang="ru-RU" sz="2800" dirty="0"/>
          </a:p>
        </p:txBody>
      </p:sp>
      <p:pic>
        <p:nvPicPr>
          <p:cNvPr id="4" name="Picture 20" descr="Kartinochki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072362" cy="4729183"/>
          </a:xfrm>
        </p:spPr>
        <p:txBody>
          <a:bodyPr>
            <a:normAutofit/>
          </a:bodyPr>
          <a:lstStyle/>
          <a:p>
            <a:pPr eaLnBrk="1" hangingPunct="1"/>
            <a:r>
              <a:rPr lang="ru-RU" b="1" i="1" dirty="0" smtClean="0"/>
              <a:t> </a:t>
            </a:r>
            <a:r>
              <a:rPr lang="ru-RU" b="1" i="1" dirty="0" smtClean="0">
                <a:latin typeface="Arial Black" pitchFamily="34" charset="0"/>
              </a:rPr>
              <a:t>Желаем Вам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 ЗДОРОВЬЯ!</a:t>
            </a:r>
          </a:p>
        </p:txBody>
      </p:sp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3786182" y="4857760"/>
            <a:ext cx="42418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Педагоги МБОУ СОШ №7 им. О.Н. Мамченкова</a:t>
            </a:r>
            <a:endParaRPr lang="ru-RU" sz="2800" dirty="0"/>
          </a:p>
        </p:txBody>
      </p:sp>
      <p:pic>
        <p:nvPicPr>
          <p:cNvPr id="4" name="Picture 20" descr="Kartinochki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640763" cy="259080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Здоровьесберегающей средой в образовательном учреждении являются те факторы школьной жизни, которые способствуют сохранению, а в лучшем случае укреплению и развитию здоровья учащихся.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611188" y="2708275"/>
            <a:ext cx="8281987" cy="3457575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 это за факторы?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правильно построить работу по созданию благоприятных для сохранения здоровья учащихся условий в школе?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чего начать?</a:t>
            </a:r>
          </a:p>
          <a:p>
            <a:pPr>
              <a:buFont typeface="Wingdings" pitchFamily="2" charset="2"/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Основа здоровьесберегающей деятельности ОУ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 smtClean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71472" y="3286124"/>
            <a:ext cx="821537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</a:t>
            </a:r>
            <a:r>
              <a:rPr kumimoji="0" lang="ru-RU" sz="4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мероприятий, направленных на сохранение и укрепление здоровья учащихся.</a:t>
            </a: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системной работы по формированию культуры здорового и безопасного образа жизни.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34925" y="2492375"/>
            <a:ext cx="9063038" cy="4079897"/>
            <a:chOff x="256" y="669"/>
            <a:chExt cx="16200" cy="4265"/>
          </a:xfrm>
        </p:grpSpPr>
        <p:sp>
          <p:nvSpPr>
            <p:cNvPr id="4100" name="Text Box 5"/>
            <p:cNvSpPr txBox="1">
              <a:spLocks noChangeArrowheads="1"/>
            </p:cNvSpPr>
            <p:nvPr/>
          </p:nvSpPr>
          <p:spPr bwMode="auto">
            <a:xfrm>
              <a:off x="3788" y="669"/>
              <a:ext cx="9342" cy="964"/>
            </a:xfrm>
            <a:prstGeom prst="rect">
              <a:avLst/>
            </a:prstGeom>
            <a:solidFill>
              <a:srgbClr val="943634">
                <a:alpha val="0"/>
              </a:srgbClr>
            </a:solidFill>
            <a:ln w="41275">
              <a:solidFill>
                <a:srgbClr val="62242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Формирование культуры здорового и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безопасного </a:t>
              </a: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образа жизни</a:t>
              </a:r>
            </a:p>
          </p:txBody>
        </p:sp>
        <p:sp>
          <p:nvSpPr>
            <p:cNvPr id="4101" name="Text Box 6"/>
            <p:cNvSpPr txBox="1">
              <a:spLocks noChangeArrowheads="1"/>
            </p:cNvSpPr>
            <p:nvPr/>
          </p:nvSpPr>
          <p:spPr bwMode="auto">
            <a:xfrm>
              <a:off x="6799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2" name="Text Box 7"/>
            <p:cNvSpPr txBox="1">
              <a:spLocks noChangeArrowheads="1"/>
            </p:cNvSpPr>
            <p:nvPr/>
          </p:nvSpPr>
          <p:spPr bwMode="auto">
            <a:xfrm>
              <a:off x="13279" y="2329"/>
              <a:ext cx="3177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3" name="Text Box 8"/>
            <p:cNvSpPr txBox="1">
              <a:spLocks noChangeArrowheads="1"/>
            </p:cNvSpPr>
            <p:nvPr/>
          </p:nvSpPr>
          <p:spPr bwMode="auto">
            <a:xfrm>
              <a:off x="10036" y="2329"/>
              <a:ext cx="3143" cy="2605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endParaRPr lang="ru-RU" sz="2000" dirty="0"/>
            </a:p>
          </p:txBody>
        </p:sp>
        <p:sp>
          <p:nvSpPr>
            <p:cNvPr id="4104" name="Text Box 9"/>
            <p:cNvSpPr txBox="1">
              <a:spLocks noChangeArrowheads="1"/>
            </p:cNvSpPr>
            <p:nvPr/>
          </p:nvSpPr>
          <p:spPr bwMode="auto">
            <a:xfrm>
              <a:off x="3514" y="2320"/>
              <a:ext cx="3192" cy="2614"/>
            </a:xfrm>
            <a:prstGeom prst="rect">
              <a:avLst/>
            </a:prstGeom>
            <a:noFill/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Просветитель-ская</a:t>
              </a:r>
              <a:r>
                <a:rPr lang="ru-RU" sz="1600" i="1" dirty="0" smtClean="0">
                  <a:latin typeface="Cambria" pitchFamily="18" charset="0"/>
                </a:rPr>
                <a:t> работа с родителями</a:t>
              </a:r>
              <a:endParaRPr lang="ru-RU" sz="1600" dirty="0" smtClean="0"/>
            </a:p>
            <a:p>
              <a:pPr algn="ctr"/>
              <a:endParaRPr lang="ru-RU" sz="1050" i="1" dirty="0" smtClean="0">
                <a:latin typeface="Cambria" pitchFamily="18" charset="0"/>
              </a:endParaRPr>
            </a:p>
            <a:p>
              <a:pPr algn="ctr"/>
              <a:endParaRPr lang="ru-RU" sz="1050" dirty="0"/>
            </a:p>
          </p:txBody>
        </p:sp>
        <p:sp>
          <p:nvSpPr>
            <p:cNvPr id="4105" name="Text Box 10"/>
            <p:cNvSpPr txBox="1">
              <a:spLocks noChangeArrowheads="1"/>
            </p:cNvSpPr>
            <p:nvPr/>
          </p:nvSpPr>
          <p:spPr bwMode="auto">
            <a:xfrm>
              <a:off x="256" y="2329"/>
              <a:ext cx="3143" cy="260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76200" cmpd="thickThin">
              <a:solidFill>
                <a:srgbClr val="622423"/>
              </a:solidFill>
              <a:miter lim="800000"/>
              <a:headEnd/>
              <a:tailEnd/>
            </a:ln>
          </p:spPr>
          <p:txBody>
            <a:bodyPr lIns="137160" tIns="91440" rIns="137160" bIns="91440" anchor="ctr"/>
            <a:lstStyle/>
            <a:p>
              <a:pPr algn="ctr"/>
              <a:r>
                <a:rPr lang="ru-RU" sz="1600" i="1" dirty="0" err="1" smtClean="0">
                  <a:latin typeface="Cambria" pitchFamily="18" charset="0"/>
                </a:rPr>
                <a:t>Здоровьесбере-гающая</a:t>
              </a:r>
              <a:r>
                <a:rPr lang="ru-RU" sz="1600" i="1" dirty="0" smtClean="0">
                  <a:latin typeface="Cambria" pitchFamily="18" charset="0"/>
                </a:rPr>
                <a:t> </a:t>
              </a:r>
              <a:r>
                <a:rPr lang="ru-RU" sz="1600" i="1" dirty="0" err="1" smtClean="0">
                  <a:latin typeface="Cambria" pitchFamily="18" charset="0"/>
                </a:rPr>
                <a:t>инфраструкту-ра</a:t>
              </a:r>
              <a:endParaRPr lang="ru-RU" sz="1600" dirty="0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2282" y="1633"/>
              <a:ext cx="12567" cy="536"/>
              <a:chOff x="2282" y="1833"/>
              <a:chExt cx="12567" cy="336"/>
            </a:xfrm>
          </p:grpSpPr>
          <p:cxnSp>
            <p:nvCxnSpPr>
              <p:cNvPr id="4107" name="AutoShape 12"/>
              <p:cNvCxnSpPr>
                <a:cxnSpLocks noChangeShapeType="1"/>
              </p:cNvCxnSpPr>
              <p:nvPr/>
            </p:nvCxnSpPr>
            <p:spPr bwMode="auto">
              <a:xfrm flipH="1">
                <a:off x="2282" y="1833"/>
                <a:ext cx="6048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8" name="AutoShape 13"/>
              <p:cNvCxnSpPr>
                <a:cxnSpLocks noChangeShapeType="1"/>
              </p:cNvCxnSpPr>
              <p:nvPr/>
            </p:nvCxnSpPr>
            <p:spPr bwMode="auto">
              <a:xfrm flipH="1">
                <a:off x="5629" y="1833"/>
                <a:ext cx="270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09" name="AutoShape 14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0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0" name="AutoShape 15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2891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11" name="AutoShape 16"/>
              <p:cNvCxnSpPr>
                <a:cxnSpLocks noChangeShapeType="1"/>
              </p:cNvCxnSpPr>
              <p:nvPr/>
            </p:nvCxnSpPr>
            <p:spPr bwMode="auto">
              <a:xfrm>
                <a:off x="8330" y="1833"/>
                <a:ext cx="6519" cy="33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16" name="Прямоугольник 15"/>
          <p:cNvSpPr/>
          <p:nvPr/>
        </p:nvSpPr>
        <p:spPr>
          <a:xfrm>
            <a:off x="5643570" y="4643446"/>
            <a:ext cx="1500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Cambria" pitchFamily="18" charset="0"/>
              </a:rPr>
              <a:t>Организация внеучебной </a:t>
            </a:r>
            <a:r>
              <a:rPr lang="ru-RU" i="1" dirty="0" err="1" smtClean="0">
                <a:latin typeface="Cambria" pitchFamily="18" charset="0"/>
              </a:rPr>
              <a:t>деятельнос-ти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429520" y="4143380"/>
            <a:ext cx="15716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latin typeface="Cambria" pitchFamily="18" charset="0"/>
              </a:rPr>
              <a:t>Реализация </a:t>
            </a:r>
            <a:r>
              <a:rPr lang="ru-RU" sz="1600" i="1" dirty="0" err="1" smtClean="0">
                <a:latin typeface="Cambria" pitchFamily="18" charset="0"/>
              </a:rPr>
              <a:t>дополнитель-ных</a:t>
            </a:r>
            <a:r>
              <a:rPr lang="ru-RU" sz="1600" i="1" dirty="0" smtClean="0">
                <a:latin typeface="Cambria" pitchFamily="18" charset="0"/>
              </a:rPr>
              <a:t> </a:t>
            </a:r>
            <a:r>
              <a:rPr lang="ru-RU" sz="1600" i="1" dirty="0" err="1" smtClean="0">
                <a:latin typeface="Cambria" pitchFamily="18" charset="0"/>
              </a:rPr>
              <a:t>образователь-ных</a:t>
            </a:r>
            <a:r>
              <a:rPr lang="ru-RU" sz="1600" i="1" dirty="0" smtClean="0">
                <a:latin typeface="Cambria" pitchFamily="18" charset="0"/>
              </a:rPr>
              <a:t> программ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4500570"/>
            <a:ext cx="16430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Cambria" pitchFamily="18" charset="0"/>
              </a:rPr>
              <a:t>Рациональная организация учебной деятельности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2"/>
            <a:ext cx="8229600" cy="102550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Школа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2012-2013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268413"/>
            <a:ext cx="8135938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школе  41   класс – комплект, в которых обучается  1029   учащихся.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первой ступени начального общего образования 16  классов (426 учащихся).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второй ступени основного общего образования 20 классов (497 учащихся).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третьей ступени среднего общего образования 5 класса (106 учащихся).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1545</TotalTime>
  <Words>1939</Words>
  <Application>Microsoft Office PowerPoint</Application>
  <PresentationFormat>Экран (4:3)</PresentationFormat>
  <Paragraphs>332</Paragraphs>
  <Slides>53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Здоровьесберегающие технологии</vt:lpstr>
      <vt:lpstr>Здоровьесберегающей средой в образовательном учреждении являются те факторы школьной жизни, которые способствуют сохранению, а в лучшем случае укреплению и развитию здоровья учащихся. </vt:lpstr>
      <vt:lpstr>   Основа здоровьесберегающей деятельности ОУ      </vt:lpstr>
      <vt:lpstr>Структура системной работы по формированию культуры здорового и безопасного образа жизни.</vt:lpstr>
      <vt:lpstr>Школа  2012-2013</vt:lpstr>
      <vt:lpstr>Здоровьесберегающая инфраструктура образовательного учреждения</vt:lpstr>
      <vt:lpstr>Структура системной работы по формированию культуры здорового и безопасного образа жизни.</vt:lpstr>
      <vt:lpstr>В корне неправильной является позиция некоторых учителей</vt:lpstr>
      <vt:lpstr>Презентация PowerPoint</vt:lpstr>
      <vt:lpstr>Структура системной работы по формированию культуры здорового и безопасного образа жизни.</vt:lpstr>
      <vt:lpstr>Рациональная организация учебной и внеучебной деятельности.</vt:lpstr>
      <vt:lpstr>Презентация PowerPoint</vt:lpstr>
      <vt:lpstr> Современные педагогические технологии, основанные на активизации деятельности учащихся, учете их индивидуальных особенностей, субъектном отношении к детям – основа здоровьесберегающей педагогики.</vt:lpstr>
      <vt:lpstr>Структура системной работы по формированию культуры здорового и безопасного образа жизни.</vt:lpstr>
      <vt:lpstr>Достижения школы  2011 – 2012 уч. год</vt:lpstr>
      <vt:lpstr>Презентация PowerPoint</vt:lpstr>
      <vt:lpstr>Структура системной работы по формированию культуры здорового и безопасного образа жизни.</vt:lpstr>
      <vt:lpstr>«Волшебная кисточка»</vt:lpstr>
      <vt:lpstr>Клуб  - лекторий «Патриот»</vt:lpstr>
      <vt:lpstr>«Юный журналист»</vt:lpstr>
      <vt:lpstr>Театр-мастерская «Петрушка»</vt:lpstr>
      <vt:lpstr>Творческая мастерская  «Умелые руки»</vt:lpstr>
      <vt:lpstr>Творческая мастерская «Сувенир»</vt:lpstr>
      <vt:lpstr>Театр-студия «Огоньки»</vt:lpstr>
      <vt:lpstr>Клуб «Безопасное колесо»</vt:lpstr>
      <vt:lpstr>Кружок «Вокруг света»</vt:lpstr>
      <vt:lpstr>Кружок  «Любители китайского языка»</vt:lpstr>
      <vt:lpstr>Кружок  «Французский язык для всех»</vt:lpstr>
      <vt:lpstr>«Клуб любителей  иностранного языка»</vt:lpstr>
      <vt:lpstr>Лёгкая атлетика</vt:lpstr>
      <vt:lpstr>Баскетбол</vt:lpstr>
      <vt:lpstr>Шахматы</vt:lpstr>
      <vt:lpstr>«Юный футболист»</vt:lpstr>
      <vt:lpstr>Военно-патриотический клуб «Орлёнок»</vt:lpstr>
      <vt:lpstr>Туристический клуб «Оптимист»</vt:lpstr>
      <vt:lpstr>ДОПОЛНИТЕЛЬНЫЕ ПРОГРАММЫ, РЕАЛИЗУЕМЫЕ В ШКОЛЕ.</vt:lpstr>
      <vt:lpstr>Проектная деятельность. Тематика проектов.</vt:lpstr>
      <vt:lpstr>Здоровье самого учителя</vt:lpstr>
      <vt:lpstr>Тренинг-тест «Умеете ли вы вести здоровый образ жизни и производительно работать»  </vt:lpstr>
      <vt:lpstr>III. Из чего состоит ваш обычный завтрак? 1. из кофе или чая с бутербродами 2. из мясного блюда и кофе или чая    3. вы вообще не завтракаете дома и предпочитаете более плотный завтрак  часов в десять </vt:lpstr>
      <vt:lpstr>Презентация PowerPoint</vt:lpstr>
      <vt:lpstr>VII. Надолго ли вы обычно задерживаетесь после окончания занятий 1.не более чем на 20 минут 2.до 1 часа 3.более 1 часа VIII. Чему вы обычно посвящаете свое свободное время? 1.встречам с друзьями, общественной работе 2.хобби 3.домашним делам</vt:lpstr>
      <vt:lpstr>IX. Встреча с друзьями и прием гостей для вас – это  1.возможность встряхнуться и отвлечься от забот 2.потеря времени и денег  3.неизбежное зло X. Когда вы ложитесь спать? 1.всегда примерно в одно и тоже время 2.по настроению 3.переделав все дела </vt:lpstr>
      <vt:lpstr>XI. Как вы хотели бы использовать для отдыха свой отпуск? 1.все сразу 2.часть летом, а часть – зимой 3.по два-три дня, когда у вас накапливается много домашних дел XII. Какое место занимает спорт в вашей жизни? 1.ограничиваетесь ролью болельщика 2.делаете зарядку на свежем воздухе 3.находите повседневную рабочую и домашнюю физическую нагрузку вполне достаточной</vt:lpstr>
      <vt:lpstr>XIII. За последние 14 дней вы хотя бы раз 1.Танцевали 2.занимались физическим трудом или спортом 3.прошли пешком не менее 4 км.  XIV. Как вы проводите летние каникулы? 1.пассивно отдыхаете 2.физически трудитесь, например, в саду 3.гуляете и занимаетесь спортом XV. Ваше честолюбие проявляется в том, что вы 1.любой ценой стремитесь достичь своего 2.надеетесь, что ваше усердие принесет свои плоды 3.намекаете окружающим на вашу ценность, предоставляя им возможность делать надлежащие выводы</vt:lpstr>
      <vt:lpstr> Пропишите себе рецепт оздоровления. </vt:lpstr>
      <vt:lpstr>Один из рецептов возвращения к ЗОЖ – УЛЫБКА</vt:lpstr>
      <vt:lpstr> Девять десятых нашего счастья зависит от здоровья.  Здоровье до того перевешивает все остальные блага жизни, что поистине здоровый нищий счастливее больного короля.</vt:lpstr>
      <vt:lpstr> Желаем Вам  ЗДОРОВЬЯ!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Еремина</dc:creator>
  <cp:lastModifiedBy>Sergo</cp:lastModifiedBy>
  <cp:revision>128</cp:revision>
  <dcterms:created xsi:type="dcterms:W3CDTF">2010-04-19T07:08:28Z</dcterms:created>
  <dcterms:modified xsi:type="dcterms:W3CDTF">2015-03-23T11:44:52Z</dcterms:modified>
</cp:coreProperties>
</file>