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7" r:id="rId3"/>
    <p:sldId id="257" r:id="rId4"/>
    <p:sldId id="265" r:id="rId5"/>
    <p:sldId id="264" r:id="rId6"/>
    <p:sldId id="268" r:id="rId7"/>
    <p:sldId id="263" r:id="rId8"/>
    <p:sldId id="269" r:id="rId9"/>
    <p:sldId id="270" r:id="rId10"/>
    <p:sldId id="266" r:id="rId11"/>
    <p:sldId id="262" r:id="rId12"/>
    <p:sldId id="261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486C35-B3CD-4ED7-9871-2B296568EDB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4063BB-0B34-4CEA-B404-BDE9B9795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501122" cy="278608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Квадратичная функция</a:t>
            </a:r>
            <a:br>
              <a:rPr lang="ru-RU" sz="5400" dirty="0" smtClean="0"/>
            </a:br>
            <a:r>
              <a:rPr lang="ru-RU" sz="5400" dirty="0" smtClean="0"/>
              <a:t>её свойства и графики.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877272"/>
            <a:ext cx="4429156" cy="131759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Дьячкова</a:t>
            </a:r>
            <a:r>
              <a:rPr lang="ru-RU" sz="2000" dirty="0" smtClean="0">
                <a:solidFill>
                  <a:schemeClr val="tx1"/>
                </a:solidFill>
              </a:rPr>
              <a:t> Татьяна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ГБОУ СОШ №1631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 algn="just">
              <a:lnSpc>
                <a:spcPct val="90000"/>
              </a:lnSpc>
              <a:buNone/>
            </a:pPr>
            <a:r>
              <a:rPr lang="en-US" sz="2400" dirty="0" smtClean="0"/>
              <a:t>1) </a:t>
            </a:r>
            <a:r>
              <a:rPr lang="ru-RU" sz="2400" dirty="0" smtClean="0"/>
              <a:t>Ветви направлены вверх, если </a:t>
            </a:r>
            <a:r>
              <a:rPr lang="ru-RU" sz="2400" dirty="0" err="1" smtClean="0"/>
              <a:t>a</a:t>
            </a:r>
            <a:r>
              <a:rPr lang="ru-RU" sz="2400" dirty="0" smtClean="0"/>
              <a:t>&gt;0, и вниз, если </a:t>
            </a:r>
            <a:r>
              <a:rPr lang="ru-RU" sz="2400" dirty="0" err="1" smtClean="0"/>
              <a:t>a</a:t>
            </a:r>
            <a:r>
              <a:rPr lang="ru-RU" sz="2400" dirty="0" smtClean="0"/>
              <a:t>&lt;0.</a:t>
            </a:r>
            <a:endParaRPr lang="en-US" sz="2400" dirty="0" smtClean="0"/>
          </a:p>
          <a:p>
            <a:pPr marL="566928" indent="-457200" algn="just">
              <a:lnSpc>
                <a:spcPct val="90000"/>
              </a:lnSpc>
              <a:buNone/>
            </a:pPr>
            <a:r>
              <a:rPr lang="en-US" sz="2400" dirty="0" smtClean="0"/>
              <a:t>     </a:t>
            </a:r>
            <a:r>
              <a:rPr lang="ru-RU" sz="2400" dirty="0" smtClean="0"/>
              <a:t>Найдем координаты вершины параболы (</a:t>
            </a:r>
            <a:r>
              <a:rPr lang="ru-RU" sz="2400" dirty="0" err="1" smtClean="0"/>
              <a:t>x</a:t>
            </a:r>
            <a:r>
              <a:rPr lang="ru-RU" sz="2400" dirty="0" smtClean="0"/>
              <a:t> ;</a:t>
            </a:r>
            <a:r>
              <a:rPr lang="ru-RU" sz="2400" dirty="0" err="1" smtClean="0"/>
              <a:t>y</a:t>
            </a:r>
            <a:r>
              <a:rPr lang="ru-RU" sz="2400" dirty="0" smtClean="0"/>
              <a:t> ).            </a:t>
            </a:r>
            <a:r>
              <a:rPr lang="ru-RU" sz="2400" dirty="0" err="1" smtClean="0"/>
              <a:t>х=-b</a:t>
            </a:r>
            <a:r>
              <a:rPr lang="ru-RU" sz="2400" dirty="0" smtClean="0"/>
              <a:t>/2a, </a:t>
            </a:r>
            <a:r>
              <a:rPr lang="ru-RU" sz="2400" dirty="0" err="1" smtClean="0"/>
              <a:t>y=</a:t>
            </a:r>
            <a:r>
              <a:rPr lang="ru-RU" sz="2400" dirty="0" smtClean="0"/>
              <a:t> </a:t>
            </a:r>
            <a:r>
              <a:rPr lang="en-US" sz="2400" dirty="0" smtClean="0"/>
              <a:t>-</a:t>
            </a:r>
            <a:r>
              <a:rPr lang="en-US" sz="2400" i="1" dirty="0" smtClean="0"/>
              <a:t>D</a:t>
            </a:r>
            <a:r>
              <a:rPr lang="en-US" sz="2400" dirty="0" smtClean="0"/>
              <a:t>/4</a:t>
            </a:r>
            <a:r>
              <a:rPr lang="en-US" sz="2400" i="1" dirty="0" smtClean="0"/>
              <a:t>a</a:t>
            </a:r>
            <a:r>
              <a:rPr lang="ru-RU" sz="2400" dirty="0" smtClean="0"/>
              <a:t>.Проведем ось параболы .</a:t>
            </a:r>
            <a:endParaRPr lang="en-US" sz="2400" dirty="0" smtClean="0"/>
          </a:p>
          <a:p>
            <a:pPr marL="566928" indent="-457200" algn="just">
              <a:lnSpc>
                <a:spcPct val="90000"/>
              </a:lnSpc>
              <a:buNone/>
            </a:pPr>
            <a:r>
              <a:rPr lang="en-US" sz="2400" dirty="0" smtClean="0"/>
              <a:t>2)</a:t>
            </a:r>
            <a:r>
              <a:rPr lang="ru-RU" sz="2400" dirty="0" smtClean="0"/>
              <a:t> Отметим на оси </a:t>
            </a:r>
            <a:r>
              <a:rPr lang="ru-RU" sz="2400" dirty="0" err="1" smtClean="0"/>
              <a:t>х</a:t>
            </a:r>
            <a:r>
              <a:rPr lang="ru-RU" sz="2400" dirty="0" smtClean="0"/>
              <a:t> две точки, симметричные относительно оси параболы ( часто берут х=0), найдем значения функции в этих точках; Построим их на координатной плоскости.</a:t>
            </a:r>
            <a:endParaRPr lang="en-US" sz="2400" dirty="0" smtClean="0"/>
          </a:p>
          <a:p>
            <a:pPr marL="566928" indent="-457200" algn="just">
              <a:lnSpc>
                <a:spcPct val="90000"/>
              </a:lnSpc>
              <a:buNone/>
            </a:pPr>
            <a:r>
              <a:rPr lang="en-US" sz="2400" dirty="0" smtClean="0"/>
              <a:t>3)</a:t>
            </a:r>
            <a:r>
              <a:rPr lang="ru-RU" sz="2400" dirty="0" smtClean="0"/>
              <a:t> Через полученные три точки проводим параболу ( иногда берут больше точек).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АЛГОРИТМ ПОСТРОЕНИЕ ПАРАБОЛЫ </a:t>
            </a:r>
            <a:r>
              <a:rPr lang="ru-RU" sz="4000" dirty="0" smtClean="0">
                <a:cs typeface="Times New Roman" pitchFamily="18" charset="0"/>
              </a:rPr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3000372"/>
            <a:ext cx="2357454" cy="2643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38120" y="3152772"/>
            <a:ext cx="2357454" cy="2643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42852"/>
            <a:ext cx="63627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7500990" cy="591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572132" y="642918"/>
            <a:ext cx="3357586" cy="5429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714356"/>
          <a:ext cx="6429420" cy="5214974"/>
        </p:xfrm>
        <a:graphic>
          <a:graphicData uri="http://schemas.openxmlformats.org/drawingml/2006/table">
            <a:tbl>
              <a:tblPr/>
              <a:tblGrid>
                <a:gridCol w="3214710"/>
                <a:gridCol w="3214710"/>
              </a:tblGrid>
              <a:tr h="5214974">
                <a:tc>
                  <a:txBody>
                    <a:bodyPr/>
                    <a:lstStyle/>
                    <a:p>
                      <a:r>
                        <a:rPr lang="en-US" sz="1300" dirty="0"/>
                        <a:t/>
                      </a:r>
                      <a:br>
                        <a:rPr lang="en-US" sz="1300" dirty="0"/>
                      </a:br>
                      <a:endParaRPr lang="en-US" sz="1300" dirty="0"/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ru-RU" sz="1300" dirty="0"/>
                        <a:t>Ветви направлены вверх, т.к. </a:t>
                      </a:r>
                      <a:r>
                        <a:rPr lang="ru-RU" sz="1300" i="1" dirty="0" err="1"/>
                        <a:t>a</a:t>
                      </a:r>
                      <a:r>
                        <a:rPr lang="ru-RU" sz="1300" dirty="0"/>
                        <a:t> = 1 &gt; 0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300" dirty="0"/>
                        <a:t>Координаты вершины (2;-1), т.к.</a:t>
                      </a:r>
                      <a:br>
                        <a:rPr lang="ru-RU" sz="1300" dirty="0"/>
                      </a:br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300" dirty="0"/>
                        <a:t>Ось симметрии параболы: </a:t>
                      </a:r>
                      <a:br>
                        <a:rPr lang="ru-RU" sz="1300" dirty="0"/>
                      </a:br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endParaRPr lang="ru-RU" sz="13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300" dirty="0"/>
                        <a:t>Координаты точек пересечения с осью </a:t>
                      </a:r>
                      <a:r>
                        <a:rPr lang="ru-RU" sz="1300" i="1" dirty="0"/>
                        <a:t>х</a:t>
                      </a:r>
                      <a:r>
                        <a:rPr lang="ru-RU" sz="1300" dirty="0"/>
                        <a:t>: 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sz="1300" dirty="0"/>
                        <a:t/>
                      </a:r>
                      <a:br>
                        <a:rPr lang="ru-RU" sz="1300" dirty="0"/>
                      </a:br>
                      <a:r>
                        <a:rPr lang="ru-RU" sz="1300" dirty="0"/>
                        <a:t>(x</a:t>
                      </a:r>
                      <a:r>
                        <a:rPr lang="ru-RU" sz="1300" baseline="-25000" dirty="0"/>
                        <a:t>1</a:t>
                      </a:r>
                      <a:r>
                        <a:rPr lang="ru-RU" sz="1300" dirty="0"/>
                        <a:t>; 0) = (1; 0) и (x</a:t>
                      </a:r>
                      <a:r>
                        <a:rPr lang="ru-RU" sz="1300" baseline="-25000" dirty="0"/>
                        <a:t>2</a:t>
                      </a:r>
                      <a:r>
                        <a:rPr lang="ru-RU" sz="1300" dirty="0"/>
                        <a:t>; 0) = (3; 0)</a:t>
                      </a:r>
                      <a:br>
                        <a:rPr lang="ru-RU" sz="1300" dirty="0"/>
                      </a:br>
                      <a:r>
                        <a:rPr lang="ru-RU" sz="1300" dirty="0"/>
                        <a:t>Координаты точки пересечения с осью </a:t>
                      </a:r>
                      <a:r>
                        <a:rPr lang="ru-RU" sz="1300" i="1" dirty="0"/>
                        <a:t>у</a:t>
                      </a:r>
                      <a:r>
                        <a:rPr lang="ru-RU" sz="1300" dirty="0"/>
                        <a:t>: </a:t>
                      </a:r>
                      <a:br>
                        <a:rPr lang="ru-RU" sz="1300" dirty="0"/>
                      </a:br>
                      <a:r>
                        <a:rPr lang="ru-RU" sz="1300" dirty="0"/>
                        <a:t>(0; </a:t>
                      </a:r>
                      <a:r>
                        <a:rPr lang="ru-RU" sz="1300" i="1" dirty="0" err="1"/>
                        <a:t>c</a:t>
                      </a:r>
                      <a:r>
                        <a:rPr lang="ru-RU" sz="1300" dirty="0"/>
                        <a:t>) = (0; 3) </a:t>
                      </a:r>
                      <a:br>
                        <a:rPr lang="ru-RU" sz="1300" dirty="0"/>
                      </a:br>
                      <a:r>
                        <a:rPr lang="ru-RU" sz="1300" dirty="0"/>
                        <a:t>симметричная ей точка относительно оси параболы: </a:t>
                      </a:r>
                      <a:br>
                        <a:rPr lang="ru-RU" sz="1300" dirty="0"/>
                      </a:br>
                      <a:endParaRPr lang="ru-RU" sz="1300" dirty="0"/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22529" name="Picture 1" descr="http://fgraphiks.narod.ru/grafiki/parabolap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85992"/>
            <a:ext cx="3318874" cy="3000396"/>
          </a:xfrm>
          <a:prstGeom prst="rect">
            <a:avLst/>
          </a:prstGeom>
          <a:noFill/>
        </p:spPr>
      </p:pic>
      <p:pic>
        <p:nvPicPr>
          <p:cNvPr id="22530" name="Picture 2" descr="http://fgraphiks.narod.ru/formuli/longf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143116"/>
            <a:ext cx="895350" cy="381000"/>
          </a:xfrm>
          <a:prstGeom prst="rect">
            <a:avLst/>
          </a:prstGeom>
          <a:noFill/>
        </p:spPr>
      </p:pic>
      <p:pic>
        <p:nvPicPr>
          <p:cNvPr id="22531" name="Picture 3" descr="http://fgraphiks.narod.ru/formuli/longf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214554"/>
            <a:ext cx="1590675" cy="180975"/>
          </a:xfrm>
          <a:prstGeom prst="rect">
            <a:avLst/>
          </a:prstGeom>
          <a:noFill/>
        </p:spPr>
      </p:pic>
      <p:pic>
        <p:nvPicPr>
          <p:cNvPr id="22532" name="Picture 4" descr="http://fgraphiks.narod.ru/formuli/longf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2714620"/>
            <a:ext cx="866775" cy="381000"/>
          </a:xfrm>
          <a:prstGeom prst="rect">
            <a:avLst/>
          </a:prstGeom>
          <a:noFill/>
        </p:spPr>
      </p:pic>
      <p:pic>
        <p:nvPicPr>
          <p:cNvPr id="22533" name="Picture 5" descr="http://fgraphiks.narod.ru/formuli/longf1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5000636"/>
            <a:ext cx="1171575" cy="4381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14414" y="1500174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y = x</a:t>
            </a:r>
            <a:r>
              <a:rPr lang="en-US" b="1" baseline="30000" dirty="0" smtClean="0"/>
              <a:t>2</a:t>
            </a:r>
            <a:r>
              <a:rPr lang="en-US" b="1" dirty="0" smtClean="0"/>
              <a:t> - 4</a:t>
            </a:r>
            <a:r>
              <a:rPr lang="en-US" b="1" i="1" dirty="0" smtClean="0"/>
              <a:t>x</a:t>
            </a:r>
            <a:r>
              <a:rPr lang="en-US" b="1" dirty="0" smtClean="0"/>
              <a:t> + 3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50724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0000"/>
                </a:solidFill>
              </a:rPr>
              <a:t>   </a:t>
            </a:r>
            <a:r>
              <a:rPr lang="ru-RU" sz="2800" dirty="0" smtClean="0">
                <a:solidFill>
                  <a:srgbClr val="000000"/>
                </a:solidFill>
              </a:rPr>
              <a:t>Квадратичные функции используются уже много лет. </a:t>
            </a:r>
            <a:r>
              <a:rPr lang="ru-RU" sz="2800" dirty="0" smtClean="0">
                <a:solidFill>
                  <a:srgbClr val="000000"/>
                </a:solidFill>
                <a:cs typeface="Arial" charset="0"/>
              </a:rPr>
              <a:t>Формулы решения квадратных уравнений в Европе были впервые  изложены в 1202 г. итальянским математиком 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Леонардом Фибоначчи</a:t>
            </a:r>
            <a:r>
              <a:rPr lang="ru-RU" sz="2800" dirty="0" smtClean="0">
                <a:solidFill>
                  <a:srgbClr val="000000"/>
                </a:solidFill>
                <a:cs typeface="Arial" charset="0"/>
              </a:rPr>
              <a:t>.  </a:t>
            </a:r>
            <a:endParaRPr lang="ru-RU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</a:t>
            </a:r>
            <a:r>
              <a:rPr lang="ru-RU" sz="2800" dirty="0" smtClean="0">
                <a:solidFill>
                  <a:srgbClr val="000000"/>
                </a:solidFill>
                <a:cs typeface="Arial" charset="0"/>
              </a:rPr>
              <a:t>Общее правило решения квадратных уравнений, приведенных к единому каноническому виду ах</a:t>
            </a:r>
            <a:r>
              <a:rPr lang="ru-RU" sz="2800" baseline="30000" dirty="0" smtClean="0">
                <a:solidFill>
                  <a:srgbClr val="000000"/>
                </a:solidFill>
                <a:cs typeface="Arial" charset="0"/>
              </a:rPr>
              <a:t>2</a:t>
            </a:r>
            <a:r>
              <a:rPr lang="ru-RU" sz="2800" dirty="0" smtClean="0">
                <a:solidFill>
                  <a:srgbClr val="000000"/>
                </a:solidFill>
                <a:cs typeface="Arial" charset="0"/>
              </a:rPr>
              <a:t>+вх+с=0, было сформулировано в Европе лишь в 1544 г. </a:t>
            </a:r>
            <a:r>
              <a:rPr lang="ru-RU" sz="2800" b="1" dirty="0" smtClean="0">
                <a:solidFill>
                  <a:srgbClr val="000000"/>
                </a:solidFill>
                <a:cs typeface="Arial" charset="0"/>
              </a:rPr>
              <a:t>Штифелем</a:t>
            </a:r>
            <a:r>
              <a:rPr lang="ru-RU" sz="2800" dirty="0" smtClean="0">
                <a:solidFill>
                  <a:srgbClr val="000000"/>
                </a:solidFill>
                <a:cs typeface="Arial" charset="0"/>
              </a:rPr>
              <a:t>.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Квадратичной функцией называется функция, которую можно записать формулой вида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ax</a:t>
            </a:r>
            <a:r>
              <a:rPr lang="ru-RU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bx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, где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x 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– независимая переменная,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и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– некоторые числа, причем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≠0.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66" cy="485778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Свойства функции и вид ее графика определяются, в основном, значениями коэффициента 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 и дискриминанта.</a:t>
            </a:r>
          </a:p>
          <a:p>
            <a:pPr>
              <a:buNone/>
            </a:pPr>
            <a:endParaRPr 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-  Область определения: 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D(f)=R ;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- 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Область значений:</a:t>
            </a:r>
            <a:endParaRPr lang="en-US" sz="24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при а &gt; 0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         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[-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/(4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); ∞)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при а &lt; 0</a:t>
            </a:r>
            <a:r>
              <a:rPr lang="ru-RU" sz="2400" i="1" dirty="0" smtClean="0">
                <a:solidFill>
                  <a:srgbClr val="000000"/>
                </a:solidFill>
                <a:cs typeface="Arial" charset="0"/>
              </a:rPr>
              <a:t>         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(-∞; -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/(4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)];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36841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Свойства</a:t>
            </a:r>
            <a:r>
              <a:rPr lang="en-US" sz="5400" dirty="0" smtClean="0"/>
              <a:t>: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578647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Четность, нечетность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= 0     функция четная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≠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0      функция не является ни четной,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ни нечетной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Нули: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ru-RU" sz="2400" i="1" dirty="0" smtClean="0">
                <a:solidFill>
                  <a:srgbClr val="000000"/>
                </a:solidFill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&lt; 0</a:t>
            </a:r>
            <a:r>
              <a:rPr lang="ru-RU" sz="2400" dirty="0" smtClean="0">
                <a:solidFill>
                  <a:srgbClr val="000000"/>
                </a:solidFill>
                <a:cs typeface="Arial" charset="0"/>
              </a:rPr>
              <a:t>          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(-∞; -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/(4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)];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&gt; 0      два нуля: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1200" dirty="0" smtClean="0">
                <a:solidFill>
                  <a:srgbClr val="000000"/>
                </a:solidFill>
                <a:cs typeface="Times New Roman" pitchFamily="18" charset="0"/>
              </a:rPr>
              <a:t>1,2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=-b∓√D/ 2a</a:t>
            </a:r>
            <a:endParaRPr lang="ru-RU" sz="2400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= 0      один нуль: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X=-b/ 2a</a:t>
            </a:r>
            <a:endParaRPr 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при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&lt; 0     нулей нет</a:t>
            </a:r>
          </a:p>
          <a:p>
            <a:pPr algn="just">
              <a:lnSpc>
                <a:spcPct val="90000"/>
              </a:lnSpc>
              <a:buNone/>
            </a:pPr>
            <a:endParaRPr 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421481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Теорема Виета</a:t>
            </a:r>
          </a:p>
          <a:p>
            <a:r>
              <a:rPr lang="ru-RU" dirty="0" smtClean="0"/>
              <a:t>Для того чтобы числа x</a:t>
            </a:r>
            <a:r>
              <a:rPr lang="ru-RU" baseline="-25000" dirty="0" smtClean="0"/>
              <a:t>1</a:t>
            </a:r>
            <a:r>
              <a:rPr lang="ru-RU" dirty="0" smtClean="0"/>
              <a:t>, x</a:t>
            </a:r>
            <a:r>
              <a:rPr lang="ru-RU" baseline="-25000" dirty="0" smtClean="0"/>
              <a:t>2</a:t>
            </a:r>
            <a:r>
              <a:rPr lang="ru-RU" dirty="0" smtClean="0"/>
              <a:t>, были решениями уравнения ax</a:t>
            </a:r>
            <a:r>
              <a:rPr lang="ru-RU" baseline="30000" dirty="0" smtClean="0"/>
              <a:t>2</a:t>
            </a:r>
            <a:r>
              <a:rPr lang="ru-RU" dirty="0" smtClean="0"/>
              <a:t>+bx+c=0 необходимо и достаточно, чтобы x</a:t>
            </a:r>
            <a:r>
              <a:rPr lang="ru-RU" baseline="-25000" dirty="0" smtClean="0"/>
              <a:t>1</a:t>
            </a:r>
            <a:r>
              <a:rPr lang="ru-RU" dirty="0" smtClean="0"/>
              <a:t>+x</a:t>
            </a:r>
            <a:r>
              <a:rPr lang="ru-RU" baseline="-25000" dirty="0" smtClean="0"/>
              <a:t>2</a:t>
            </a:r>
            <a:r>
              <a:rPr lang="ru-RU" dirty="0" smtClean="0"/>
              <a:t>=-b/</a:t>
            </a:r>
            <a:r>
              <a:rPr lang="ru-RU" dirty="0" err="1" smtClean="0"/>
              <a:t>a</a:t>
            </a:r>
            <a:r>
              <a:rPr lang="ru-RU" dirty="0" smtClean="0"/>
              <a:t>; </a:t>
            </a:r>
          </a:p>
          <a:p>
            <a:r>
              <a:rPr lang="ru-RU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=c/</a:t>
            </a:r>
            <a:r>
              <a:rPr lang="ru-RU" dirty="0" err="1" smtClean="0"/>
              <a:t>a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143380"/>
            <a:ext cx="4714908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</a:pPr>
            <a:endParaRPr lang="ru-RU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</a:rPr>
              <a:t>-</a:t>
            </a:r>
            <a:r>
              <a:rPr lang="ru-RU" sz="2800" i="1" dirty="0" smtClean="0">
                <a:solidFill>
                  <a:srgbClr val="000000"/>
                </a:solidFill>
                <a:cs typeface="Times New Roman" pitchFamily="18" charset="0"/>
              </a:rPr>
              <a:t>Промежутки монотонности: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при а &gt; 0  </a:t>
            </a:r>
            <a:endParaRPr lang="ru-RU" sz="2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   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при а &lt; 0 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image0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57488" y="2357430"/>
            <a:ext cx="5726112" cy="1076325"/>
          </a:xfrm>
          <a:prstGeom prst="rect">
            <a:avLst/>
          </a:prstGeom>
          <a:noFill/>
        </p:spPr>
      </p:pic>
      <p:pic>
        <p:nvPicPr>
          <p:cNvPr id="5" name="Picture 12" descr="image0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488" y="3643314"/>
            <a:ext cx="5776912" cy="1058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Графиком квадратичной функции является </a:t>
            </a:r>
            <a:r>
              <a:rPr lang="ru-RU" b="1" i="1" dirty="0" smtClean="0">
                <a:solidFill>
                  <a:srgbClr val="000000"/>
                </a:solidFill>
                <a:cs typeface="Times New Roman" pitchFamily="18" charset="0"/>
              </a:rPr>
              <a:t>парабола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– кривая, симметричная относительно прямой , проходящей через вершину параболы (вершиной параболы называется точка пересечения параболы с осью симметрии).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Графиком квадратичной функции является</a:t>
            </a:r>
            <a:r>
              <a:rPr lang="en-US" dirty="0" smtClean="0"/>
              <a:t> </a:t>
            </a:r>
            <a:r>
              <a:rPr lang="ru-RU" dirty="0" smtClean="0"/>
              <a:t>парабола получаемая из графика функции </a:t>
            </a:r>
          </a:p>
          <a:p>
            <a:pPr>
              <a:buNone/>
            </a:pPr>
            <a:r>
              <a:rPr lang="en-US" i="1" dirty="0" smtClean="0"/>
              <a:t>  </a:t>
            </a:r>
            <a:r>
              <a:rPr lang="ru-RU" i="1" dirty="0" err="1" smtClean="0"/>
              <a:t>y</a:t>
            </a:r>
            <a:r>
              <a:rPr lang="ru-RU" dirty="0" smtClean="0"/>
              <a:t> = </a:t>
            </a:r>
            <a:r>
              <a:rPr lang="ru-RU" i="1" dirty="0" smtClean="0"/>
              <a:t>ax</a:t>
            </a:r>
            <a:r>
              <a:rPr lang="ru-RU" baseline="30000" dirty="0" smtClean="0"/>
              <a:t>2</a:t>
            </a:r>
            <a:r>
              <a:rPr lang="ru-RU" dirty="0" smtClean="0"/>
              <a:t> с помощью двух параллельных переносов: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1) сдвига вдоль оси ОХ на </a:t>
            </a:r>
            <a:r>
              <a:rPr lang="ru-RU" i="1" dirty="0" smtClean="0"/>
              <a:t>x</a:t>
            </a:r>
            <a:r>
              <a:rPr lang="ru-RU" baseline="-25000" dirty="0" smtClean="0"/>
              <a:t>0</a:t>
            </a:r>
            <a:r>
              <a:rPr lang="ru-RU" dirty="0" smtClean="0"/>
              <a:t> единиц (вправо, если </a:t>
            </a:r>
            <a:r>
              <a:rPr lang="ru-RU" i="1" dirty="0" smtClean="0"/>
              <a:t>x</a:t>
            </a:r>
            <a:r>
              <a:rPr lang="ru-RU" baseline="-25000" dirty="0" smtClean="0"/>
              <a:t>0 </a:t>
            </a:r>
            <a:r>
              <a:rPr lang="ru-RU" dirty="0" smtClean="0"/>
              <a:t>&gt; 0 и влево, если </a:t>
            </a:r>
            <a:r>
              <a:rPr lang="ru-RU" i="1" dirty="0" smtClean="0"/>
              <a:t>x</a:t>
            </a:r>
            <a:r>
              <a:rPr lang="ru-RU" baseline="-25000" dirty="0" smtClean="0"/>
              <a:t>0 </a:t>
            </a:r>
            <a:r>
              <a:rPr lang="ru-RU" dirty="0" smtClean="0"/>
              <a:t>&lt; 0).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2) сдвига вдоль оси ОY на </a:t>
            </a:r>
            <a:r>
              <a:rPr lang="ru-RU" i="1" dirty="0" smtClean="0"/>
              <a:t>y</a:t>
            </a:r>
            <a:r>
              <a:rPr lang="ru-RU" baseline="-25000" dirty="0" smtClean="0"/>
              <a:t>0</a:t>
            </a:r>
            <a:r>
              <a:rPr lang="ru-RU" dirty="0" smtClean="0"/>
              <a:t> единиц (вверх, если </a:t>
            </a:r>
            <a:r>
              <a:rPr lang="ru-RU" i="1" dirty="0" smtClean="0"/>
              <a:t>y</a:t>
            </a:r>
            <a:r>
              <a:rPr lang="ru-RU" baseline="-25000" dirty="0" smtClean="0"/>
              <a:t>0</a:t>
            </a:r>
            <a:r>
              <a:rPr lang="ru-RU" dirty="0" smtClean="0"/>
              <a:t> &gt; 0 и вниз, если </a:t>
            </a:r>
            <a:r>
              <a:rPr lang="ru-RU" i="1" dirty="0" smtClean="0"/>
              <a:t>y</a:t>
            </a:r>
            <a:r>
              <a:rPr lang="ru-RU" baseline="-25000" dirty="0" smtClean="0"/>
              <a:t>0</a:t>
            </a:r>
            <a:r>
              <a:rPr lang="ru-RU" dirty="0" smtClean="0"/>
              <a:t> &lt; 0).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Направление ветвей параболы: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i="1" dirty="0" err="1" smtClean="0"/>
              <a:t>a</a:t>
            </a:r>
            <a:r>
              <a:rPr lang="ru-RU" dirty="0" smtClean="0"/>
              <a:t> &gt; 0 ветви направлены вверх </a:t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i="1" dirty="0" err="1" smtClean="0"/>
              <a:t>a</a:t>
            </a:r>
            <a:r>
              <a:rPr lang="ru-RU" dirty="0" smtClean="0"/>
              <a:t> &lt; 0 ветви направлены вниз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Точка с координатами</a:t>
            </a:r>
            <a:r>
              <a:rPr lang="en-US" dirty="0" smtClean="0"/>
              <a:t> (-</a:t>
            </a:r>
            <a:r>
              <a:rPr lang="en-US" i="1" dirty="0" smtClean="0"/>
              <a:t>b</a:t>
            </a:r>
            <a:r>
              <a:rPr lang="en-US" dirty="0" smtClean="0"/>
              <a:t>/2</a:t>
            </a:r>
            <a:r>
              <a:rPr lang="en-US" i="1" dirty="0" smtClean="0"/>
              <a:t>a</a:t>
            </a:r>
            <a:r>
              <a:rPr lang="en-US" dirty="0" smtClean="0"/>
              <a:t>; -</a:t>
            </a:r>
            <a:r>
              <a:rPr lang="en-US" i="1" dirty="0" smtClean="0"/>
              <a:t>D</a:t>
            </a:r>
            <a:r>
              <a:rPr lang="en-US" dirty="0" smtClean="0"/>
              <a:t>/4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ru-RU" dirty="0" smtClean="0"/>
              <a:t>называется </a:t>
            </a:r>
            <a:r>
              <a:rPr lang="ru-RU" i="1" dirty="0" smtClean="0"/>
              <a:t>вершиной</a:t>
            </a:r>
            <a:r>
              <a:rPr lang="ru-RU" dirty="0" smtClean="0"/>
              <a:t> параболы.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2651" y="3000372"/>
            <a:ext cx="332134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5720" y="3286124"/>
            <a:ext cx="5429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Ось симметрии параболы - прямая  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X=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- b/2a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85720" y="4000504"/>
            <a:ext cx="571504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Точки пересечения (касания) графика с осью </a:t>
            </a: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х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</a:t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&gt; 0: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1050" dirty="0" smtClean="0">
                <a:solidFill>
                  <a:srgbClr val="000000"/>
                </a:solidFill>
                <a:cs typeface="Times New Roman" pitchFamily="18" charset="0"/>
              </a:rPr>
              <a:t>1,2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=-b∓√D/ 2a </a:t>
            </a:r>
            <a:r>
              <a:rPr kumimoji="0" lang="ru-RU" sz="2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 (точки пересечения)</a:t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0: </a:t>
            </a: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r>
              <a:rPr kumimoji="0" lang="ru-RU" sz="1800" b="0" i="0" u="none" strike="noStrike" cap="none" normalizeH="0" baseline="-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= - </a:t>
            </a:r>
            <a:r>
              <a:rPr kumimoji="0" lang="ru-RU" sz="1800" b="0" i="1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/(2</a:t>
            </a: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 (точка касания)</a:t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&lt; 0: общих точек у графика с осью </a:t>
            </a:r>
            <a:r>
              <a:rPr kumimoji="0" lang="ru-RU" sz="1800" b="0" i="1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х</a:t>
            </a:r>
            <a:r>
              <a:rPr kumimoji="0" lang="ru-RU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нет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333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Квадратичная функция её свойства и графики.</vt:lpstr>
      <vt:lpstr>Слайд 2</vt:lpstr>
      <vt:lpstr>Определение:</vt:lpstr>
      <vt:lpstr>Свойства:</vt:lpstr>
      <vt:lpstr>Слайд 5</vt:lpstr>
      <vt:lpstr>Слайд 6</vt:lpstr>
      <vt:lpstr>График:</vt:lpstr>
      <vt:lpstr>Слайд 8</vt:lpstr>
      <vt:lpstr>Слайд 9</vt:lpstr>
      <vt:lpstr>АЛГОРИТМ ПОСТРОЕНИЕ ПАРАБОЛЫ :</vt:lpstr>
      <vt:lpstr>Слайд 11</vt:lpstr>
      <vt:lpstr>Слайд 12</vt:lpstr>
      <vt:lpstr>Пример</vt:lpstr>
    </vt:vector>
  </TitlesOfParts>
  <Company>ORGANISATION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Квадратичная функция её свойства и графики.</dc:title>
  <dc:creator>COMPUTER</dc:creator>
  <cp:lastModifiedBy>Мария</cp:lastModifiedBy>
  <cp:revision>13</cp:revision>
  <dcterms:created xsi:type="dcterms:W3CDTF">2012-03-13T18:24:53Z</dcterms:created>
  <dcterms:modified xsi:type="dcterms:W3CDTF">2015-03-26T10:55:50Z</dcterms:modified>
</cp:coreProperties>
</file>