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1" r:id="rId3"/>
    <p:sldId id="266" r:id="rId4"/>
    <p:sldId id="265" r:id="rId5"/>
    <p:sldId id="267" r:id="rId6"/>
    <p:sldId id="260" r:id="rId7"/>
    <p:sldId id="258" r:id="rId8"/>
    <p:sldId id="257" r:id="rId9"/>
    <p:sldId id="269" r:id="rId10"/>
    <p:sldId id="270" r:id="rId11"/>
    <p:sldId id="288" r:id="rId12"/>
    <p:sldId id="292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61F03-DD1A-4AB0-9B92-A83A148FD2A5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89AAD-1F4D-4DEE-83D7-4EC1583E8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9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49610">
            <a:off x="1314605" y="1225891"/>
            <a:ext cx="70907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419107">
            <a:off x="1899015" y="323892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C857-A861-47D9-B17D-A53DA86C83A4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0246-9FC2-40DC-A58D-57DB840A4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2D172-A882-41AD-9256-9E8580F19432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87C3F-4971-408C-960C-99DC7296E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230D-A5D4-450E-A245-9DE69B0C2383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5934-5F25-49AD-B1C6-6DB6A9F7C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DC4E-12F3-48A1-839D-C0DFB0BB3F22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B2656-5EBB-469D-A703-6432396A1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2DFE-49C1-4527-A78C-3844B5F65072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3625-1E01-4BA7-B7C3-84032CBAB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B074-B19B-4D9A-869E-367E8709CC5E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8372-19CD-4E62-971E-AD73ADA70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24DE-93A3-40B0-BCE6-D2C93C833944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D8E9-D396-4A77-912B-59B4AC8FC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95E4-8212-471F-BC94-431645E69D1C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5502-9344-425A-A639-8C23097A8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2A5BD-DF78-44AB-AF7B-34684948CC61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4C53-AE6B-4892-BA2B-10B017E97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39F-44D2-4D67-BB3D-C985537687F7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F9BC-8637-425A-87B6-A7D1A1619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5D637-8C85-4FAD-9251-8B44AB3ACB3B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A118-6545-400A-B4C0-FFF7CCF6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42938" y="1600200"/>
            <a:ext cx="8215312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2A14CB-6189-4A68-B1CA-F5710413FA3A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366781-FEDF-434C-9E31-8A35A5924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1430"/>
          <a:solidFill>
            <a:srgbClr val="632523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632523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png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6.jp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49610">
            <a:off x="1144368" y="1783160"/>
            <a:ext cx="7091363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КВАДРАТНЫЙ КОРЕНЬ и ЕГО СВОЙСТВА.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5486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19.11.14.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74638"/>
            <a:ext cx="8820472" cy="14261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eaLnBrk="1" latinLnBrk="0" hangingPunct="1">
              <a:lnSpc>
                <a:spcPts val="4680"/>
              </a:lnSpc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rgbClr val="63252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Домашнее задание.</a:t>
            </a:r>
            <a:endParaRPr lang="ru-RU" sz="4000" b="1" dirty="0">
              <a:ln w="11430"/>
              <a:solidFill>
                <a:srgbClr val="63252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1824" y="1957567"/>
            <a:ext cx="57438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№</a:t>
            </a: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472; №478; №487.</a:t>
            </a:r>
          </a:p>
        </p:txBody>
      </p:sp>
      <p:pic>
        <p:nvPicPr>
          <p:cNvPr id="56322" name="Picture 2" descr="Квадратный корень из 2 : запоминае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3900">
            <a:off x="1225744" y="3360241"/>
            <a:ext cx="20574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6" name="Picture 6" descr="http://im0-tub-ru.yandex.net/i?id=7a9d2c1616ba17c040baba61160fb1e8-8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8952">
            <a:off x="5686812" y="3257203"/>
            <a:ext cx="2704375" cy="202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49924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«Сегодня на уроке </a:t>
            </a: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мы повторили…»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20888"/>
            <a:ext cx="6595899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«Сегодня на уроке я испытал затруднение…»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365104"/>
            <a:ext cx="592935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«</a:t>
            </a: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Над чем необходимо ещё поработать</a:t>
            </a:r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…»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3250" name="Picture 2" descr="D:\Диск Д\рисунки и клипы\Картинки для сайта\Дизайн\logotipm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0"/>
            <a:ext cx="2295073" cy="300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39"/>
            <a:ext cx="8208912" cy="64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16832"/>
            <a:ext cx="6696744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Lucida Sans Unicode" pitchFamily="34" charset="0"/>
              </a:rPr>
              <a:t>Урок окончен.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Lucida Sans Unicode" pitchFamily="34" charset="0"/>
              </a:rPr>
              <a:t>Желаю успехов на контрольной работе.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215312" cy="1252736"/>
          </a:xfrm>
        </p:spPr>
        <p:txBody>
          <a:bodyPr/>
          <a:lstStyle/>
          <a:p>
            <a:pPr marL="0" indent="0" algn="r">
              <a:buNone/>
            </a:pPr>
            <a:r>
              <a:rPr lang="ru-RU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Смотри </a:t>
            </a:r>
            <a:r>
              <a:rPr lang="ru-RU" sz="60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в корень</a:t>
            </a:r>
            <a:r>
              <a:rPr lang="ru-RU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!</a:t>
            </a:r>
          </a:p>
          <a:p>
            <a:pPr marL="0" indent="0" algn="r">
              <a:buNone/>
            </a:pP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</a:rPr>
              <a:t>К. Прутков.</a:t>
            </a:r>
            <a:endParaRPr lang="ru-RU" b="1" dirty="0">
              <a:ln w="11430"/>
              <a:solidFill>
                <a:srgbClr val="63252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58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Графический диктант.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83671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Предложение </a:t>
            </a:r>
            <a:r>
              <a:rPr lang="ru-RU" sz="2400" b="1" dirty="0" smtClean="0">
                <a:solidFill>
                  <a:srgbClr val="FF0000"/>
                </a:solidFill>
              </a:rPr>
              <a:t>верно</a:t>
            </a:r>
            <a:r>
              <a:rPr lang="ru-RU" sz="2400" b="1" dirty="0" smtClean="0"/>
              <a:t> - </a:t>
            </a:r>
            <a:r>
              <a:rPr lang="en-US" sz="2400" b="1" dirty="0" smtClean="0"/>
              <a:t>^</a:t>
            </a:r>
            <a:r>
              <a:rPr lang="ru-RU" sz="2400" b="1" dirty="0" smtClean="0"/>
              <a:t>; предложение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неверно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sym typeface="Symbol"/>
              </a:rPr>
              <a:t>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96829" y="1513910"/>
            <a:ext cx="88002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Квадратным корнем из неотрицательного числа 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называется число,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 которого равен а.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44760" y="2344907"/>
            <a:ext cx="81037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Арифметическим квадратным корнем из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неположительного  числа а называется </a:t>
            </a:r>
          </a:p>
          <a:p>
            <a:pPr marL="361950" marR="0" lvl="0" indent="-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неположительное число, квадрат которого равен         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44760" y="3914567"/>
                <a:ext cx="7560840" cy="1145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3.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3600" b="1" i="1">
                                <a:latin typeface="Cambria Math"/>
                              </a:rPr>
                              <m:t>а</m:t>
                            </m:r>
                          </m:e>
                        </m:rad>
                        <m:r>
                          <a:rPr lang="ru-RU" sz="36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6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600" b="1" i="1">
                        <a:latin typeface="Cambria Math"/>
                      </a:rPr>
                      <m:t>=а, при а≥</m:t>
                    </m:r>
                    <m:r>
                      <a:rPr lang="ru-RU" sz="3600" b="1" i="1">
                        <a:latin typeface="Cambria Math"/>
                      </a:rPr>
                      <m:t>𝟎</m:t>
                    </m:r>
                  </m:oMath>
                </a14:m>
                <a:endParaRPr lang="ru-RU" sz="3600" dirty="0"/>
              </a:p>
              <a:p>
                <a:endParaRPr lang="ru-RU" sz="2400" b="1" dirty="0" smtClean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0" y="3914567"/>
                <a:ext cx="7560840" cy="1145506"/>
              </a:xfrm>
              <a:prstGeom prst="rect">
                <a:avLst/>
              </a:prstGeom>
              <a:blipFill rotWithShape="1">
                <a:blip r:embed="rId2"/>
                <a:stretch>
                  <a:fillRect l="-1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657154" y="479715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Уравнение х² = а при а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&gt;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имеет два противоположных корня</a:t>
            </a:r>
            <a:endParaRPr lang="ru-RU" sz="2400" b="1" dirty="0" smtClean="0">
              <a:solidFill>
                <a:srgbClr val="CC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Графический диктант.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83671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Предложение </a:t>
            </a:r>
            <a:r>
              <a:rPr lang="ru-RU" sz="2400" b="1" dirty="0" smtClean="0">
                <a:solidFill>
                  <a:srgbClr val="FF0000"/>
                </a:solidFill>
              </a:rPr>
              <a:t>верно</a:t>
            </a:r>
            <a:r>
              <a:rPr lang="ru-RU" sz="2400" b="1" dirty="0" smtClean="0"/>
              <a:t> - </a:t>
            </a:r>
            <a:r>
              <a:rPr lang="en-US" sz="2400" b="1" dirty="0" smtClean="0"/>
              <a:t>^</a:t>
            </a:r>
            <a:r>
              <a:rPr lang="ru-RU" sz="2400" b="1" dirty="0" smtClean="0"/>
              <a:t>; предложение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неверно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sym typeface="Symbol"/>
              </a:rPr>
              <a:t></a:t>
            </a:r>
            <a:r>
              <a:rPr lang="ru-RU" sz="2400" dirty="0" smtClean="0"/>
              <a:t>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8" name="Rectangle 2"/>
              <p:cNvSpPr>
                <a:spLocks noChangeArrowheads="1"/>
              </p:cNvSpPr>
              <p:nvPr/>
            </p:nvSpPr>
            <p:spPr bwMode="auto">
              <a:xfrm>
                <a:off x="657154" y="2258353"/>
                <a:ext cx="4759188" cy="1219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/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r>
                  <a:rPr lang="ru-RU" sz="2400" b="1" dirty="0" smtClean="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.</a:t>
                </a:r>
                <a:r>
                  <a:rPr lang="ru-RU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Если а</a:t>
                </a:r>
                <a:r>
                  <a:rPr lang="en-US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≥0</a:t>
                </a:r>
                <a:r>
                  <a:rPr lang="ru-RU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  </a:t>
                </a:r>
                <a:r>
                  <a:rPr lang="en-US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b≥0</a:t>
                </a:r>
                <a:r>
                  <a:rPr lang="ru-RU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 то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𝒂</m:t>
                            </m:r>
                          </m:num>
                          <m:den>
                            <m: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𝒃</m:t>
                            </m:r>
                          </m:den>
                        </m:f>
                      </m:e>
                    </m:rad>
                    <m:r>
                      <a:rPr lang="ru-RU" sz="3600" b="1" i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3600" b="1" i="1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rad>
                      </m:den>
                    </m:f>
                  </m:oMath>
                </a14:m>
                <a:endParaRPr lang="ru-RU" sz="3600" b="1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81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154" y="2258353"/>
                <a:ext cx="4759188" cy="1219693"/>
              </a:xfrm>
              <a:prstGeom prst="rect">
                <a:avLst/>
              </a:prstGeom>
              <a:blipFill rotWithShape="1">
                <a:blip r:embed="rId2"/>
                <a:stretch>
                  <a:fillRect l="-204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19572" y="3481388"/>
                <a:ext cx="7848872" cy="1095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7.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ru-RU" sz="36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ru-RU" sz="3600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u-RU" sz="3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3600" b="1" i="1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ru-RU" sz="3600" b="1" i="1">
                        <a:latin typeface="Cambria Math"/>
                      </a:rPr>
                      <m:t>, при а−любом</m:t>
                    </m:r>
                  </m:oMath>
                </a14:m>
                <a:endParaRPr lang="ru-RU" sz="3600" dirty="0"/>
              </a:p>
              <a:p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lang="ru-RU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3481388"/>
                <a:ext cx="7848872" cy="1095236"/>
              </a:xfrm>
              <a:prstGeom prst="rect">
                <a:avLst/>
              </a:prstGeom>
              <a:blipFill rotWithShape="1">
                <a:blip r:embed="rId3"/>
                <a:stretch>
                  <a:fillRect l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57154" y="4406332"/>
                <a:ext cx="8208912" cy="1576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41325" indent="-441325"/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8.</a:t>
                </a:r>
                <a:r>
                  <a:rPr lang="ru-RU" sz="2400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ru-RU" sz="2400" b="1" dirty="0" smtClean="0"/>
                  <a:t> </a:t>
                </a:r>
                <a:r>
                  <a:rPr lang="ru-RU" sz="2400" b="1" dirty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График  функции у=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/>
                            <a:ea typeface="Times New Roman" pitchFamily="18" charset="0"/>
                            <a:cs typeface="Arial" pitchFamily="34" charset="0"/>
                          </a:rPr>
                          <m:t>𝒙</m:t>
                        </m:r>
                      </m:e>
                    </m:rad>
                    <m:r>
                      <a:rPr lang="ru-RU" sz="2400" b="1" i="0" smtClean="0">
                        <a:solidFill>
                          <a:srgbClr val="C00000"/>
                        </a:solidFill>
                        <a:latin typeface="Cambria Math"/>
                        <a:ea typeface="Times New Roman" pitchFamily="18" charset="0"/>
                        <a:cs typeface="Arial" pitchFamily="34" charset="0"/>
                      </a:rPr>
                      <m:t>  </m:t>
                    </m:r>
                  </m:oMath>
                </a14:m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расположен </a:t>
                </a:r>
                <a:r>
                  <a:rPr lang="ru-RU" sz="2400" b="1" dirty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на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координатной </a:t>
                </a:r>
                <a:r>
                  <a:rPr lang="ru-RU" sz="2400" b="1" dirty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плоскости во 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второй координатной четверти.</a:t>
                </a:r>
                <a:endParaRPr lang="ru-RU" sz="2400" b="1" dirty="0" smtClean="0"/>
              </a:p>
              <a:p>
                <a:endParaRPr lang="ru-RU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54" y="4406332"/>
                <a:ext cx="8208912" cy="1576457"/>
              </a:xfrm>
              <a:prstGeom prst="rect">
                <a:avLst/>
              </a:prstGeom>
              <a:blipFill rotWithShape="1">
                <a:blip r:embed="rId4"/>
                <a:stretch>
                  <a:fillRect l="-1189" t="-2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Управляющая кнопка: настраиваемая 8">
            <a:hlinkClick r:id="rId5" action="ppaction://hlinksldjump" highlightClick="1"/>
          </p:cNvPr>
          <p:cNvSpPr/>
          <p:nvPr/>
        </p:nvSpPr>
        <p:spPr>
          <a:xfrm>
            <a:off x="7812360" y="6093296"/>
            <a:ext cx="648072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1"/>
              <p:cNvSpPr>
                <a:spLocks noChangeArrowheads="1"/>
              </p:cNvSpPr>
              <p:nvPr/>
            </p:nvSpPr>
            <p:spPr bwMode="auto">
              <a:xfrm>
                <a:off x="719572" y="1484784"/>
                <a:ext cx="8800297" cy="1073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</a:rPr>
                  <a:t>5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. </a:t>
                </a:r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Если а</a:t>
                </a:r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≥0</a:t>
                </a:r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  </a:t>
                </a:r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b≥0</a:t>
                </a:r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 то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latin typeface="Cambria Math"/>
                          </a:rPr>
                          <m:t>𝒂𝒃</m:t>
                        </m:r>
                      </m:e>
                    </m:rad>
                    <m:r>
                      <a:rPr lang="ru-RU" sz="3600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latin typeface="Cambria Math"/>
                          </a:rPr>
                          <m:t>𝒂</m:t>
                        </m:r>
                      </m:e>
                    </m:rad>
                    <m:r>
                      <a:rPr lang="ru-RU" sz="3600" b="1" i="1">
                        <a:latin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ru-RU" sz="36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latin typeface="Cambria Math"/>
                          </a:rPr>
                          <m:t>𝒃</m:t>
                        </m:r>
                      </m:e>
                    </m:rad>
                  </m:oMath>
                </a14:m>
                <a:endParaRPr lang="ru-RU" sz="3600" dirty="0"/>
              </a:p>
              <a:p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572" y="1484784"/>
                <a:ext cx="8800297" cy="1073627"/>
              </a:xfrm>
              <a:prstGeom prst="rect">
                <a:avLst/>
              </a:prstGeom>
              <a:blipFill rotWithShape="1">
                <a:blip r:embed="rId6"/>
                <a:stretch>
                  <a:fillRect l="-103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15312" cy="7060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Графический диктант.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141429" y="1196752"/>
            <a:ext cx="7056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^^^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^</a:t>
            </a:r>
            <a:r>
              <a:rPr lang="ru-RU" sz="115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1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7956376" y="5877272"/>
            <a:ext cx="79208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20530" y="3573016"/>
            <a:ext cx="6839294" cy="29238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Критерии оценки знаний</a:t>
            </a:r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endParaRPr lang="ru-RU" sz="36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«5» - 8 верных ответов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«4» - 7 - 6 верных ответов </a:t>
            </a:r>
          </a:p>
          <a:p>
            <a:r>
              <a:rPr lang="ru-RU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«3» - 5 - 4 верных ответа</a:t>
            </a:r>
          </a:p>
          <a:p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«2» - 3 - 0 верных ответов</a:t>
            </a:r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07616" y="4397832"/>
            <a:ext cx="50006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22164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1. Вычислить: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656352"/>
              </p:ext>
            </p:extLst>
          </p:nvPr>
        </p:nvGraphicFramePr>
        <p:xfrm>
          <a:off x="4211960" y="80209"/>
          <a:ext cx="988938" cy="111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Формула" r:id="rId3" imgW="393480" imgH="444240" progId="Equation.3">
                  <p:embed/>
                </p:oleObj>
              </mc:Choice>
              <mc:Fallback>
                <p:oleObj name="Формула" r:id="rId3" imgW="3934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11960" y="80209"/>
                        <a:ext cx="988938" cy="1116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520097"/>
              </p:ext>
            </p:extLst>
          </p:nvPr>
        </p:nvGraphicFramePr>
        <p:xfrm>
          <a:off x="5796136" y="218094"/>
          <a:ext cx="1508226" cy="1025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Формула" r:id="rId5" imgW="317160" imgH="215640" progId="Equation.3">
                  <p:embed/>
                </p:oleObj>
              </mc:Choice>
              <mc:Fallback>
                <p:oleObj name="Формула" r:id="rId5" imgW="317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6136" y="218094"/>
                        <a:ext cx="1508226" cy="1025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5072" y="1192396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При каком значении х верно равенство: 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92184"/>
              </p:ext>
            </p:extLst>
          </p:nvPr>
        </p:nvGraphicFramePr>
        <p:xfrm>
          <a:off x="2051720" y="1556792"/>
          <a:ext cx="1830925" cy="783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Формула" r:id="rId7" imgW="558720" imgH="241200" progId="Equation.3">
                  <p:embed/>
                </p:oleObj>
              </mc:Choice>
              <mc:Fallback>
                <p:oleObj name="Формула" r:id="rId7" imgW="558720" imgH="241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556792"/>
                        <a:ext cx="1830925" cy="783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13628"/>
              </p:ext>
            </p:extLst>
          </p:nvPr>
        </p:nvGraphicFramePr>
        <p:xfrm>
          <a:off x="5070878" y="1556792"/>
          <a:ext cx="13319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Формула" r:id="rId9" imgW="406080" imgH="203040" progId="Equation.3">
                  <p:embed/>
                </p:oleObj>
              </mc:Choice>
              <mc:Fallback>
                <p:oleObj name="Формула" r:id="rId9" imgW="406080" imgH="2030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878" y="1556792"/>
                        <a:ext cx="13319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0003" y="2132856"/>
                <a:ext cx="9343512" cy="1673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3.</a:t>
                </a:r>
                <a:r>
                  <a:rPr lang="ru-RU" sz="2800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ru-RU" sz="2800" b="1" dirty="0">
                    <a:solidFill>
                      <a:schemeClr val="accent3">
                        <a:lumMod val="50000"/>
                      </a:schemeClr>
                    </a:solidFill>
                  </a:rPr>
                  <a:t>Какое из чисел является рациональным: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3200" b="1"/>
                          </m:ctrlPr>
                        </m:radPr>
                        <m:deg/>
                        <m:e>
                          <m:r>
                            <a:rPr lang="ru-RU" sz="3200" b="1"/>
                            <m:t>9000</m:t>
                          </m:r>
                        </m:e>
                      </m:rad>
                      <m:r>
                        <a:rPr lang="ru-RU" sz="3200" b="1"/>
                        <m:t>; </m:t>
                      </m:r>
                      <m:rad>
                        <m:radPr>
                          <m:degHide m:val="on"/>
                          <m:ctrlPr>
                            <a:rPr lang="ru-RU" sz="3200" b="1"/>
                          </m:ctrlPr>
                        </m:radPr>
                        <m:deg/>
                        <m:e>
                          <m:r>
                            <a:rPr lang="ru-RU" sz="3200" b="1"/>
                            <m:t>900</m:t>
                          </m:r>
                        </m:e>
                      </m:rad>
                      <m:r>
                        <a:rPr lang="ru-RU" sz="3200" b="1"/>
                        <m:t>; </m:t>
                      </m:r>
                      <m:rad>
                        <m:radPr>
                          <m:degHide m:val="on"/>
                          <m:ctrlPr>
                            <a:rPr lang="ru-RU" sz="3200" b="1"/>
                          </m:ctrlPr>
                        </m:radPr>
                        <m:deg/>
                        <m:e>
                          <m:r>
                            <a:rPr lang="ru-RU" sz="3200" b="1"/>
                            <m:t>0,009</m:t>
                          </m:r>
                        </m:e>
                      </m:rad>
                    </m:oMath>
                  </m:oMathPara>
                </a14:m>
                <a:endParaRPr lang="ru-RU" sz="3200" b="1" dirty="0"/>
              </a:p>
              <a:p>
                <a:endParaRPr lang="ru-RU" sz="32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03" y="2132856"/>
                <a:ext cx="9343512" cy="1673600"/>
              </a:xfrm>
              <a:prstGeom prst="rect">
                <a:avLst/>
              </a:prstGeom>
              <a:blipFill rotWithShape="1">
                <a:blip r:embed="rId11"/>
                <a:stretch>
                  <a:fillRect l="-1371" t="-3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77812" y="3212976"/>
                <a:ext cx="9343512" cy="999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700" b="1" dirty="0" smtClean="0"/>
                  <a:t>4.</a:t>
                </a:r>
                <a:r>
                  <a:rPr lang="ru-RU" sz="2700" dirty="0"/>
                  <a:t> </a:t>
                </a:r>
                <a:r>
                  <a:rPr lang="ru-RU" sz="2700" b="1" dirty="0"/>
                  <a:t>Одна из точек, отмеченных на координатной прямой, соответствует </a:t>
                </a:r>
                <a:r>
                  <a:rPr lang="ru-RU" sz="2700" b="1" dirty="0" smtClean="0"/>
                  <a:t>числу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700" b="1"/>
                        </m:ctrlPr>
                      </m:radPr>
                      <m:deg/>
                      <m:e>
                        <m:r>
                          <a:rPr lang="ru-RU" sz="2700" b="1"/>
                          <m:t>85</m:t>
                        </m:r>
                      </m:e>
                    </m:rad>
                    <m:r>
                      <a:rPr lang="ru-RU" sz="2700" b="1"/>
                      <m:t>. </m:t>
                    </m:r>
                  </m:oMath>
                </a14:m>
                <a:r>
                  <a:rPr lang="ru-RU" sz="2700" b="1" dirty="0"/>
                  <a:t>Какая это точка?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12" y="3212976"/>
                <a:ext cx="9343512" cy="999056"/>
              </a:xfrm>
              <a:prstGeom prst="rect">
                <a:avLst/>
              </a:prstGeom>
              <a:blipFill rotWithShape="1">
                <a:blip r:embed="rId12"/>
                <a:stretch>
                  <a:fillRect l="-1240" t="-4878" b="-11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55576" y="4212032"/>
            <a:ext cx="7992889" cy="9451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00003" y="4997996"/>
            <a:ext cx="9343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5.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7030A0"/>
                </a:solidFill>
              </a:rPr>
              <a:t>При каких значениях x имеет смысл выражения</a:t>
            </a:r>
            <a:r>
              <a:rPr lang="ru-RU" sz="3200" b="1" dirty="0" smtClean="0">
                <a:solidFill>
                  <a:srgbClr val="7030A0"/>
                </a:solidFill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843730"/>
              </p:ext>
            </p:extLst>
          </p:nvPr>
        </p:nvGraphicFramePr>
        <p:xfrm>
          <a:off x="3059832" y="5500539"/>
          <a:ext cx="1221426" cy="880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Формула" r:id="rId14" imgW="317160" imgH="228600" progId="Equation.3">
                  <p:embed/>
                </p:oleObj>
              </mc:Choice>
              <mc:Fallback>
                <p:oleObj name="Формула" r:id="rId14" imgW="31716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500539"/>
                        <a:ext cx="1221426" cy="880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241508"/>
              </p:ext>
            </p:extLst>
          </p:nvPr>
        </p:nvGraphicFramePr>
        <p:xfrm>
          <a:off x="5242338" y="5523748"/>
          <a:ext cx="1608881" cy="877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Формула" r:id="rId16" imgW="419040" imgH="228600" progId="Equation.3">
                  <p:embed/>
                </p:oleObj>
              </mc:Choice>
              <mc:Fallback>
                <p:oleObj name="Формула" r:id="rId16" imgW="41904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338" y="5523748"/>
                        <a:ext cx="1608881" cy="87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" t="4039" r="9812" b="4485"/>
          <a:stretch/>
        </p:blipFill>
        <p:spPr>
          <a:xfrm>
            <a:off x="501125" y="416243"/>
            <a:ext cx="8546642" cy="5476314"/>
          </a:xfrm>
          <a:prstGeom prst="rect">
            <a:avLst/>
          </a:prstGeom>
        </p:spPr>
      </p:pic>
      <p:sp>
        <p:nvSpPr>
          <p:cNvPr id="30" name="Line 81"/>
          <p:cNvSpPr>
            <a:spLocks noChangeShapeType="1"/>
          </p:cNvSpPr>
          <p:nvPr/>
        </p:nvSpPr>
        <p:spPr bwMode="auto">
          <a:xfrm>
            <a:off x="5510340" y="4469675"/>
            <a:ext cx="33768" cy="903541"/>
          </a:xfrm>
          <a:prstGeom prst="line">
            <a:avLst/>
          </a:prstGeom>
          <a:ln w="50800">
            <a:prstDash val="dash"/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436096" y="4383048"/>
            <a:ext cx="144016" cy="126014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323612" y="532591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191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Line 81"/>
          <p:cNvSpPr>
            <a:spLocks noChangeShapeType="1"/>
          </p:cNvSpPr>
          <p:nvPr/>
        </p:nvSpPr>
        <p:spPr bwMode="auto">
          <a:xfrm flipH="1">
            <a:off x="3044066" y="4446055"/>
            <a:ext cx="2464038" cy="47240"/>
          </a:xfrm>
          <a:prstGeom prst="line">
            <a:avLst/>
          </a:prstGeom>
          <a:ln w="50800">
            <a:prstDash val="dash"/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931035"/>
              </p:ext>
            </p:extLst>
          </p:nvPr>
        </p:nvGraphicFramePr>
        <p:xfrm>
          <a:off x="1619672" y="1268760"/>
          <a:ext cx="792088" cy="75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6" name="Формула" r:id="rId5" imgW="241200" imgH="228600" progId="Equation.3">
                  <p:embed/>
                </p:oleObj>
              </mc:Choice>
              <mc:Fallback>
                <p:oleObj name="Формула" r:id="rId5" imgW="241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2" y="1268760"/>
                        <a:ext cx="792088" cy="750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420704" y="423245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√7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19101"/>
              </p:ext>
            </p:extLst>
          </p:nvPr>
        </p:nvGraphicFramePr>
        <p:xfrm>
          <a:off x="3484563" y="1176338"/>
          <a:ext cx="15843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7" name="Формула" r:id="rId7" imgW="482400" imgH="241200" progId="Equation.3">
                  <p:embed/>
                </p:oleObj>
              </mc:Choice>
              <mc:Fallback>
                <p:oleObj name="Формула" r:id="rId7" imgW="482400" imgH="2412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1176338"/>
                        <a:ext cx="15843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778354"/>
              </p:ext>
            </p:extLst>
          </p:nvPr>
        </p:nvGraphicFramePr>
        <p:xfrm>
          <a:off x="7740352" y="3861048"/>
          <a:ext cx="1008261" cy="504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Формула" r:id="rId9" imgW="482400" imgH="241200" progId="Equation.3">
                  <p:embed/>
                </p:oleObj>
              </mc:Choice>
              <mc:Fallback>
                <p:oleObj name="Формула" r:id="rId9" imgW="48240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3861048"/>
                        <a:ext cx="1008261" cy="504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635896" y="537321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4" name="Line 81"/>
          <p:cNvSpPr>
            <a:spLocks noChangeShapeType="1"/>
          </p:cNvSpPr>
          <p:nvPr/>
        </p:nvSpPr>
        <p:spPr bwMode="auto">
          <a:xfrm flipH="1" flipV="1">
            <a:off x="3804551" y="4913682"/>
            <a:ext cx="11364" cy="531543"/>
          </a:xfrm>
          <a:prstGeom prst="line">
            <a:avLst/>
          </a:prstGeom>
          <a:ln w="50800">
            <a:prstDash val="dash"/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5" name="Line 81"/>
          <p:cNvSpPr>
            <a:spLocks noChangeShapeType="1"/>
          </p:cNvSpPr>
          <p:nvPr/>
        </p:nvSpPr>
        <p:spPr bwMode="auto">
          <a:xfrm flipH="1">
            <a:off x="3146467" y="4945524"/>
            <a:ext cx="669447" cy="0"/>
          </a:xfrm>
          <a:prstGeom prst="line">
            <a:avLst/>
          </a:prstGeom>
          <a:ln w="50800">
            <a:prstDash val="dash"/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2447619" y="470764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√2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3044066" y="4837628"/>
            <a:ext cx="5620488" cy="10789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943962"/>
              </p:ext>
            </p:extLst>
          </p:nvPr>
        </p:nvGraphicFramePr>
        <p:xfrm>
          <a:off x="7812360" y="4365104"/>
          <a:ext cx="10080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Формула" r:id="rId11" imgW="482400" imgH="241200" progId="Equation.3">
                  <p:embed/>
                </p:oleObj>
              </mc:Choice>
              <mc:Fallback>
                <p:oleObj name="Формула" r:id="rId11" imgW="48240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4365104"/>
                        <a:ext cx="10080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repeatCount="4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9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7" grpId="0" animBg="1"/>
      <p:bldP spid="34" grpId="0"/>
      <p:bldP spid="36" grpId="0" animBg="1"/>
      <p:bldP spid="40" grpId="0"/>
      <p:bldP spid="43" grpId="0"/>
      <p:bldP spid="44" grpId="0" animBg="1"/>
      <p:bldP spid="45" grpId="0" animBg="1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ШКОЛЬНЫЙ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ШКОЛЬНЫЙ БЛОКНОТ</Template>
  <TotalTime>728</TotalTime>
  <Words>325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Презентация ШКОЛЬНЫЙ БЛОКНОТ</vt:lpstr>
      <vt:lpstr>Формула</vt:lpstr>
      <vt:lpstr>Microsoft Equation 3.0</vt:lpstr>
      <vt:lpstr>КВАДРАТНЫЙ КОРЕНЬ и ЕГО СВОЙСТВА.</vt:lpstr>
      <vt:lpstr>Презентация PowerPoint</vt:lpstr>
      <vt:lpstr>Графический диктант.</vt:lpstr>
      <vt:lpstr>Графический диктант.</vt:lpstr>
      <vt:lpstr>Графический диктант.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Acer</cp:lastModifiedBy>
  <cp:revision>83</cp:revision>
  <dcterms:created xsi:type="dcterms:W3CDTF">2011-07-25T15:15:19Z</dcterms:created>
  <dcterms:modified xsi:type="dcterms:W3CDTF">2014-11-08T20:11:21Z</dcterms:modified>
</cp:coreProperties>
</file>