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91" r:id="rId3"/>
    <p:sldId id="266" r:id="rId4"/>
    <p:sldId id="265" r:id="rId5"/>
    <p:sldId id="267" r:id="rId6"/>
    <p:sldId id="260" r:id="rId7"/>
    <p:sldId id="258" r:id="rId8"/>
    <p:sldId id="257" r:id="rId9"/>
    <p:sldId id="269" r:id="rId10"/>
    <p:sldId id="270" r:id="rId11"/>
    <p:sldId id="288" r:id="rId12"/>
    <p:sldId id="292" r:id="rId13"/>
    <p:sldId id="289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92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C61F03-DD1A-4AB0-9B92-A83A148FD2A5}" type="datetimeFigureOut">
              <a:rPr lang="ru-RU" smtClean="0"/>
              <a:pPr/>
              <a:t>08.11.2014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489AAD-1F4D-4DEE-83D7-4EC1583E88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094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1449610">
            <a:off x="1314605" y="1225891"/>
            <a:ext cx="7090700" cy="14700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21419107">
            <a:off x="1899015" y="3238923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8C857-A861-47D9-B17D-A53DA86C83A4}" type="datetimeFigureOut">
              <a:rPr lang="ru-RU"/>
              <a:pPr>
                <a:defRPr/>
              </a:pPr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80246-9FC2-40DC-A58D-57DB840A4C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2D172-A882-41AD-9256-9E8580F19432}" type="datetimeFigureOut">
              <a:rPr lang="ru-RU"/>
              <a:pPr>
                <a:defRPr/>
              </a:pPr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87C3F-4971-408C-960C-99DC7296EC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C230D-A5D4-450E-A245-9DE69B0C2383}" type="datetimeFigureOut">
              <a:rPr lang="ru-RU"/>
              <a:pPr>
                <a:defRPr/>
              </a:pPr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15934-5F25-49AD-B1C6-6DB6A9F7C9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8DC4E-12F3-48A1-839D-C0DFB0BB3F22}" type="datetimeFigureOut">
              <a:rPr lang="ru-RU"/>
              <a:pPr>
                <a:defRPr/>
              </a:pPr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B2656-5EBB-469D-A703-6432396A15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C2DFE-49C1-4527-A78C-3844B5F65072}" type="datetimeFigureOut">
              <a:rPr lang="ru-RU"/>
              <a:pPr>
                <a:defRPr/>
              </a:pPr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13625-1E01-4BA7-B7C3-84032CBAB0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AB074-B19B-4D9A-869E-367E8709CC5E}" type="datetimeFigureOut">
              <a:rPr lang="ru-RU"/>
              <a:pPr>
                <a:defRPr/>
              </a:pPr>
              <a:t>08.11.2014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B8372-19CD-4E62-971E-AD73ADA700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124DE-93A3-40B0-BCE6-D2C93C833944}" type="datetimeFigureOut">
              <a:rPr lang="ru-RU"/>
              <a:pPr>
                <a:defRPr/>
              </a:pPr>
              <a:t>08.11.2014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AD8E9-D396-4A77-912B-59B4AC8FC4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695E4-8212-471F-BC94-431645E69D1C}" type="datetimeFigureOut">
              <a:rPr lang="ru-RU"/>
              <a:pPr>
                <a:defRPr/>
              </a:pPr>
              <a:t>08.11.2014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85502-9344-425A-A639-8C23097A89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2A5BD-DF78-44AB-AF7B-34684948CC61}" type="datetimeFigureOut">
              <a:rPr lang="ru-RU"/>
              <a:pPr>
                <a:defRPr/>
              </a:pPr>
              <a:t>08.11.2014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34C53-AE6B-4892-BA2B-10B017E972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0439F-44D2-4D67-BB3D-C985537687F7}" type="datetimeFigureOut">
              <a:rPr lang="ru-RU"/>
              <a:pPr>
                <a:defRPr/>
              </a:pPr>
              <a:t>08.11.2014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BF9BC-8637-425A-87B6-A7D1A16191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5D637-8C85-4FAD-9251-8B44AB3ACB3B}" type="datetimeFigureOut">
              <a:rPr lang="ru-RU"/>
              <a:pPr>
                <a:defRPr/>
              </a:pPr>
              <a:t>08.11.2014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1A118-6545-400A-B4C0-FFF7CCF62E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38" y="274638"/>
            <a:ext cx="82153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42938" y="1600200"/>
            <a:ext cx="8215312" cy="490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2A14CB-6189-4A68-B1CA-F5710413FA3A}" type="datetimeFigureOut">
              <a:rPr lang="ru-RU"/>
              <a:pPr>
                <a:defRPr/>
              </a:pPr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2366781-FEDF-434C-9E31-8A35A5924F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ln w="11430"/>
          <a:solidFill>
            <a:srgbClr val="632523"/>
          </a:solidFill>
          <a:effectLst>
            <a:outerShdw blurRad="50800" dist="39000" dir="5460000" algn="tl">
              <a:srgbClr val="000000">
                <a:alpha val="38000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rgbClr val="632523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rgbClr val="632523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rgbClr val="632523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rgbClr val="632523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632523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632523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632523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632523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slide" Target="slide8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image" Target="../media/image11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0.png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6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image" Target="../media/image9.png"/><Relationship Id="rId5" Type="http://schemas.openxmlformats.org/officeDocument/2006/relationships/oleObject" Target="../embeddings/oleObject2.bin"/><Relationship Id="rId15" Type="http://schemas.openxmlformats.org/officeDocument/2006/relationships/image" Target="../media/image7.wmf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16.jpg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4.wmf"/><Relationship Id="rId4" Type="http://schemas.openxmlformats.org/officeDocument/2006/relationships/image" Target="../media/image17.png"/><Relationship Id="rId9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1449610">
            <a:off x="1144368" y="1783160"/>
            <a:ext cx="7091363" cy="14700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КВАДРАТНЫЙ КОРЕНЬ и ЕГО СВОЙСТВА.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436096" y="548680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/>
              <a:t>19.11.14.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23528" y="274638"/>
            <a:ext cx="8820472" cy="142617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eaLnBrk="1" latinLnBrk="0" hangingPunct="1">
              <a:lnSpc>
                <a:spcPts val="4680"/>
              </a:lnSpc>
              <a:buClrTx/>
              <a:buSzTx/>
              <a:buFontTx/>
              <a:buNone/>
              <a:tabLst/>
              <a:defRPr/>
            </a:pPr>
            <a:r>
              <a:rPr lang="ru-RU" sz="4000" b="1" dirty="0" smtClean="0">
                <a:ln w="11430"/>
                <a:solidFill>
                  <a:srgbClr val="63252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Домашнее задание.</a:t>
            </a:r>
            <a:endParaRPr lang="ru-RU" sz="4000" b="1" dirty="0">
              <a:ln w="11430"/>
              <a:solidFill>
                <a:srgbClr val="632523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61824" y="1957567"/>
            <a:ext cx="574388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№</a:t>
            </a:r>
            <a:r>
              <a:rPr lang="ru-RU" sz="4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472; №478; №487.</a:t>
            </a:r>
          </a:p>
        </p:txBody>
      </p:sp>
      <p:pic>
        <p:nvPicPr>
          <p:cNvPr id="56322" name="Picture 2" descr="Квадратный корень из 2 : запоминае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623900">
            <a:off x="1225744" y="3360241"/>
            <a:ext cx="2057400" cy="154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326" name="Picture 6" descr="http://im0-tub-ru.yandex.net/i?id=7a9d2c1616ba17c040baba61160fb1e8-86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48952">
            <a:off x="5686812" y="3257203"/>
            <a:ext cx="2704375" cy="2028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764704"/>
            <a:ext cx="7499247" cy="144655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«Сегодня на уроке </a:t>
            </a:r>
            <a:r>
              <a:rPr lang="ru-RU" sz="44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мы повторили…»</a:t>
            </a:r>
            <a:endParaRPr lang="ru-RU" sz="44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2420888"/>
            <a:ext cx="6595899" cy="144655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«Сегодня на уроке я испытал затруднение…»</a:t>
            </a:r>
            <a:endParaRPr lang="ru-RU" sz="44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4365104"/>
            <a:ext cx="5929354" cy="144655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«</a:t>
            </a:r>
            <a:r>
              <a:rPr lang="ru-RU" sz="44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Над чем необходимо ещё поработать</a:t>
            </a:r>
            <a:r>
              <a:rPr lang="ru-RU" sz="44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…»</a:t>
            </a:r>
            <a:endParaRPr lang="ru-RU" sz="44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53250" name="Picture 2" descr="D:\Диск Д\рисунки и клипы\Картинки для сайта\Дизайн\logotipm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3" y="0"/>
            <a:ext cx="2295073" cy="3005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88639"/>
            <a:ext cx="8208912" cy="648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75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916832"/>
            <a:ext cx="6696744" cy="378565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  <a:cs typeface="Lucida Sans Unicode" pitchFamily="34" charset="0"/>
              </a:rPr>
              <a:t>Урок окончен.</a:t>
            </a:r>
          </a:p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  <a:cs typeface="Lucida Sans Unicode" pitchFamily="34" charset="0"/>
              </a:rPr>
              <a:t>Желаю успехов на контрольной работе. 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  <a:cs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700808"/>
            <a:ext cx="8215312" cy="1252736"/>
          </a:xfrm>
        </p:spPr>
        <p:txBody>
          <a:bodyPr/>
          <a:lstStyle/>
          <a:p>
            <a:pPr marL="0" indent="0" algn="r">
              <a:buNone/>
            </a:pPr>
            <a:r>
              <a:rPr lang="ru-RU" sz="60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+mj-ea"/>
              </a:rPr>
              <a:t>Смотри </a:t>
            </a:r>
            <a:r>
              <a:rPr lang="ru-RU" sz="6000" b="1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+mj-ea"/>
              </a:rPr>
              <a:t>в корень</a:t>
            </a:r>
            <a:r>
              <a:rPr lang="ru-RU" sz="6000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+mj-ea"/>
              </a:rPr>
              <a:t>!</a:t>
            </a:r>
          </a:p>
          <a:p>
            <a:pPr marL="0" indent="0" algn="r">
              <a:buNone/>
            </a:pPr>
            <a:r>
              <a:rPr lang="ru-RU" b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+mj-ea"/>
              </a:rPr>
              <a:t>К. Прутков.</a:t>
            </a:r>
            <a:endParaRPr lang="ru-RU" b="1" dirty="0">
              <a:ln w="11430"/>
              <a:solidFill>
                <a:srgbClr val="632523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7586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38" y="274638"/>
            <a:ext cx="8215312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Графический диктант.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836712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Предложение </a:t>
            </a:r>
            <a:r>
              <a:rPr lang="ru-RU" sz="2400" b="1" dirty="0" smtClean="0">
                <a:solidFill>
                  <a:srgbClr val="FF0000"/>
                </a:solidFill>
              </a:rPr>
              <a:t>верно</a:t>
            </a:r>
            <a:r>
              <a:rPr lang="ru-RU" sz="2400" b="1" dirty="0" smtClean="0"/>
              <a:t> - </a:t>
            </a:r>
            <a:r>
              <a:rPr lang="en-US" sz="2400" b="1" dirty="0" smtClean="0"/>
              <a:t>^</a:t>
            </a:r>
            <a:r>
              <a:rPr lang="ru-RU" sz="2400" b="1" dirty="0" smtClean="0"/>
              <a:t>; предложение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неверно</a:t>
            </a:r>
            <a:r>
              <a:rPr lang="ru-RU" sz="2400" b="1" dirty="0" smtClean="0"/>
              <a:t> </a:t>
            </a:r>
            <a:r>
              <a:rPr lang="ru-RU" sz="2400" dirty="0" smtClean="0"/>
              <a:t>- </a:t>
            </a:r>
            <a:r>
              <a:rPr lang="ru-RU" sz="2400" dirty="0" smtClean="0">
                <a:sym typeface="Symbol"/>
              </a:rPr>
              <a:t>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596829" y="1513910"/>
            <a:ext cx="880029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68288" marR="0" lvl="0" indent="-2682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Квадратным корнем из неотрицательного числа а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называется число,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квадрат которого равен а.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644760" y="2344907"/>
            <a:ext cx="81037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2. </a:t>
            </a:r>
            <a:r>
              <a:rPr lang="ru-RU" sz="2400" b="1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Арифметическим квадратным корнем из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неположительного  числа а называется </a:t>
            </a:r>
          </a:p>
          <a:p>
            <a:pPr marL="361950" marR="0" lvl="0" indent="-361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неположительное число, квадрат которого равен         а.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44760" y="3914567"/>
                <a:ext cx="7560840" cy="11455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b="1" dirty="0" smtClean="0">
                    <a:solidFill>
                      <a:srgbClr val="C0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3. </a:t>
                </a:r>
                <a:r>
                  <a:rPr lang="ru-RU" sz="2400" dirty="0" smtClean="0">
                    <a:solidFill>
                      <a:srgbClr val="C0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>
                            <a:latin typeface="Cambria Math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ru-RU" sz="3600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sz="3600" b="1" i="1">
                                <a:latin typeface="Cambria Math"/>
                              </a:rPr>
                              <m:t>а</m:t>
                            </m:r>
                          </m:e>
                        </m:rad>
                        <m:r>
                          <a:rPr lang="ru-RU" sz="3600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ru-RU" sz="3600" b="1" i="1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ru-RU" sz="3600" b="1" i="1">
                        <a:latin typeface="Cambria Math"/>
                      </a:rPr>
                      <m:t>=а, при а≥</m:t>
                    </m:r>
                    <m:r>
                      <a:rPr lang="ru-RU" sz="3600" b="1" i="1">
                        <a:latin typeface="Cambria Math"/>
                      </a:rPr>
                      <m:t>𝟎</m:t>
                    </m:r>
                  </m:oMath>
                </a14:m>
                <a:endParaRPr lang="ru-RU" sz="3600" dirty="0"/>
              </a:p>
              <a:p>
                <a:endParaRPr lang="ru-RU" sz="2400" b="1" dirty="0" smtClean="0">
                  <a:latin typeface="Arial" pitchFamily="34" charset="0"/>
                  <a:ea typeface="Times New Roman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760" y="3914567"/>
                <a:ext cx="7560840" cy="1145506"/>
              </a:xfrm>
              <a:prstGeom prst="rect">
                <a:avLst/>
              </a:prstGeom>
              <a:blipFill rotWithShape="1">
                <a:blip r:embed="rId2"/>
                <a:stretch>
                  <a:fillRect l="-12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657154" y="4797152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4.</a:t>
            </a:r>
            <a:r>
              <a:rPr lang="ru-RU" sz="2400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Уравнение х² = а при а</a:t>
            </a:r>
            <a:r>
              <a:rPr lang="en-US" sz="24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&gt;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имеет два противоположных корня</a:t>
            </a:r>
            <a:endParaRPr lang="ru-RU" sz="2400" b="1" dirty="0" smtClean="0">
              <a:solidFill>
                <a:srgbClr val="CC0099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4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7" grpId="0"/>
      <p:bldP spid="34818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38" y="274638"/>
            <a:ext cx="8215312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Графический диктант.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836712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Предложение </a:t>
            </a:r>
            <a:r>
              <a:rPr lang="ru-RU" sz="2400" b="1" dirty="0" smtClean="0">
                <a:solidFill>
                  <a:srgbClr val="FF0000"/>
                </a:solidFill>
              </a:rPr>
              <a:t>верно</a:t>
            </a:r>
            <a:r>
              <a:rPr lang="ru-RU" sz="2400" b="1" dirty="0" smtClean="0"/>
              <a:t> - </a:t>
            </a:r>
            <a:r>
              <a:rPr lang="en-US" sz="2400" b="1" dirty="0" smtClean="0"/>
              <a:t>^</a:t>
            </a:r>
            <a:r>
              <a:rPr lang="ru-RU" sz="2400" b="1" dirty="0" smtClean="0"/>
              <a:t>; предложение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неверно</a:t>
            </a:r>
            <a:r>
              <a:rPr lang="ru-RU" sz="2400" b="1" dirty="0" smtClean="0"/>
              <a:t> </a:t>
            </a:r>
            <a:r>
              <a:rPr lang="ru-RU" sz="2400" dirty="0" smtClean="0"/>
              <a:t>- </a:t>
            </a:r>
            <a:r>
              <a:rPr lang="ru-RU" sz="2400" dirty="0" smtClean="0">
                <a:sym typeface="Symbol"/>
              </a:rPr>
              <a:t></a:t>
            </a:r>
            <a:r>
              <a:rPr lang="ru-RU" sz="2400" dirty="0" smtClean="0"/>
              <a:t> 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818" name="Rectangle 2"/>
              <p:cNvSpPr>
                <a:spLocks noChangeArrowheads="1"/>
              </p:cNvSpPr>
              <p:nvPr/>
            </p:nvSpPr>
            <p:spPr bwMode="auto">
              <a:xfrm>
                <a:off x="657154" y="2258353"/>
                <a:ext cx="4759188" cy="12196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/>
                <a:r>
                  <a:rPr lang="ru-RU" sz="2400" b="1" dirty="0" smtClean="0">
                    <a:solidFill>
                      <a:srgbClr val="C0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6</a:t>
                </a:r>
                <a:r>
                  <a:rPr lang="ru-RU" sz="2400" b="1" dirty="0" smtClean="0">
                    <a:solidFill>
                      <a:schemeClr val="accent3">
                        <a:lumMod val="50000"/>
                      </a:schemeClr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.</a:t>
                </a:r>
                <a:r>
                  <a:rPr lang="ru-RU" sz="2400" b="1" dirty="0">
                    <a:solidFill>
                      <a:schemeClr val="accent3">
                        <a:lumMod val="50000"/>
                      </a:schemeClr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Если а</a:t>
                </a:r>
                <a:r>
                  <a:rPr lang="en-US" sz="2400" b="1" dirty="0">
                    <a:solidFill>
                      <a:schemeClr val="accent3">
                        <a:lumMod val="50000"/>
                      </a:schemeClr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≥0</a:t>
                </a:r>
                <a:r>
                  <a:rPr lang="ru-RU" sz="2400" b="1" dirty="0">
                    <a:solidFill>
                      <a:schemeClr val="accent3">
                        <a:lumMod val="50000"/>
                      </a:schemeClr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,  </a:t>
                </a:r>
                <a:r>
                  <a:rPr lang="en-US" sz="2400" b="1" dirty="0">
                    <a:solidFill>
                      <a:schemeClr val="accent3">
                        <a:lumMod val="50000"/>
                      </a:schemeClr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b≥0</a:t>
                </a:r>
                <a:r>
                  <a:rPr lang="ru-RU" sz="2400" b="1" dirty="0">
                    <a:solidFill>
                      <a:schemeClr val="accent3">
                        <a:lumMod val="50000"/>
                      </a:schemeClr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, то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600" b="1" i="1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ru-RU" sz="3600" b="1" i="1">
                                <a:solidFill>
                                  <a:schemeClr val="accent3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3600" b="1" i="1">
                                <a:solidFill>
                                  <a:schemeClr val="accent3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𝒂</m:t>
                            </m:r>
                          </m:num>
                          <m:den>
                            <m:r>
                              <a:rPr lang="ru-RU" sz="3600" b="1" i="1">
                                <a:solidFill>
                                  <a:schemeClr val="accent3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𝒃</m:t>
                            </m:r>
                          </m:den>
                        </m:f>
                      </m:e>
                    </m:rad>
                    <m:r>
                      <a:rPr lang="ru-RU" sz="3600" b="1" i="1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3600" b="1" i="1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sz="3600" b="1" i="1">
                                <a:solidFill>
                                  <a:schemeClr val="accent3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sz="3600" b="1" i="1">
                                <a:solidFill>
                                  <a:schemeClr val="accent3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ru-RU" sz="3600" b="1" i="1">
                                <a:solidFill>
                                  <a:schemeClr val="accent3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sz="3600" b="1" i="1">
                                <a:solidFill>
                                  <a:schemeClr val="accent3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𝒃</m:t>
                            </m:r>
                          </m:e>
                        </m:rad>
                      </m:den>
                    </m:f>
                  </m:oMath>
                </a14:m>
                <a:endParaRPr lang="ru-RU" sz="3600" b="1" dirty="0" smtClean="0">
                  <a:solidFill>
                    <a:schemeClr val="accent3">
                      <a:lumMod val="50000"/>
                    </a:schemeClr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4818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7154" y="2258353"/>
                <a:ext cx="4759188" cy="1219693"/>
              </a:xfrm>
              <a:prstGeom prst="rect">
                <a:avLst/>
              </a:prstGeom>
              <a:blipFill rotWithShape="1">
                <a:blip r:embed="rId2"/>
                <a:stretch>
                  <a:fillRect l="-2049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719572" y="3481388"/>
                <a:ext cx="7848872" cy="10952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b="1" dirty="0" smtClean="0">
                    <a:solidFill>
                      <a:srgbClr val="C0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7.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600" b="1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3600" b="1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600" b="1" i="1">
                                <a:latin typeface="Cambria Math"/>
                              </a:rPr>
                              <m:t>𝒂</m:t>
                            </m:r>
                          </m:e>
                          <m:sup>
                            <m:r>
                              <a:rPr lang="ru-RU" sz="36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ru-RU" sz="3600" b="1" i="1"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ru-RU" sz="3600" b="1" i="1">
                            <a:latin typeface="Cambria Math"/>
                          </a:rPr>
                        </m:ctrlPr>
                      </m:dPr>
                      <m:e>
                        <m:r>
                          <a:rPr lang="ru-RU" sz="3600" b="1" i="1">
                            <a:latin typeface="Cambria Math"/>
                          </a:rPr>
                          <m:t>𝒂</m:t>
                        </m:r>
                      </m:e>
                    </m:d>
                    <m:r>
                      <a:rPr lang="ru-RU" sz="3600" b="1" i="1">
                        <a:latin typeface="Cambria Math"/>
                      </a:rPr>
                      <m:t>, при а−любом</m:t>
                    </m:r>
                  </m:oMath>
                </a14:m>
                <a:endParaRPr lang="ru-RU" sz="3600" dirty="0"/>
              </a:p>
              <a:p>
                <a:r>
                  <a:rPr lang="ru-RU" sz="2400" b="1" dirty="0" smtClean="0">
                    <a:solidFill>
                      <a:srgbClr val="C0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</a:t>
                </a:r>
                <a:endParaRPr lang="ru-RU" sz="2400" dirty="0" smtClean="0">
                  <a:latin typeface="Arial" pitchFamily="34" charset="0"/>
                  <a:ea typeface="Times New Roman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72" y="3481388"/>
                <a:ext cx="7848872" cy="1095236"/>
              </a:xfrm>
              <a:prstGeom prst="rect">
                <a:avLst/>
              </a:prstGeom>
              <a:blipFill rotWithShape="1">
                <a:blip r:embed="rId3"/>
                <a:stretch>
                  <a:fillRect l="-11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57154" y="4406332"/>
                <a:ext cx="8208912" cy="15764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41325" indent="-441325"/>
                <a:r>
                  <a:rPr lang="ru-RU" sz="2400" b="1" dirty="0" smtClean="0">
                    <a:solidFill>
                      <a:srgbClr val="C0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8.</a:t>
                </a:r>
                <a:r>
                  <a:rPr lang="ru-RU" sz="2400" dirty="0" smtClean="0"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</a:t>
                </a:r>
                <a:r>
                  <a:rPr lang="ru-RU" sz="2400" b="1" dirty="0" smtClean="0"/>
                  <a:t> </a:t>
                </a:r>
                <a:r>
                  <a:rPr lang="ru-RU" sz="2400" b="1" dirty="0">
                    <a:solidFill>
                      <a:srgbClr val="C0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График  функции у=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400" b="1" i="1">
                            <a:solidFill>
                              <a:srgbClr val="C00000"/>
                            </a:solidFill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b="1" i="1">
                            <a:solidFill>
                              <a:srgbClr val="C00000"/>
                            </a:solidFill>
                            <a:latin typeface="Cambria Math"/>
                            <a:ea typeface="Times New Roman" pitchFamily="18" charset="0"/>
                            <a:cs typeface="Arial" pitchFamily="34" charset="0"/>
                          </a:rPr>
                          <m:t>𝒙</m:t>
                        </m:r>
                      </m:e>
                    </m:rad>
                    <m:r>
                      <a:rPr lang="ru-RU" sz="2400" b="1" i="0" smtClean="0">
                        <a:solidFill>
                          <a:srgbClr val="C00000"/>
                        </a:solidFill>
                        <a:latin typeface="Cambria Math"/>
                        <a:ea typeface="Times New Roman" pitchFamily="18" charset="0"/>
                        <a:cs typeface="Arial" pitchFamily="34" charset="0"/>
                      </a:rPr>
                      <m:t>  </m:t>
                    </m:r>
                  </m:oMath>
                </a14:m>
                <a:r>
                  <a:rPr lang="ru-RU" sz="2400" b="1" dirty="0" smtClean="0">
                    <a:solidFill>
                      <a:srgbClr val="C0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расположен </a:t>
                </a:r>
                <a:r>
                  <a:rPr lang="ru-RU" sz="2400" b="1" dirty="0">
                    <a:solidFill>
                      <a:srgbClr val="C0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на </a:t>
                </a:r>
                <a:r>
                  <a:rPr lang="ru-RU" sz="2400" b="1" dirty="0" smtClean="0">
                    <a:solidFill>
                      <a:srgbClr val="C0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координатной </a:t>
                </a:r>
                <a:r>
                  <a:rPr lang="ru-RU" sz="2400" b="1" dirty="0">
                    <a:solidFill>
                      <a:srgbClr val="C0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плоскости во </a:t>
                </a:r>
                <a:r>
                  <a:rPr lang="ru-RU" sz="2400" b="1" dirty="0" smtClean="0">
                    <a:solidFill>
                      <a:srgbClr val="C0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второй координатной четверти.</a:t>
                </a:r>
                <a:endParaRPr lang="ru-RU" sz="2400" b="1" dirty="0" smtClean="0"/>
              </a:p>
              <a:p>
                <a:endParaRPr lang="ru-RU" sz="2400" dirty="0" smtClean="0">
                  <a:latin typeface="Arial" pitchFamily="34" charset="0"/>
                  <a:ea typeface="Times New Roman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154" y="4406332"/>
                <a:ext cx="8208912" cy="1576457"/>
              </a:xfrm>
              <a:prstGeom prst="rect">
                <a:avLst/>
              </a:prstGeom>
              <a:blipFill rotWithShape="1">
                <a:blip r:embed="rId4"/>
                <a:stretch>
                  <a:fillRect l="-1189" t="-23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Управляющая кнопка: настраиваемая 8">
            <a:hlinkClick r:id="rId5" action="ppaction://hlinksldjump" highlightClick="1"/>
          </p:cNvPr>
          <p:cNvSpPr/>
          <p:nvPr/>
        </p:nvSpPr>
        <p:spPr>
          <a:xfrm>
            <a:off x="7812360" y="6093296"/>
            <a:ext cx="648072" cy="5040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1"/>
              <p:cNvSpPr>
                <a:spLocks noChangeArrowheads="1"/>
              </p:cNvSpPr>
              <p:nvPr/>
            </p:nvSpPr>
            <p:spPr bwMode="auto">
              <a:xfrm>
                <a:off x="719572" y="1484784"/>
                <a:ext cx="8800297" cy="1073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r>
                  <a:rPr lang="ru-RU" sz="2400" b="1" dirty="0" smtClean="0">
                    <a:solidFill>
                      <a:srgbClr val="C00000"/>
                    </a:solidFill>
                  </a:rPr>
                  <a:t>5</a:t>
                </a:r>
                <a:r>
                  <a:rPr lang="ru-RU" sz="2400" dirty="0" smtClean="0">
                    <a:solidFill>
                      <a:srgbClr val="C00000"/>
                    </a:solidFill>
                  </a:rPr>
                  <a:t>. </a:t>
                </a:r>
                <a:r>
                  <a:rPr lang="ru-RU" sz="2400" b="1" dirty="0" smtClean="0">
                    <a:solidFill>
                      <a:schemeClr val="tx2">
                        <a:lumMod val="75000"/>
                      </a:schemeClr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Если а</a:t>
                </a:r>
                <a:r>
                  <a:rPr lang="en-US" sz="2400" b="1" dirty="0" smtClean="0">
                    <a:solidFill>
                      <a:schemeClr val="tx2">
                        <a:lumMod val="75000"/>
                      </a:schemeClr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≥0</a:t>
                </a:r>
                <a:r>
                  <a:rPr lang="ru-RU" sz="2400" b="1" dirty="0" smtClean="0">
                    <a:solidFill>
                      <a:schemeClr val="tx2">
                        <a:lumMod val="75000"/>
                      </a:schemeClr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,  </a:t>
                </a:r>
                <a:r>
                  <a:rPr lang="en-US" sz="2400" b="1" dirty="0" smtClean="0">
                    <a:solidFill>
                      <a:schemeClr val="tx2">
                        <a:lumMod val="75000"/>
                      </a:schemeClr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b≥0</a:t>
                </a:r>
                <a:r>
                  <a:rPr lang="ru-RU" sz="2400" b="1" dirty="0" smtClean="0">
                    <a:solidFill>
                      <a:schemeClr val="tx2">
                        <a:lumMod val="75000"/>
                      </a:schemeClr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, то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600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3600" b="1" i="1">
                            <a:latin typeface="Cambria Math"/>
                          </a:rPr>
                          <m:t>𝒂𝒃</m:t>
                        </m:r>
                      </m:e>
                    </m:rad>
                    <m:r>
                      <a:rPr lang="ru-RU" sz="3600" b="1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sz="3600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3600" b="1" i="1">
                            <a:latin typeface="Cambria Math"/>
                          </a:rPr>
                          <m:t>𝒂</m:t>
                        </m:r>
                      </m:e>
                    </m:rad>
                    <m:r>
                      <a:rPr lang="ru-RU" sz="3600" b="1" i="1">
                        <a:latin typeface="Cambria Math"/>
                      </a:rPr>
                      <m:t>∙</m:t>
                    </m:r>
                    <m:rad>
                      <m:radPr>
                        <m:degHide m:val="on"/>
                        <m:ctrlPr>
                          <a:rPr lang="ru-RU" sz="3600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3600" b="1" i="1">
                            <a:latin typeface="Cambria Math"/>
                          </a:rPr>
                          <m:t>𝒃</m:t>
                        </m:r>
                      </m:e>
                    </m:rad>
                  </m:oMath>
                </a14:m>
                <a:endParaRPr lang="ru-RU" sz="3600" dirty="0"/>
              </a:p>
              <a:p>
                <a:r>
                  <a:rPr lang="ru-RU" sz="2400" b="1" dirty="0" smtClean="0">
                    <a:solidFill>
                      <a:schemeClr val="tx2">
                        <a:lumMod val="75000"/>
                      </a:schemeClr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</a:t>
                </a:r>
                <a:endParaRPr lang="ru-RU" sz="2400" b="1" dirty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9572" y="1484784"/>
                <a:ext cx="8800297" cy="1073627"/>
              </a:xfrm>
              <a:prstGeom prst="rect">
                <a:avLst/>
              </a:prstGeom>
              <a:blipFill rotWithShape="1">
                <a:blip r:embed="rId6"/>
                <a:stretch>
                  <a:fillRect l="-1039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6" grpId="0"/>
      <p:bldP spid="7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38" y="274638"/>
            <a:ext cx="8215312" cy="70609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Графический диктант.</a:t>
            </a: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1141429" y="1196752"/>
            <a:ext cx="705678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ru-RU" sz="1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^</a:t>
            </a:r>
            <a:r>
              <a:rPr kumimoji="0" lang="ru-RU" sz="1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1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^^^</a:t>
            </a:r>
            <a:r>
              <a:rPr kumimoji="0" lang="ru-RU" sz="1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1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^</a:t>
            </a:r>
            <a:r>
              <a:rPr lang="ru-RU" sz="115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endParaRPr kumimoji="0" lang="ru-RU" sz="1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Управляющая кнопка: далее 9">
            <a:hlinkClick r:id="rId2" action="ppaction://hlinksldjump" highlightClick="1"/>
          </p:cNvPr>
          <p:cNvSpPr/>
          <p:nvPr/>
        </p:nvSpPr>
        <p:spPr>
          <a:xfrm>
            <a:off x="7956376" y="5877272"/>
            <a:ext cx="792088" cy="50405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120530" y="3573016"/>
            <a:ext cx="6839294" cy="292387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u="sng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Критерии оценки знаний</a:t>
            </a:r>
            <a:r>
              <a:rPr lang="ru-RU" sz="36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:</a:t>
            </a:r>
          </a:p>
          <a:p>
            <a:endParaRPr lang="ru-RU" sz="3600" b="1" u="sng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r>
              <a:rPr lang="ru-RU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«5» - 8 верных ответов </a:t>
            </a:r>
          </a:p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«4» - 7 - 6 верных ответов </a:t>
            </a:r>
          </a:p>
          <a:p>
            <a:r>
              <a:rPr lang="ru-RU" sz="2800" b="1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«3» - 5 - 4 верных ответа</a:t>
            </a:r>
          </a:p>
          <a:p>
            <a:r>
              <a:rPr lang="ru-RU" sz="2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«2» - 3 - 0 верных ответов</a:t>
            </a:r>
            <a:endParaRPr lang="ru-RU" sz="28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407616" y="4397832"/>
            <a:ext cx="500066" cy="12003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ru-RU" sz="7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611560" y="221648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1. Вычислить:</a:t>
            </a:r>
            <a:endParaRPr lang="ru-RU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2656352"/>
              </p:ext>
            </p:extLst>
          </p:nvPr>
        </p:nvGraphicFramePr>
        <p:xfrm>
          <a:off x="4211960" y="80209"/>
          <a:ext cx="988938" cy="11165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6" name="Формула" r:id="rId3" imgW="393480" imgH="444240" progId="Equation.3">
                  <p:embed/>
                </p:oleObj>
              </mc:Choice>
              <mc:Fallback>
                <p:oleObj name="Формула" r:id="rId3" imgW="39348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11960" y="80209"/>
                        <a:ext cx="988938" cy="11165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4520097"/>
              </p:ext>
            </p:extLst>
          </p:nvPr>
        </p:nvGraphicFramePr>
        <p:xfrm>
          <a:off x="5796136" y="218094"/>
          <a:ext cx="1508226" cy="1025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7" name="Формула" r:id="rId5" imgW="317160" imgH="215640" progId="Equation.3">
                  <p:embed/>
                </p:oleObj>
              </mc:Choice>
              <mc:Fallback>
                <p:oleObj name="Формула" r:id="rId5" imgW="31716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96136" y="218094"/>
                        <a:ext cx="1508226" cy="10255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85072" y="1192396"/>
            <a:ext cx="8928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2.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При каком значении х верно равенство: </a:t>
            </a: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9792184"/>
              </p:ext>
            </p:extLst>
          </p:nvPr>
        </p:nvGraphicFramePr>
        <p:xfrm>
          <a:off x="2051720" y="1556792"/>
          <a:ext cx="1830925" cy="7833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8" name="Формула" r:id="rId7" imgW="558720" imgH="241200" progId="Equation.3">
                  <p:embed/>
                </p:oleObj>
              </mc:Choice>
              <mc:Fallback>
                <p:oleObj name="Формула" r:id="rId7" imgW="558720" imgH="24120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1556792"/>
                        <a:ext cx="1830925" cy="7833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713628"/>
              </p:ext>
            </p:extLst>
          </p:nvPr>
        </p:nvGraphicFramePr>
        <p:xfrm>
          <a:off x="5070878" y="1556792"/>
          <a:ext cx="1331912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9" name="Формула" r:id="rId9" imgW="406080" imgH="203040" progId="Equation.3">
                  <p:embed/>
                </p:oleObj>
              </mc:Choice>
              <mc:Fallback>
                <p:oleObj name="Формула" r:id="rId9" imgW="406080" imgH="20304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0878" y="1556792"/>
                        <a:ext cx="1331912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400003" y="2132856"/>
                <a:ext cx="9343512" cy="1673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 smtClean="0">
                    <a:solidFill>
                      <a:schemeClr val="accent3">
                        <a:lumMod val="50000"/>
                      </a:schemeClr>
                    </a:solidFill>
                  </a:rPr>
                  <a:t>3.</a:t>
                </a:r>
                <a:r>
                  <a:rPr lang="ru-RU" sz="2800" dirty="0">
                    <a:solidFill>
                      <a:schemeClr val="accent3">
                        <a:lumMod val="50000"/>
                      </a:schemeClr>
                    </a:solidFill>
                  </a:rPr>
                  <a:t> </a:t>
                </a:r>
                <a:r>
                  <a:rPr lang="ru-RU" sz="2800" b="1" dirty="0">
                    <a:solidFill>
                      <a:schemeClr val="accent3">
                        <a:lumMod val="50000"/>
                      </a:schemeClr>
                    </a:solidFill>
                  </a:rPr>
                  <a:t>Какое из чисел является рациональным: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3200" b="1"/>
                          </m:ctrlPr>
                        </m:radPr>
                        <m:deg/>
                        <m:e>
                          <m:r>
                            <a:rPr lang="ru-RU" sz="3200" b="1"/>
                            <m:t>9000</m:t>
                          </m:r>
                        </m:e>
                      </m:rad>
                      <m:r>
                        <a:rPr lang="ru-RU" sz="3200" b="1"/>
                        <m:t>; </m:t>
                      </m:r>
                      <m:rad>
                        <m:radPr>
                          <m:degHide m:val="on"/>
                          <m:ctrlPr>
                            <a:rPr lang="ru-RU" sz="3200" b="1"/>
                          </m:ctrlPr>
                        </m:radPr>
                        <m:deg/>
                        <m:e>
                          <m:r>
                            <a:rPr lang="ru-RU" sz="3200" b="1"/>
                            <m:t>900</m:t>
                          </m:r>
                        </m:e>
                      </m:rad>
                      <m:r>
                        <a:rPr lang="ru-RU" sz="3200" b="1"/>
                        <m:t>; </m:t>
                      </m:r>
                      <m:rad>
                        <m:radPr>
                          <m:degHide m:val="on"/>
                          <m:ctrlPr>
                            <a:rPr lang="ru-RU" sz="3200" b="1"/>
                          </m:ctrlPr>
                        </m:radPr>
                        <m:deg/>
                        <m:e>
                          <m:r>
                            <a:rPr lang="ru-RU" sz="3200" b="1"/>
                            <m:t>0,009</m:t>
                          </m:r>
                        </m:e>
                      </m:rad>
                    </m:oMath>
                  </m:oMathPara>
                </a14:m>
                <a:endParaRPr lang="ru-RU" sz="3200" b="1" dirty="0"/>
              </a:p>
              <a:p>
                <a:endParaRPr lang="ru-RU" sz="3200" b="1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03" y="2132856"/>
                <a:ext cx="9343512" cy="1673600"/>
              </a:xfrm>
              <a:prstGeom prst="rect">
                <a:avLst/>
              </a:prstGeom>
              <a:blipFill rotWithShape="1">
                <a:blip r:embed="rId11"/>
                <a:stretch>
                  <a:fillRect l="-1371" t="-36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277812" y="3212976"/>
                <a:ext cx="9343512" cy="9990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700" b="1" dirty="0" smtClean="0"/>
                  <a:t>4.</a:t>
                </a:r>
                <a:r>
                  <a:rPr lang="ru-RU" sz="2700" dirty="0"/>
                  <a:t> </a:t>
                </a:r>
                <a:r>
                  <a:rPr lang="ru-RU" sz="2700" b="1" dirty="0"/>
                  <a:t>Одна из точек, отмеченных на координатной прямой, соответствует </a:t>
                </a:r>
                <a:r>
                  <a:rPr lang="ru-RU" sz="2700" b="1" dirty="0" smtClean="0"/>
                  <a:t>числу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700" b="1"/>
                        </m:ctrlPr>
                      </m:radPr>
                      <m:deg/>
                      <m:e>
                        <m:r>
                          <a:rPr lang="ru-RU" sz="2700" b="1"/>
                          <m:t>85</m:t>
                        </m:r>
                      </m:e>
                    </m:rad>
                    <m:r>
                      <a:rPr lang="ru-RU" sz="2700" b="1"/>
                      <m:t>. </m:t>
                    </m:r>
                  </m:oMath>
                </a14:m>
                <a:r>
                  <a:rPr lang="ru-RU" sz="2700" b="1" dirty="0"/>
                  <a:t>Какая это точка?</a:t>
                </a: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812" y="3212976"/>
                <a:ext cx="9343512" cy="999056"/>
              </a:xfrm>
              <a:prstGeom prst="rect">
                <a:avLst/>
              </a:prstGeom>
              <a:blipFill rotWithShape="1">
                <a:blip r:embed="rId12"/>
                <a:stretch>
                  <a:fillRect l="-1240" t="-4878" b="-115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Рисунок 15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755576" y="4212032"/>
            <a:ext cx="7992889" cy="94516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00003" y="4997996"/>
            <a:ext cx="93435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5.</a:t>
            </a:r>
            <a:r>
              <a:rPr lang="ru-RU" sz="3200" dirty="0"/>
              <a:t> </a:t>
            </a:r>
            <a:r>
              <a:rPr lang="ru-RU" sz="3200" b="1" dirty="0">
                <a:solidFill>
                  <a:srgbClr val="7030A0"/>
                </a:solidFill>
              </a:rPr>
              <a:t>При каких значениях x имеет смысл выражения</a:t>
            </a:r>
            <a:r>
              <a:rPr lang="ru-RU" sz="3200" b="1" dirty="0" smtClean="0">
                <a:solidFill>
                  <a:srgbClr val="7030A0"/>
                </a:solidFill>
              </a:rPr>
              <a:t>:</a:t>
            </a:r>
            <a:endParaRPr lang="ru-RU" sz="3200" dirty="0">
              <a:solidFill>
                <a:schemeClr val="tx1"/>
              </a:solidFill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3843730"/>
              </p:ext>
            </p:extLst>
          </p:nvPr>
        </p:nvGraphicFramePr>
        <p:xfrm>
          <a:off x="3059832" y="5500539"/>
          <a:ext cx="1221426" cy="8807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0" name="Формула" r:id="rId14" imgW="317160" imgH="228600" progId="Equation.3">
                  <p:embed/>
                </p:oleObj>
              </mc:Choice>
              <mc:Fallback>
                <p:oleObj name="Формула" r:id="rId14" imgW="317160" imgH="22860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5500539"/>
                        <a:ext cx="1221426" cy="8807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6241508"/>
              </p:ext>
            </p:extLst>
          </p:nvPr>
        </p:nvGraphicFramePr>
        <p:xfrm>
          <a:off x="5242338" y="5523748"/>
          <a:ext cx="1608881" cy="8775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1" name="Формула" r:id="rId16" imgW="419040" imgH="228600" progId="Equation.3">
                  <p:embed/>
                </p:oleObj>
              </mc:Choice>
              <mc:Fallback>
                <p:oleObj name="Формула" r:id="rId16" imgW="419040" imgH="2286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2338" y="5523748"/>
                        <a:ext cx="1608881" cy="8775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4" grpId="0"/>
      <p:bldP spid="15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5" t="4039" r="9812" b="4485"/>
          <a:stretch/>
        </p:blipFill>
        <p:spPr>
          <a:xfrm>
            <a:off x="501125" y="416243"/>
            <a:ext cx="8546642" cy="5476314"/>
          </a:xfrm>
          <a:prstGeom prst="rect">
            <a:avLst/>
          </a:prstGeom>
        </p:spPr>
      </p:pic>
      <p:sp>
        <p:nvSpPr>
          <p:cNvPr id="30" name="Line 81"/>
          <p:cNvSpPr>
            <a:spLocks noChangeShapeType="1"/>
          </p:cNvSpPr>
          <p:nvPr/>
        </p:nvSpPr>
        <p:spPr bwMode="auto">
          <a:xfrm>
            <a:off x="5510340" y="4469675"/>
            <a:ext cx="33768" cy="903541"/>
          </a:xfrm>
          <a:prstGeom prst="line">
            <a:avLst/>
          </a:prstGeom>
          <a:ln w="50800">
            <a:prstDash val="dash"/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7" name="Блок-схема: узел 16"/>
          <p:cNvSpPr/>
          <p:nvPr/>
        </p:nvSpPr>
        <p:spPr>
          <a:xfrm>
            <a:off x="5436096" y="4383048"/>
            <a:ext cx="144016" cy="126014"/>
          </a:xfrm>
          <a:prstGeom prst="flowChartConnector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5323612" y="5325918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7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4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2776"/>
            <a:ext cx="719137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Line 81"/>
          <p:cNvSpPr>
            <a:spLocks noChangeShapeType="1"/>
          </p:cNvSpPr>
          <p:nvPr/>
        </p:nvSpPr>
        <p:spPr bwMode="auto">
          <a:xfrm flipH="1">
            <a:off x="3044066" y="4446055"/>
            <a:ext cx="2464038" cy="47240"/>
          </a:xfrm>
          <a:prstGeom prst="line">
            <a:avLst/>
          </a:prstGeom>
          <a:ln w="50800">
            <a:prstDash val="dash"/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2931035"/>
              </p:ext>
            </p:extLst>
          </p:nvPr>
        </p:nvGraphicFramePr>
        <p:xfrm>
          <a:off x="1619672" y="1268760"/>
          <a:ext cx="792088" cy="750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6" name="Формула" r:id="rId5" imgW="241200" imgH="228600" progId="Equation.3">
                  <p:embed/>
                </p:oleObj>
              </mc:Choice>
              <mc:Fallback>
                <p:oleObj name="Формула" r:id="rId5" imgW="2412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19672" y="1268760"/>
                        <a:ext cx="792088" cy="7503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2420704" y="4232454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√7</a:t>
            </a:r>
            <a:endParaRPr lang="ru-RU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2219101"/>
              </p:ext>
            </p:extLst>
          </p:nvPr>
        </p:nvGraphicFramePr>
        <p:xfrm>
          <a:off x="3484563" y="1176338"/>
          <a:ext cx="1584325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7" name="Формула" r:id="rId7" imgW="482400" imgH="241200" progId="Equation.3">
                  <p:embed/>
                </p:oleObj>
              </mc:Choice>
              <mc:Fallback>
                <p:oleObj name="Формула" r:id="rId7" imgW="482400" imgH="241200" progId="Equation.3">
                  <p:embed/>
                  <p:pic>
                    <p:nvPicPr>
                      <p:cNvPr id="0" name="Объект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4563" y="1176338"/>
                        <a:ext cx="1584325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2778354"/>
              </p:ext>
            </p:extLst>
          </p:nvPr>
        </p:nvGraphicFramePr>
        <p:xfrm>
          <a:off x="7740352" y="3861048"/>
          <a:ext cx="1008261" cy="5041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8" name="Формула" r:id="rId9" imgW="482400" imgH="241200" progId="Equation.3">
                  <p:embed/>
                </p:oleObj>
              </mc:Choice>
              <mc:Fallback>
                <p:oleObj name="Формула" r:id="rId9" imgW="482400" imgH="241200" progId="Equation.3">
                  <p:embed/>
                  <p:pic>
                    <p:nvPicPr>
                      <p:cNvPr id="0" name="Объект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352" y="3861048"/>
                        <a:ext cx="1008261" cy="5041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3635896" y="5373216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2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44" name="Line 81"/>
          <p:cNvSpPr>
            <a:spLocks noChangeShapeType="1"/>
          </p:cNvSpPr>
          <p:nvPr/>
        </p:nvSpPr>
        <p:spPr bwMode="auto">
          <a:xfrm flipH="1" flipV="1">
            <a:off x="3804551" y="4913682"/>
            <a:ext cx="11364" cy="531543"/>
          </a:xfrm>
          <a:prstGeom prst="line">
            <a:avLst/>
          </a:prstGeom>
          <a:ln w="50800">
            <a:prstDash val="dash"/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45" name="Line 81"/>
          <p:cNvSpPr>
            <a:spLocks noChangeShapeType="1"/>
          </p:cNvSpPr>
          <p:nvPr/>
        </p:nvSpPr>
        <p:spPr bwMode="auto">
          <a:xfrm flipH="1">
            <a:off x="3146467" y="4945524"/>
            <a:ext cx="669447" cy="0"/>
          </a:xfrm>
          <a:prstGeom prst="line">
            <a:avLst/>
          </a:prstGeom>
          <a:ln w="50800">
            <a:prstDash val="dash"/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2447619" y="4707644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√2</a:t>
            </a:r>
            <a:endParaRPr lang="ru-RU" sz="3200" b="1" dirty="0">
              <a:solidFill>
                <a:srgbClr val="C00000"/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V="1">
            <a:off x="3044066" y="4837628"/>
            <a:ext cx="5620488" cy="107896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7943962"/>
              </p:ext>
            </p:extLst>
          </p:nvPr>
        </p:nvGraphicFramePr>
        <p:xfrm>
          <a:off x="7812360" y="4365104"/>
          <a:ext cx="100806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9" name="Формула" r:id="rId11" imgW="482400" imgH="241200" progId="Equation.3">
                  <p:embed/>
                </p:oleObj>
              </mc:Choice>
              <mc:Fallback>
                <p:oleObj name="Формула" r:id="rId11" imgW="482400" imgH="241200" progId="Equation.3">
                  <p:embed/>
                  <p:pic>
                    <p:nvPicPr>
                      <p:cNvPr id="0" name="Объект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360" y="4365104"/>
                        <a:ext cx="1008063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5" presetClass="emph" presetSubtype="0" repeatCount="400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1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45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500"/>
                            </p:stCondLst>
                            <p:childTnLst>
                              <p:par>
                                <p:cTn id="48" presetID="2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19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7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8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85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17" grpId="0" animBg="1"/>
      <p:bldP spid="34" grpId="0"/>
      <p:bldP spid="36" grpId="0" animBg="1"/>
      <p:bldP spid="40" grpId="0"/>
      <p:bldP spid="43" grpId="0"/>
      <p:bldP spid="44" grpId="0" animBg="1"/>
      <p:bldP spid="45" grpId="0" animBg="1"/>
      <p:bldP spid="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ШКОЛЬНЫЙ БЛОКНО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ШКОЛЬНЫЙ БЛОКНОТ</Template>
  <TotalTime>728</TotalTime>
  <Words>325</Words>
  <Application>Microsoft Office PowerPoint</Application>
  <PresentationFormat>Экран (4:3)</PresentationFormat>
  <Paragraphs>45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Презентация ШКОЛЬНЫЙ БЛОКНОТ</vt:lpstr>
      <vt:lpstr>Формула</vt:lpstr>
      <vt:lpstr>Microsoft Equation 3.0</vt:lpstr>
      <vt:lpstr>КВАДРАТНЫЙ КОРЕНЬ и ЕГО СВОЙСТВА.</vt:lpstr>
      <vt:lpstr>Презентация PowerPoint</vt:lpstr>
      <vt:lpstr>Графический диктант.</vt:lpstr>
      <vt:lpstr>Графический диктант.</vt:lpstr>
      <vt:lpstr>Графический диктант.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Comp</dc:creator>
  <cp:lastModifiedBy>Acer</cp:lastModifiedBy>
  <cp:revision>83</cp:revision>
  <dcterms:created xsi:type="dcterms:W3CDTF">2011-07-25T15:15:19Z</dcterms:created>
  <dcterms:modified xsi:type="dcterms:W3CDTF">2014-11-08T20:11:21Z</dcterms:modified>
</cp:coreProperties>
</file>