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886C43-70EC-4A1C-A4C5-9DE09A2971C6}" type="datetimeFigureOut">
              <a:rPr lang="ru-RU" smtClean="0"/>
              <a:t>24.03.2015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64E4F-D6DA-496D-87A4-5CCC5DDC0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6834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4000" dirty="0" smtClean="0">
                <a:solidFill>
                  <a:srgbClr val="0070C0"/>
                </a:solidFill>
              </a:rPr>
              <a:t>17.12.08.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6600" dirty="0" smtClean="0">
                <a:solidFill>
                  <a:srgbClr val="002060"/>
                </a:solidFill>
                <a:latin typeface="Monotype Corsiva" pitchFamily="66" charset="0"/>
              </a:rPr>
              <a:t>Сложение и вычитание дробей с разными знаменателями.</a:t>
            </a:r>
            <a:endParaRPr lang="ru-RU" sz="6600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43808" y="5013176"/>
            <a:ext cx="5328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Большакова Е.К.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учитель математики 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МБОУ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сош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№91 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г.Н.Новгород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                    Вариант 1.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                         Вариант 2.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 Narrow" pitchFamily="34" charset="0"/>
                        </a:rPr>
                        <a:t>1(а)</a:t>
                      </a:r>
                      <a:r>
                        <a:rPr lang="ru-RU" sz="2800" baseline="0" dirty="0" smtClean="0">
                          <a:latin typeface="Arial Narrow" pitchFamily="34" charset="0"/>
                        </a:rPr>
                        <a:t>   38/50=19/25 </a:t>
                      </a:r>
                      <a:endParaRPr lang="ru-RU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 Narrow" pitchFamily="34" charset="0"/>
                        </a:rPr>
                        <a:t>1(а)</a:t>
                      </a:r>
                      <a:r>
                        <a:rPr lang="ru-RU" sz="2800" baseline="0" dirty="0" smtClean="0">
                          <a:latin typeface="Arial Narrow" pitchFamily="34" charset="0"/>
                        </a:rPr>
                        <a:t>    7/21=1/3</a:t>
                      </a:r>
                      <a:endParaRPr lang="ru-RU" sz="28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 Narrow" pitchFamily="34" charset="0"/>
                        </a:rPr>
                        <a:t>1(б)    6/13</a:t>
                      </a:r>
                      <a:endParaRPr lang="ru-RU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 Narrow" pitchFamily="34" charset="0"/>
                        </a:rPr>
                        <a:t>1(б)    1</a:t>
                      </a:r>
                      <a:r>
                        <a:rPr lang="ru-RU" sz="2800" baseline="0" dirty="0" smtClean="0">
                          <a:latin typeface="Arial Narrow" pitchFamily="34" charset="0"/>
                        </a:rPr>
                        <a:t> 11/30</a:t>
                      </a:r>
                      <a:endParaRPr lang="ru-RU" sz="28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 Narrow" pitchFamily="34" charset="0"/>
                        </a:rPr>
                        <a:t>1(в)     17/36</a:t>
                      </a:r>
                      <a:endParaRPr lang="ru-RU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 Narrow" pitchFamily="34" charset="0"/>
                        </a:rPr>
                        <a:t>1(в)     1/10  </a:t>
                      </a:r>
                      <a:endParaRPr lang="ru-RU" sz="28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 Narrow" pitchFamily="34" charset="0"/>
                        </a:rPr>
                        <a:t>2.          11/15</a:t>
                      </a:r>
                      <a:endParaRPr lang="ru-RU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 Narrow" pitchFamily="34" charset="0"/>
                        </a:rPr>
                        <a:t>2.       7/10</a:t>
                      </a:r>
                      <a:endParaRPr lang="ru-RU" sz="28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 Narrow" pitchFamily="34" charset="0"/>
                        </a:rPr>
                        <a:t>3.      1/10 часть учебников.      </a:t>
                      </a:r>
                      <a:endParaRPr lang="ru-RU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 Narrow" pitchFamily="34" charset="0"/>
                        </a:rPr>
                        <a:t>3.       1/12 часть булочек.</a:t>
                      </a:r>
                      <a:endParaRPr lang="ru-RU" sz="28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Ответы: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             </a:t>
            </a:r>
            <a:r>
              <a:rPr lang="ru-RU" sz="4400" dirty="0" smtClean="0"/>
              <a:t>Стр. </a:t>
            </a:r>
            <a:r>
              <a:rPr lang="ru-RU" sz="4400" dirty="0" smtClean="0">
                <a:latin typeface="Arial Narrow" pitchFamily="34" charset="0"/>
              </a:rPr>
              <a:t>125 № 460</a:t>
            </a:r>
            <a:r>
              <a:rPr lang="ru-RU" sz="4400" dirty="0" smtClean="0"/>
              <a:t>, </a:t>
            </a:r>
          </a:p>
          <a:p>
            <a:r>
              <a:rPr lang="ru-RU" sz="4400" dirty="0" smtClean="0"/>
              <a:t>   контрольные задания.</a:t>
            </a:r>
          </a:p>
          <a:p>
            <a:endParaRPr lang="ru-RU" sz="4400" dirty="0" smtClean="0"/>
          </a:p>
          <a:p>
            <a:r>
              <a:rPr lang="ru-RU" sz="4400" dirty="0" smtClean="0"/>
              <a:t>      </a:t>
            </a:r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Спасибо за урок!</a:t>
            </a:r>
            <a:endParaRPr lang="ru-RU" sz="5400" dirty="0">
              <a:solidFill>
                <a:srgbClr val="0070C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Домашнее задание.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4000" dirty="0" smtClean="0">
                <a:solidFill>
                  <a:srgbClr val="002060"/>
                </a:solidFill>
              </a:rPr>
              <a:t>1.Устный счет.</a:t>
            </a:r>
          </a:p>
          <a:p>
            <a:r>
              <a:rPr lang="ru-RU" sz="4000" dirty="0" smtClean="0">
                <a:solidFill>
                  <a:srgbClr val="002060"/>
                </a:solidFill>
              </a:rPr>
              <a:t>2.Решение примеров и уравнений.</a:t>
            </a:r>
          </a:p>
          <a:p>
            <a:r>
              <a:rPr lang="ru-RU" sz="4000" dirty="0" smtClean="0">
                <a:solidFill>
                  <a:srgbClr val="002060"/>
                </a:solidFill>
              </a:rPr>
              <a:t>3.Самостоятельная работа.</a:t>
            </a:r>
          </a:p>
          <a:p>
            <a:r>
              <a:rPr lang="ru-RU" sz="4000" dirty="0" smtClean="0">
                <a:solidFill>
                  <a:srgbClr val="002060"/>
                </a:solidFill>
              </a:rPr>
              <a:t>4.Итог урока.</a:t>
            </a:r>
          </a:p>
          <a:p>
            <a:r>
              <a:rPr lang="ru-RU" sz="4000" dirty="0" smtClean="0">
                <a:solidFill>
                  <a:srgbClr val="002060"/>
                </a:solidFill>
              </a:rPr>
              <a:t>5. Домашнее задание.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590" dirty="0" smtClean="0">
                <a:solidFill>
                  <a:srgbClr val="002060"/>
                </a:solidFill>
              </a:rPr>
              <a:t>План урока:</a:t>
            </a:r>
            <a:endParaRPr lang="ru-RU" sz="559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1</a:t>
            </a:r>
            <a:r>
              <a:rPr lang="ru-RU" sz="2800" dirty="0" smtClean="0">
                <a:solidFill>
                  <a:srgbClr val="002060"/>
                </a:solidFill>
              </a:rPr>
              <a:t>.Сократи дробь:</a:t>
            </a:r>
          </a:p>
          <a:p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12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56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26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15</a:t>
            </a: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14 ; 63;  65;   65</a:t>
            </a: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2.Вычислить:</a:t>
            </a: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1- 1/5 =                  1-5/17-6/17=           4/9+8/9=</a:t>
            </a: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6/11+5/11=            3/8+1/8=             3/7+4/7-3/5=</a:t>
            </a: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3.Сравнить дроби:</a:t>
            </a: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13/11 и 25/27       1 и 6/5      3/4  и 1     1/2 и 2/5</a:t>
            </a: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000" dirty="0" smtClean="0">
                <a:solidFill>
                  <a:srgbClr val="002060"/>
                </a:solidFill>
              </a:rPr>
              <a:t>Устный счет:</a:t>
            </a:r>
            <a:endParaRPr lang="ru-RU" sz="5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857232"/>
            <a:ext cx="82296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sz="3500" dirty="0" smtClean="0">
                <a:solidFill>
                  <a:srgbClr val="002060"/>
                </a:solidFill>
              </a:rPr>
              <a:t>Найдите </a:t>
            </a:r>
            <a:r>
              <a:rPr lang="ru-RU" sz="3500" dirty="0" err="1" smtClean="0">
                <a:solidFill>
                  <a:srgbClr val="002060"/>
                </a:solidFill>
              </a:rPr>
              <a:t>х,если</a:t>
            </a:r>
            <a:r>
              <a:rPr lang="ru-RU" sz="3500" dirty="0" smtClean="0">
                <a:solidFill>
                  <a:srgbClr val="002060"/>
                </a:solidFill>
              </a:rPr>
              <a:t>:</a:t>
            </a:r>
          </a:p>
          <a:p>
            <a:r>
              <a:rPr lang="ru-RU" sz="3500" dirty="0" err="1" smtClean="0">
                <a:solidFill>
                  <a:srgbClr val="002060"/>
                </a:solidFill>
              </a:rPr>
              <a:t>х</a:t>
            </a:r>
            <a:r>
              <a:rPr lang="ru-RU" sz="3500" dirty="0" smtClean="0">
                <a:solidFill>
                  <a:srgbClr val="002060"/>
                </a:solidFill>
              </a:rPr>
              <a:t>/8+3/8=1           </a:t>
            </a:r>
            <a:r>
              <a:rPr lang="ru-RU" sz="3500" dirty="0" err="1" smtClean="0">
                <a:solidFill>
                  <a:srgbClr val="002060"/>
                </a:solidFill>
              </a:rPr>
              <a:t>х</a:t>
            </a:r>
            <a:r>
              <a:rPr lang="ru-RU" sz="3500" dirty="0" smtClean="0">
                <a:solidFill>
                  <a:srgbClr val="002060"/>
                </a:solidFill>
              </a:rPr>
              <a:t>/8-3/8=0        </a:t>
            </a:r>
            <a:r>
              <a:rPr lang="ru-RU" sz="3500" dirty="0" err="1" smtClean="0">
                <a:solidFill>
                  <a:srgbClr val="002060"/>
                </a:solidFill>
              </a:rPr>
              <a:t>х</a:t>
            </a:r>
            <a:r>
              <a:rPr lang="ru-RU" sz="3500" dirty="0" smtClean="0">
                <a:solidFill>
                  <a:srgbClr val="002060"/>
                </a:solidFill>
              </a:rPr>
              <a:t>/8-3/8=1    </a:t>
            </a:r>
          </a:p>
          <a:p>
            <a:r>
              <a:rPr lang="ru-RU" sz="3500" dirty="0" smtClean="0">
                <a:solidFill>
                  <a:srgbClr val="002060"/>
                </a:solidFill>
              </a:rPr>
              <a:t>1-х/8=3/8</a:t>
            </a:r>
          </a:p>
          <a:p>
            <a:endParaRPr lang="ru-RU" sz="3500" dirty="0" smtClean="0">
              <a:solidFill>
                <a:srgbClr val="002060"/>
              </a:solidFill>
            </a:endParaRPr>
          </a:p>
          <a:p>
            <a:r>
              <a:rPr lang="ru-RU" sz="3500" dirty="0" smtClean="0">
                <a:solidFill>
                  <a:srgbClr val="002060"/>
                </a:solidFill>
              </a:rPr>
              <a:t>Найдите </a:t>
            </a:r>
            <a:r>
              <a:rPr lang="ru-RU" sz="3500" dirty="0" err="1" smtClean="0">
                <a:solidFill>
                  <a:srgbClr val="002060"/>
                </a:solidFill>
              </a:rPr>
              <a:t>у,если</a:t>
            </a:r>
            <a:r>
              <a:rPr lang="ru-RU" sz="3500" dirty="0" smtClean="0">
                <a:solidFill>
                  <a:srgbClr val="002060"/>
                </a:solidFill>
              </a:rPr>
              <a:t>:</a:t>
            </a:r>
          </a:p>
          <a:p>
            <a:r>
              <a:rPr lang="ru-RU" sz="3500" dirty="0" smtClean="0">
                <a:solidFill>
                  <a:srgbClr val="002060"/>
                </a:solidFill>
              </a:rPr>
              <a:t>4/15+у/15=1      8/15-у/15=0     19/15-у/15=1    </a:t>
            </a:r>
          </a:p>
          <a:p>
            <a:r>
              <a:rPr lang="ru-RU" sz="3500" dirty="0" smtClean="0">
                <a:solidFill>
                  <a:srgbClr val="002060"/>
                </a:solidFill>
              </a:rPr>
              <a:t>1-у/15=11/15   </a:t>
            </a:r>
            <a:endParaRPr lang="ru-RU" sz="35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500042"/>
            <a:ext cx="8229600" cy="4572000"/>
          </a:xfrm>
        </p:spPr>
        <p:txBody>
          <a:bodyPr>
            <a:noAutofit/>
          </a:bodyPr>
          <a:lstStyle/>
          <a:p>
            <a:pPr lvl="1"/>
            <a:r>
              <a:rPr lang="ru-RU" sz="3000" dirty="0" smtClean="0">
                <a:solidFill>
                  <a:srgbClr val="002060"/>
                </a:solidFill>
              </a:rPr>
              <a:t>1.Вычислите:</a:t>
            </a:r>
          </a:p>
          <a:p>
            <a:pPr lvl="1"/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3/5</a:t>
            </a:r>
            <a:r>
              <a:rPr lang="ru-RU" sz="3600" dirty="0" smtClean="0">
                <a:solidFill>
                  <a:srgbClr val="002060"/>
                </a:solidFill>
              </a:rPr>
              <a:t>+</a:t>
            </a:r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1/5</a:t>
            </a:r>
            <a:r>
              <a:rPr lang="ru-RU" sz="3600" dirty="0" smtClean="0">
                <a:solidFill>
                  <a:srgbClr val="002060"/>
                </a:solidFill>
              </a:rPr>
              <a:t>=</a:t>
            </a:r>
          </a:p>
          <a:p>
            <a:pPr lvl="1"/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5/13</a:t>
            </a:r>
            <a:r>
              <a:rPr lang="ru-RU" sz="3600" dirty="0" smtClean="0">
                <a:solidFill>
                  <a:srgbClr val="002060"/>
                </a:solidFill>
              </a:rPr>
              <a:t>-</a:t>
            </a:r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2/13</a:t>
            </a:r>
            <a:r>
              <a:rPr lang="ru-RU" sz="3600" dirty="0" smtClean="0">
                <a:solidFill>
                  <a:srgbClr val="002060"/>
                </a:solidFill>
              </a:rPr>
              <a:t>=</a:t>
            </a:r>
          </a:p>
          <a:p>
            <a:pPr lvl="1"/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1</a:t>
            </a:r>
            <a:r>
              <a:rPr lang="ru-RU" sz="3600" dirty="0" smtClean="0">
                <a:solidFill>
                  <a:srgbClr val="002060"/>
                </a:solidFill>
              </a:rPr>
              <a:t>-</a:t>
            </a:r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4/5</a:t>
            </a:r>
            <a:r>
              <a:rPr lang="ru-RU" sz="3600" dirty="0" smtClean="0">
                <a:solidFill>
                  <a:srgbClr val="002060"/>
                </a:solidFill>
              </a:rPr>
              <a:t>=</a:t>
            </a:r>
          </a:p>
          <a:p>
            <a:pPr lvl="1"/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2/7</a:t>
            </a:r>
            <a:r>
              <a:rPr lang="ru-RU" sz="3600" dirty="0" smtClean="0">
                <a:solidFill>
                  <a:srgbClr val="002060"/>
                </a:solidFill>
              </a:rPr>
              <a:t>+</a:t>
            </a:r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3/28</a:t>
            </a:r>
            <a:r>
              <a:rPr lang="ru-RU" sz="3600" dirty="0" smtClean="0">
                <a:solidFill>
                  <a:srgbClr val="002060"/>
                </a:solidFill>
              </a:rPr>
              <a:t>=</a:t>
            </a:r>
          </a:p>
          <a:p>
            <a:pPr lvl="1"/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7/9-1/18=</a:t>
            </a:r>
          </a:p>
          <a:p>
            <a:pPr lvl="1"/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1/2+1/5=</a:t>
            </a:r>
          </a:p>
          <a:p>
            <a:pPr lvl="1"/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3/4-1/6=</a:t>
            </a:r>
          </a:p>
          <a:p>
            <a:pPr lvl="1"/>
            <a:r>
              <a:rPr lang="ru-RU" sz="3000" dirty="0" smtClean="0">
                <a:solidFill>
                  <a:srgbClr val="002060"/>
                </a:solidFill>
              </a:rPr>
              <a:t>2.Решите уравнение:</a:t>
            </a:r>
          </a:p>
          <a:p>
            <a:pPr lvl="1"/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1-х=5/8         2/3-х=1/2</a:t>
            </a:r>
            <a:r>
              <a:rPr lang="ru-RU" sz="3600" dirty="0" smtClean="0">
                <a:solidFill>
                  <a:srgbClr val="002060"/>
                </a:solidFill>
              </a:rPr>
              <a:t>       </a:t>
            </a:r>
          </a:p>
          <a:p>
            <a:pPr lvl="1"/>
            <a:endParaRPr lang="ru-RU" sz="3000" dirty="0" smtClean="0"/>
          </a:p>
          <a:p>
            <a:pPr lvl="1"/>
            <a:endParaRPr lang="ru-RU" sz="3000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rgbClr val="002060"/>
                </a:solidFill>
              </a:rPr>
              <a:t>Миша, Юра и Нина решали в классе одну и ту же задачу. Один из них затратил на решение </a:t>
            </a:r>
            <a:r>
              <a:rPr lang="ru-RU" sz="3200" dirty="0" smtClean="0">
                <a:solidFill>
                  <a:srgbClr val="002060"/>
                </a:solidFill>
                <a:latin typeface="Arial Narrow" pitchFamily="34" charset="0"/>
              </a:rPr>
              <a:t>1/5</a:t>
            </a:r>
            <a:r>
              <a:rPr lang="ru-RU" sz="3200" dirty="0" smtClean="0">
                <a:solidFill>
                  <a:srgbClr val="002060"/>
                </a:solidFill>
              </a:rPr>
              <a:t> урока, другой </a:t>
            </a:r>
            <a:r>
              <a:rPr lang="ru-RU" sz="3200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2/9</a:t>
            </a:r>
            <a:r>
              <a:rPr lang="ru-RU" sz="3200" dirty="0" smtClean="0">
                <a:solidFill>
                  <a:srgbClr val="002060"/>
                </a:solidFill>
              </a:rPr>
              <a:t>, а третий </a:t>
            </a:r>
            <a:r>
              <a:rPr lang="ru-RU" sz="3200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4/15</a:t>
            </a:r>
            <a:r>
              <a:rPr lang="ru-RU" sz="3200" dirty="0" smtClean="0">
                <a:solidFill>
                  <a:srgbClr val="002060"/>
                </a:solidFill>
              </a:rPr>
              <a:t> урока. Какую часть урока затратил на эту задачу каждый из них, если известно, что Нина решила задачу быстрее Миши, а Юра быстрее Нины</a:t>
            </a:r>
            <a:r>
              <a:rPr lang="en-US" sz="3200" dirty="0" smtClean="0">
                <a:solidFill>
                  <a:srgbClr val="002060"/>
                </a:solidFill>
              </a:rPr>
              <a:t>?</a:t>
            </a:r>
            <a:endParaRPr lang="ru-RU" sz="32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Решите задачу:             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2060"/>
                </a:solidFill>
              </a:rPr>
              <a:t>Тракторист вспахал в первый час </a:t>
            </a:r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1/6 поля, во второй час 1/5 поля и в третий час 1/4 поля. Какую часть поля осталось вспахать</a:t>
            </a:r>
            <a:r>
              <a:rPr lang="en-US" sz="3600" dirty="0" smtClean="0">
                <a:solidFill>
                  <a:srgbClr val="002060"/>
                </a:solidFill>
                <a:latin typeface="Arial Narrow" pitchFamily="34" charset="0"/>
              </a:rPr>
              <a:t>?</a:t>
            </a:r>
            <a:r>
              <a:rPr lang="ru-RU" sz="3600" dirty="0" smtClean="0">
                <a:solidFill>
                  <a:srgbClr val="002060"/>
                </a:solidFill>
                <a:latin typeface="Arial Narrow" pitchFamily="34" charset="0"/>
              </a:rPr>
              <a:t>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Решите задачу: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В палатку привезли 11/20 т моркови и 17/50 т свёклы. К вечеру продали 14/25 т привезённых овощей. Сколько тонн овощей осталось</a:t>
            </a:r>
            <a:r>
              <a:rPr lang="en-US" sz="3200" dirty="0" smtClean="0">
                <a:solidFill>
                  <a:srgbClr val="002060"/>
                </a:solidFill>
              </a:rPr>
              <a:t>?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Решите задачу: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42910" y="928670"/>
          <a:ext cx="7972452" cy="5458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6226"/>
                <a:gridCol w="3986226"/>
              </a:tblGrid>
              <a:tr h="444266"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          Вариант </a:t>
                      </a:r>
                      <a:r>
                        <a:rPr lang="ru-RU" sz="2000" dirty="0" smtClean="0"/>
                        <a:t>1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             Вариант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sz="2000" baseline="0" dirty="0" smtClean="0"/>
                        <a:t>2</a:t>
                      </a:r>
                      <a:r>
                        <a:rPr lang="ru-RU" baseline="0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379767">
                <a:tc>
                  <a:txBody>
                    <a:bodyPr/>
                    <a:lstStyle/>
                    <a:p>
                      <a:r>
                        <a:rPr lang="ru-RU" sz="2300" dirty="0" smtClean="0"/>
                        <a:t>          1. Найти          значение</a:t>
                      </a:r>
                      <a:endParaRPr lang="ru-RU" sz="2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300" dirty="0" smtClean="0"/>
                        <a:t>        выражений:</a:t>
                      </a:r>
                      <a:endParaRPr lang="ru-RU" sz="2300" dirty="0"/>
                    </a:p>
                  </a:txBody>
                  <a:tcPr/>
                </a:tc>
              </a:tr>
              <a:tr h="379767">
                <a:tc>
                  <a:txBody>
                    <a:bodyPr/>
                    <a:lstStyle/>
                    <a:p>
                      <a:r>
                        <a:rPr lang="ru-RU" sz="2300" dirty="0" smtClean="0">
                          <a:latin typeface="Arial Narrow" pitchFamily="34" charset="0"/>
                        </a:rPr>
                        <a:t>а) 3/10+23/50;    б)</a:t>
                      </a:r>
                      <a:r>
                        <a:rPr lang="ru-RU" sz="2300" baseline="0" dirty="0" smtClean="0">
                          <a:latin typeface="Arial Narrow" pitchFamily="34" charset="0"/>
                        </a:rPr>
                        <a:t> 1-7/13;                    в) 8/9-5/12</a:t>
                      </a:r>
                      <a:endParaRPr lang="ru-RU" sz="23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300" dirty="0" smtClean="0">
                          <a:latin typeface="Arial Narrow" pitchFamily="34" charset="0"/>
                        </a:rPr>
                        <a:t>а) 16/21-3/7;      б) 5/6+ 8/15;             в) 1-9/10</a:t>
                      </a:r>
                      <a:endParaRPr lang="ru-RU" sz="23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9767">
                <a:tc>
                  <a:txBody>
                    <a:bodyPr/>
                    <a:lstStyle/>
                    <a:p>
                      <a:r>
                        <a:rPr lang="ru-RU" sz="2300" dirty="0" smtClean="0"/>
                        <a:t>2. Решите уравнения:</a:t>
                      </a:r>
                      <a:endParaRPr lang="ru-RU" sz="2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300" dirty="0"/>
                    </a:p>
                  </a:txBody>
                  <a:tcPr/>
                </a:tc>
              </a:tr>
              <a:tr h="379767">
                <a:tc>
                  <a:txBody>
                    <a:bodyPr/>
                    <a:lstStyle/>
                    <a:p>
                      <a:r>
                        <a:rPr lang="ru-RU" sz="2300" baseline="0" dirty="0" smtClean="0"/>
                        <a:t>                      </a:t>
                      </a:r>
                      <a:r>
                        <a:rPr lang="ru-RU" sz="2300" dirty="0" smtClean="0"/>
                        <a:t> </a:t>
                      </a:r>
                      <a:r>
                        <a:rPr lang="ru-RU" sz="2300" dirty="0" smtClean="0">
                          <a:latin typeface="Arial Narrow" pitchFamily="34" charset="0"/>
                        </a:rPr>
                        <a:t>х+4/15=1</a:t>
                      </a:r>
                      <a:endParaRPr lang="ru-RU" sz="23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300" baseline="0" dirty="0" smtClean="0"/>
                        <a:t>                        </a:t>
                      </a:r>
                      <a:r>
                        <a:rPr lang="ru-RU" sz="2300" baseline="0" dirty="0" smtClean="0">
                          <a:latin typeface="Arial Narrow" pitchFamily="34" charset="0"/>
                        </a:rPr>
                        <a:t>1-х=3/10</a:t>
                      </a:r>
                      <a:endParaRPr lang="ru-RU" sz="23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1822881">
                <a:tc>
                  <a:txBody>
                    <a:bodyPr/>
                    <a:lstStyle/>
                    <a:p>
                      <a:r>
                        <a:rPr lang="ru-RU" sz="2300" dirty="0" smtClean="0"/>
                        <a:t>3. В библиотеку сделали</a:t>
                      </a:r>
                      <a:r>
                        <a:rPr lang="ru-RU" sz="2300" baseline="0" dirty="0" smtClean="0"/>
                        <a:t> закупку учебников. </a:t>
                      </a:r>
                      <a:r>
                        <a:rPr lang="ru-RU" sz="2300" baseline="0" dirty="0" smtClean="0">
                          <a:latin typeface="Arial Narrow" pitchFamily="34" charset="0"/>
                        </a:rPr>
                        <a:t>3/5</a:t>
                      </a:r>
                      <a:r>
                        <a:rPr lang="ru-RU" sz="2300" baseline="0" dirty="0" smtClean="0"/>
                        <a:t> всех </a:t>
                      </a:r>
                      <a:r>
                        <a:rPr lang="ru-RU" sz="2300" baseline="0" dirty="0" err="1" smtClean="0"/>
                        <a:t>учебников-математика</a:t>
                      </a:r>
                      <a:r>
                        <a:rPr lang="ru-RU" sz="2300" baseline="0" dirty="0" smtClean="0"/>
                        <a:t>; </a:t>
                      </a:r>
                      <a:r>
                        <a:rPr lang="ru-RU" sz="2300" baseline="0" dirty="0" smtClean="0">
                          <a:latin typeface="Arial Narrow" pitchFamily="34" charset="0"/>
                        </a:rPr>
                        <a:t>3</a:t>
                      </a:r>
                      <a:r>
                        <a:rPr lang="ru-RU" sz="2300" baseline="0" dirty="0" smtClean="0"/>
                        <a:t>/</a:t>
                      </a:r>
                      <a:r>
                        <a:rPr lang="ru-RU" sz="2300" baseline="0" dirty="0" smtClean="0">
                          <a:latin typeface="Arial Narrow" pitchFamily="34" charset="0"/>
                        </a:rPr>
                        <a:t>10</a:t>
                      </a:r>
                      <a:r>
                        <a:rPr lang="ru-RU" sz="2300" baseline="0" dirty="0" smtClean="0"/>
                        <a:t>-русский язык; остальная часть учебников- история. Какая часть учебников приходится на историю</a:t>
                      </a:r>
                      <a:r>
                        <a:rPr lang="en-US" sz="2300" baseline="0" dirty="0" smtClean="0"/>
                        <a:t>?</a:t>
                      </a:r>
                      <a:endParaRPr lang="ru-RU" sz="2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300" dirty="0" smtClean="0"/>
                        <a:t>3. В столовую</a:t>
                      </a:r>
                      <a:r>
                        <a:rPr lang="ru-RU" sz="2300" baseline="0" dirty="0" smtClean="0"/>
                        <a:t> завезли булочки: </a:t>
                      </a:r>
                      <a:r>
                        <a:rPr lang="ru-RU" sz="2300" baseline="0" dirty="0" smtClean="0">
                          <a:latin typeface="Arial Narrow" pitchFamily="34" charset="0"/>
                        </a:rPr>
                        <a:t>1/4 </a:t>
                      </a:r>
                      <a:r>
                        <a:rPr lang="ru-RU" sz="2300" baseline="0" dirty="0" smtClean="0"/>
                        <a:t>их </a:t>
                      </a:r>
                      <a:r>
                        <a:rPr lang="ru-RU" sz="2300" baseline="0" dirty="0" err="1" smtClean="0"/>
                        <a:t>колличества</a:t>
                      </a:r>
                      <a:r>
                        <a:rPr lang="ru-RU" sz="2300" baseline="0" dirty="0" smtClean="0"/>
                        <a:t> с творогом, </a:t>
                      </a:r>
                      <a:r>
                        <a:rPr lang="ru-RU" sz="2300" baseline="0" dirty="0" smtClean="0">
                          <a:latin typeface="Arial Narrow" pitchFamily="34" charset="0"/>
                        </a:rPr>
                        <a:t>2/3</a:t>
                      </a:r>
                      <a:r>
                        <a:rPr lang="ru-RU" sz="2300" baseline="0" dirty="0" smtClean="0"/>
                        <a:t>-с мясом, остальные  с повидлом. Какая часть булочек с повидлом</a:t>
                      </a:r>
                      <a:r>
                        <a:rPr lang="en-US" sz="2300" baseline="0" dirty="0" smtClean="0"/>
                        <a:t>?</a:t>
                      </a:r>
                      <a:r>
                        <a:rPr lang="ru-RU" sz="2300" baseline="0" dirty="0" smtClean="0"/>
                        <a:t>    </a:t>
                      </a:r>
                      <a:endParaRPr lang="ru-RU" sz="23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-214338"/>
            <a:ext cx="8258204" cy="1157310"/>
          </a:xfrm>
        </p:spPr>
        <p:txBody>
          <a:bodyPr/>
          <a:lstStyle/>
          <a:p>
            <a:r>
              <a:rPr lang="ru-RU" dirty="0" smtClean="0"/>
              <a:t>Самостоятельная работа: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122</TotalTime>
  <Words>423</Words>
  <Application>Microsoft Office PowerPoint</Application>
  <PresentationFormat>Экран (4:3)</PresentationFormat>
  <Paragraphs>76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Arial Narrow</vt:lpstr>
      <vt:lpstr>Calibri</vt:lpstr>
      <vt:lpstr>Constantia</vt:lpstr>
      <vt:lpstr>Monotype Corsiva</vt:lpstr>
      <vt:lpstr>Wingdings 2</vt:lpstr>
      <vt:lpstr>Бумажная</vt:lpstr>
      <vt:lpstr>Сложение и вычитание дробей с разными знаменателями.</vt:lpstr>
      <vt:lpstr>План урока:</vt:lpstr>
      <vt:lpstr>Устный счет:</vt:lpstr>
      <vt:lpstr>Презентация PowerPoint</vt:lpstr>
      <vt:lpstr>Презентация PowerPoint</vt:lpstr>
      <vt:lpstr>Решите задачу:             </vt:lpstr>
      <vt:lpstr>Решите задачу:</vt:lpstr>
      <vt:lpstr>Решите задачу:</vt:lpstr>
      <vt:lpstr>Самостоятельная работа:</vt:lpstr>
      <vt:lpstr>Ответы:</vt:lpstr>
      <vt:lpstr>          Домашнее задание.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15</cp:revision>
  <dcterms:modified xsi:type="dcterms:W3CDTF">2015-03-24T15:34:29Z</dcterms:modified>
</cp:coreProperties>
</file>