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67" r:id="rId2"/>
    <p:sldId id="271" r:id="rId3"/>
    <p:sldId id="270" r:id="rId4"/>
    <p:sldId id="268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72" r:id="rId14"/>
    <p:sldId id="273" r:id="rId15"/>
    <p:sldId id="274" r:id="rId16"/>
    <p:sldId id="275" r:id="rId17"/>
    <p:sldId id="283" r:id="rId18"/>
    <p:sldId id="276" r:id="rId19"/>
    <p:sldId id="277" r:id="rId20"/>
    <p:sldId id="278" r:id="rId21"/>
    <p:sldId id="279" r:id="rId22"/>
    <p:sldId id="280" r:id="rId23"/>
    <p:sldId id="281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58" autoAdjust="0"/>
    <p:restoredTop sz="94660"/>
  </p:normalViewPr>
  <p:slideViewPr>
    <p:cSldViewPr snapToGrid="0">
      <p:cViewPr>
        <p:scale>
          <a:sx n="88" d="100"/>
          <a:sy n="88" d="100"/>
        </p:scale>
        <p:origin x="432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53D5E-4599-4792-98CB-4401F816C1F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961AE-BEBD-4979-8155-D888762596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129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21286"/>
            <a:ext cx="6512511" cy="371061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/>
              <a:t>Подготовила педагог-психолог </a:t>
            </a:r>
            <a:r>
              <a:rPr lang="ru-RU" sz="1600" dirty="0" err="1" smtClean="0"/>
              <a:t>Борутто</a:t>
            </a:r>
            <a:r>
              <a:rPr lang="ru-RU" sz="1600" dirty="0" smtClean="0"/>
              <a:t> Е</a:t>
            </a:r>
            <a:r>
              <a:rPr lang="en-US" sz="1600" dirty="0" smtClean="0"/>
              <a:t>.</a:t>
            </a:r>
            <a:r>
              <a:rPr lang="ru-RU" sz="1600" dirty="0" smtClean="0"/>
              <a:t>А</a:t>
            </a:r>
            <a:r>
              <a:rPr lang="en-US" sz="16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ГБОУ школа №904 г.Москвы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93298"/>
            <a:ext cx="735811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Агрессия. 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поведения с агрессивным ребёнком.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Агрессивный ребёнок - Психолог - События - Детский сад 42 Ти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7207" y="3423604"/>
            <a:ext cx="4788161" cy="279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71480"/>
            <a:ext cx="7920880" cy="39559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аздражение </a:t>
            </a:r>
          </a:p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вспыльчивость, грубость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F:\мат-лы по кр\картинки для сайта\childreen-aggresive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8880"/>
            <a:ext cx="3312368" cy="409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0683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214290"/>
            <a:ext cx="8136904" cy="1428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егативизм </a:t>
            </a:r>
          </a:p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оппозиционная манера поведения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572008"/>
            <a:ext cx="8750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Негативизмом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называется такое поведение человека, при котором его действия противоречат ожиданиям или просьбам других людей. Зачастую причина подобного поведения — потребность человека в самоутверждении, в признании своей личности окружающими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.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Более краткое определение «негативизма» –  немотивированное отрицание. У детей оно  проявляется по мере их развития и взросления, и зачастую это поведение имеет временный характер.</a:t>
            </a:r>
          </a:p>
        </p:txBody>
      </p:sp>
      <p:pic>
        <p:nvPicPr>
          <p:cNvPr id="7170" name="Picture 2" descr="F:\мат-лы по кр\2d65d2b8e16745026c8a99f395d60371uniqueidcmc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500174"/>
            <a:ext cx="4361673" cy="290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734911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714488"/>
            <a:ext cx="68580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Факторы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провоцирующие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агрессивность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26152982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572428" cy="150019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Наследственно-характерологические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2000240"/>
            <a:ext cx="8143932" cy="414340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Наследственная предрасположенность к агрессивному поведению;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Психопатоподобное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эпилептойдное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, аффективно-возбудимое поведение родителей или взрослых в окружении ребенка;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Наличие выраженной тревожности и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гиперактивности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у ребенка.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314" name="Picture 2" descr="http://im2-tub-ru.yandex.net/i?id=e3d34f0c01d8f0022c7d22bc2da7afda-3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2392" y="4321834"/>
            <a:ext cx="2829464" cy="23733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072362" cy="135732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Органические факторы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14348" y="1785926"/>
            <a:ext cx="7043742" cy="4331976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Травмы головного мозга;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Особенности нервной системы;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ММД и 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</a:t>
            </a: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pic>
        <p:nvPicPr>
          <p:cNvPr id="12290" name="Picture 2" descr="Картинки Цветок из асфальта gif анимация смайлик аватар скачать бесплатно рисунок фото Цветок из асфа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9824" y="3400185"/>
            <a:ext cx="3044825" cy="3044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Социально-бытовые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57224" y="1714488"/>
            <a:ext cx="7500990" cy="42148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Неблагоприятные условия воспитания;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Неадекватно жёсткий родительский контроль;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Враждебное или оскорбительное отношение к ребёнку;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Конфликт между супругами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http://im3-tub-ru.yandex.net/i?id=6acb08dc2a0b82cade9835d7bc4585af-10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7617" y="3709775"/>
            <a:ext cx="3617844" cy="284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Ситуационные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1155940"/>
            <a:ext cx="7543808" cy="467621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Реактивность на присутствие новых людей;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Чувствительность к оценке, осуждению, порицанию;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Введение ограничений в поведение ребенка;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Новизна, увеличивающая тревогу;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Нарастание утомления и пресыщения у ребенка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42" name="Picture 2" descr="Оценки. - Форум Интернет-Портала Близне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0489" y="4123426"/>
            <a:ext cx="2535866" cy="2527540"/>
          </a:xfrm>
          <a:prstGeom prst="rect">
            <a:avLst/>
          </a:prstGeom>
          <a:noFill/>
        </p:spPr>
      </p:pic>
      <p:pic>
        <p:nvPicPr>
          <p:cNvPr id="10244" name="Picture 4" descr="Опять двойка: ругать ли за плохие оценки. - Дом и Семья - Потому что это Я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1734" y="4074382"/>
            <a:ext cx="2604877" cy="25852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534840"/>
            <a:ext cx="4572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4400" b="1" dirty="0" smtClean="0">
              <a:solidFill>
                <a:srgbClr val="990099"/>
              </a:solidFill>
              <a:latin typeface="Cleopatra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99"/>
                </a:solidFill>
                <a:latin typeface="Cleopatra" pitchFamily="2" charset="0"/>
              </a:rPr>
              <a:t>Агрессия </a:t>
            </a:r>
          </a:p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99"/>
                </a:solidFill>
                <a:latin typeface="Cleopatra" pitchFamily="2" charset="0"/>
              </a:rPr>
              <a:t>закрепляется </a:t>
            </a:r>
          </a:p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99"/>
                </a:solidFill>
                <a:latin typeface="Cleopatra" pitchFamily="2" charset="0"/>
              </a:rPr>
              <a:t>в характере</a:t>
            </a:r>
          </a:p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99"/>
                </a:solidFill>
                <a:latin typeface="Cleopatra" pitchFamily="2" charset="0"/>
              </a:rPr>
              <a:t> и темпераменте </a:t>
            </a:r>
          </a:p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990099"/>
                </a:solidFill>
                <a:latin typeface="Cleopatra" pitchFamily="2" charset="0"/>
              </a:rPr>
              <a:t>ребёнка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pic>
        <p:nvPicPr>
          <p:cNvPr id="1026" name="Picture 2" descr="Архив материалов - Персональный сай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2314" y="120770"/>
            <a:ext cx="3084472" cy="2268747"/>
          </a:xfrm>
          <a:prstGeom prst="rect">
            <a:avLst/>
          </a:prstGeom>
          <a:noFill/>
        </p:spPr>
      </p:pic>
      <p:pic>
        <p:nvPicPr>
          <p:cNvPr id="1028" name="Picture 4" descr="Родители считают телефон важнейшим атрибутом украинского школьника :: Новости города Николае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069" y="127989"/>
            <a:ext cx="3148342" cy="22872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858312" cy="1643074"/>
          </a:xfrm>
          <a:effectLst/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Как вести себя с агрессивным ребёнком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1440611"/>
            <a:ext cx="8715436" cy="5203099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Правило 1. Игнорируйте незначительную агрессию</a:t>
            </a:r>
            <a:endParaRPr lang="ru-RU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Когда агрессия детей не опасна и объяснима, взрослому целесообразно реагировать на поведение ребёнка следующим образом: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просто "не замечайте" реакцию ребёнка (подростка);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выражайте понимание чувств ребенка: "Я понимаю, что тебе обидно";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переключайте внимание ребёнка на что-то, например, предложите выполнить какое-либо задание (поиграть);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позитивно обозначьте его поведение: "Ты злишься потому, что устал".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357166"/>
            <a:ext cx="8215370" cy="607223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Правило 2. Акцентируйте внимание на поступках (поведении), а не на личности ребёнка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момент агрессии опишите поведение ребёнка при помощи следующих словесных вариантов: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"Ты ведёшь себя агрессивно" (констатация факта);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"Ты злишься?" (констатирующий вопрос);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"Ты хочешь меня обидеть?", "Ты демонстрируешь мне силу?" (раскрытие мотивов агрессора);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"Мне не нравится, когда со мной говорят в таком тоне", "Я напрягаюсь, когда кто-то громко кричит" (раскрытие собственных чувств по отношению к нежелательному поведению);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"Ты нарушаешь правила поведения" (апелляция к правилам).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6600" dirty="0" smtClean="0"/>
              <a:t>АГРЕССИЯ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3714752"/>
            <a:ext cx="8429684" cy="22774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Деструктивное поведение, </a:t>
            </a:r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противоречащее нормам и правилам </a:t>
            </a:r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существования людей в обществе, </a:t>
            </a:r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приносящее физический или моральный </a:t>
            </a:r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ущерб людям, вызывающий у них </a:t>
            </a:r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психологический дискомфорт.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198" y="1785926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/>
              <a:t>От латинского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Ampir Deco" pitchFamily="2" charset="0"/>
              </a:rPr>
              <a:t>«нападение»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Ampir Deco" pitchFamily="2" charset="0"/>
              </a:rPr>
              <a:t>«приступ»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 rot="569623">
            <a:off x="1653113" y="1772720"/>
            <a:ext cx="1722828" cy="1812361"/>
          </a:xfrm>
          <a:prstGeom prst="curvedRightArrow">
            <a:avLst>
              <a:gd name="adj1" fmla="val 35714"/>
              <a:gd name="adj2" fmla="val 71429"/>
              <a:gd name="adj3" fmla="val 71463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CC00CC"/>
              </a:solidFill>
            </a:endParaRPr>
          </a:p>
        </p:txBody>
      </p:sp>
      <p:pic>
        <p:nvPicPr>
          <p:cNvPr id="9" name="Picture 15" descr="CHLD4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0653" y="1769852"/>
            <a:ext cx="1752600" cy="1752600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285728"/>
            <a:ext cx="8358246" cy="63307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Правило 3. Контролируйте собственные негативные эмоции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Демонстрируя свою агрессию, ребёнок проявляет негативные эмоции: раздражение, гнев, возмущение, страх, беспомощность. При общении с агрессивно настроенным ребёнком аналогичные эмоции могут возникнуть и у взрослого. Но взрослый, должен уметь сдерживаться. Контролируйте себя, демонстрируя положительный пример в обращении со встречной агрессией.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Старайтесь: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повышать голос, не кричать, не устрашать;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демонстрировать свою власть: "Будет так, как я скажу";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принимать агрессивные позы и жесты (сжатые челюсти, пальцы в кулаки);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смеяться над ребёнком, не передразнивать его;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оценивать личность ребёнка или его друзей;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использовать физическую силу, не угрожать;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читать нотации, проповеди;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оправдываться, не пытаться защищать себя или подкупать ребёнка.</a:t>
            </a:r>
          </a:p>
          <a:p>
            <a:pPr>
              <a:buNone/>
            </a:pPr>
            <a:endParaRPr lang="ru-RU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357166"/>
            <a:ext cx="8215370" cy="614366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Правило 4. Сохраняйте положительную репутацию ребёнка</a:t>
            </a:r>
            <a:endParaRPr lang="ru-RU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Ребёнку, как и некоторым взрослым, очень трудно признать свою неправоту. Публичное обсуждение может его больно ранить и, как правило, приведёт только к усилению агрессивного поведения в дальнейшем.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Чтобы сохранить ребёнку положительную репутацию, используйте следующие варианты поведения с ним: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"Ты, возможно, неважно себя чувствуешь", "Ты не хотел его обидеть" (публично минимизируйте вину ребёнка);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позвольте выполнить ваше требование частично, по-своему;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предложите ребёнку договор с взаимными уступками.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214290"/>
            <a:ext cx="8501122" cy="6215106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Правило 5. Демонстрируйте неагрессивное поведение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результате конфликта обе стороны теряют контроль. Вы должны помнить, что чем меньше возраст ребёнка, тем более доброжелательным должно быть ваше поведение в ответ на агрессию. Поведение взрослого должно быть противоположно плохому поведению ребёнка (подростка).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Воспользуйтесь следующими приёмами: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выдерживайте паузу (выслушивайте молча);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тайм-аут (предоставьте ребёнку возможность успокоиться в одиночестве);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внушайте спокойствие жестами, мимикой;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шутите ("Ты сейчас выглядишь круче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Шварценегера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88933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Будьте рядом с детьми!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007" y="2143116"/>
            <a:ext cx="86869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Поддерживайте своих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етей во всём!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289" y="4143380"/>
            <a:ext cx="86055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Любите и принимайте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такими какие они есть!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467" y="10527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50" name="Picture 2" descr="Форум PS-Штуч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004" y="610631"/>
            <a:ext cx="7763773" cy="5600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860195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572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Цель агрессивных  действий</a:t>
            </a:r>
            <a:endParaRPr lang="ru-RU" sz="44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1571612"/>
            <a:ext cx="78581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Психологическая разрядка</a:t>
            </a:r>
          </a:p>
          <a:p>
            <a:endParaRPr lang="ru-RU" sz="3200" dirty="0" smtClean="0"/>
          </a:p>
          <a:p>
            <a:r>
              <a:rPr lang="ru-RU" sz="3200" dirty="0" smtClean="0"/>
              <a:t>       Достижение какой-либо  значимой</a:t>
            </a:r>
          </a:p>
          <a:p>
            <a:r>
              <a:rPr lang="ru-RU" sz="3200" dirty="0" smtClean="0"/>
              <a:t>       цели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Способ  удовлетворения </a:t>
            </a:r>
          </a:p>
          <a:p>
            <a:r>
              <a:rPr lang="ru-RU" sz="3200" dirty="0" smtClean="0"/>
              <a:t>         потребностей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Самореализация и </a:t>
            </a:r>
          </a:p>
          <a:p>
            <a:r>
              <a:rPr lang="ru-RU" sz="3200" dirty="0" smtClean="0"/>
              <a:t>         самоутверждение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23554" name="Picture 2" descr="http://im1-tub-ru.yandex.net/i?id=3302aa1768304230ae3ee29699084e0a-5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631" y="1341408"/>
            <a:ext cx="1026544" cy="1013037"/>
          </a:xfrm>
          <a:prstGeom prst="rect">
            <a:avLst/>
          </a:prstGeom>
          <a:noFill/>
        </p:spPr>
      </p:pic>
      <p:pic>
        <p:nvPicPr>
          <p:cNvPr id="23556" name="Picture 4" descr="http://im1-tub-ru.yandex.net/i?id=04c9f129012567c3a5dd56e0c8bdeedc-132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72" y="2557733"/>
            <a:ext cx="1078002" cy="1078002"/>
          </a:xfrm>
          <a:prstGeom prst="rect">
            <a:avLst/>
          </a:prstGeom>
          <a:noFill/>
        </p:spPr>
      </p:pic>
      <p:sp>
        <p:nvSpPr>
          <p:cNvPr id="23558" name="AutoShape 6" descr="http://im2-tub-ru.yandex.net/i?id=3f9157e343bf519c516bc52d340cf975-67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http://im2-tub-ru.yandex.net/i?id=3f9157e343bf519c516bc52d340cf975-67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51" y="4032849"/>
            <a:ext cx="1069376" cy="802032"/>
          </a:xfrm>
          <a:prstGeom prst="rect">
            <a:avLst/>
          </a:prstGeom>
          <a:noFill/>
        </p:spPr>
      </p:pic>
      <p:pic>
        <p:nvPicPr>
          <p:cNvPr id="23562" name="Picture 10" descr="http://im0-tub-ru.yandex.net/i?id=fa809907c9bb9654fbceeda1241b7d3b-12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4918" y="5499339"/>
            <a:ext cx="1133512" cy="9445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357430"/>
            <a:ext cx="6072230" cy="1500190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Виды агрессии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4286256"/>
            <a:ext cx="30828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ФИЗИЧЕСКАЯ</a:t>
            </a:r>
          </a:p>
          <a:p>
            <a:r>
              <a:rPr lang="ru-RU" sz="2400" dirty="0" smtClean="0"/>
              <a:t>Сила против</a:t>
            </a:r>
            <a:r>
              <a:rPr lang="en-US" sz="2400" dirty="0" smtClean="0"/>
              <a:t>……….</a:t>
            </a:r>
            <a:endParaRPr lang="ru-RU" sz="2400" dirty="0" smtClean="0"/>
          </a:p>
          <a:p>
            <a:r>
              <a:rPr lang="ru-RU" sz="2400" dirty="0" smtClean="0"/>
              <a:t>Разрушение</a:t>
            </a:r>
            <a:r>
              <a:rPr lang="en-US" sz="2400" dirty="0" smtClean="0"/>
              <a:t>……….</a:t>
            </a:r>
            <a:endParaRPr lang="ru-RU" sz="2400" dirty="0" smtClean="0"/>
          </a:p>
          <a:p>
            <a:r>
              <a:rPr lang="ru-RU" sz="2400" dirty="0" smtClean="0"/>
              <a:t>Боль</a:t>
            </a:r>
            <a:r>
              <a:rPr lang="en-US" sz="2400" dirty="0" smtClean="0"/>
              <a:t>……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429132"/>
            <a:ext cx="32861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ВЕРБАЛЬНАЯ</a:t>
            </a:r>
          </a:p>
          <a:p>
            <a:r>
              <a:rPr lang="ru-RU" sz="2400" dirty="0" smtClean="0"/>
              <a:t>Угроза</a:t>
            </a:r>
            <a:r>
              <a:rPr lang="en-US" sz="2400" dirty="0" smtClean="0"/>
              <a:t>………</a:t>
            </a:r>
            <a:endParaRPr lang="ru-RU" sz="2400" dirty="0" smtClean="0"/>
          </a:p>
          <a:p>
            <a:r>
              <a:rPr lang="ru-RU" sz="2400" dirty="0" smtClean="0"/>
              <a:t>Проклятие</a:t>
            </a:r>
            <a:r>
              <a:rPr lang="en-US" sz="2400" dirty="0" smtClean="0"/>
              <a:t>……</a:t>
            </a:r>
            <a:endParaRPr lang="ru-RU" sz="2400" dirty="0" smtClean="0"/>
          </a:p>
          <a:p>
            <a:r>
              <a:rPr lang="ru-RU" sz="2400" dirty="0" smtClean="0"/>
              <a:t>Брань</a:t>
            </a:r>
            <a:r>
              <a:rPr lang="en-US" sz="2400" dirty="0" smtClean="0"/>
              <a:t>…….</a:t>
            </a:r>
            <a:endParaRPr lang="ru-RU" sz="2400" dirty="0" smtClean="0"/>
          </a:p>
          <a:p>
            <a:r>
              <a:rPr lang="ru-RU" sz="2400" dirty="0" smtClean="0"/>
              <a:t>Крик</a:t>
            </a:r>
            <a:r>
              <a:rPr lang="en-US" sz="2400" dirty="0" smtClean="0"/>
              <a:t>……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285728"/>
            <a:ext cx="49340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АУТОАГРЕССИЯ (на себя)</a:t>
            </a:r>
          </a:p>
          <a:p>
            <a:r>
              <a:rPr lang="ru-RU" sz="2400" dirty="0" smtClean="0"/>
              <a:t>Самообвинение</a:t>
            </a:r>
            <a:r>
              <a:rPr lang="en-US" sz="2400" dirty="0" smtClean="0"/>
              <a:t>…..</a:t>
            </a:r>
            <a:endParaRPr lang="ru-RU" sz="2400" dirty="0" smtClean="0"/>
          </a:p>
          <a:p>
            <a:r>
              <a:rPr lang="ru-RU" sz="2400" dirty="0" smtClean="0"/>
              <a:t>Самоунижение</a:t>
            </a:r>
            <a:r>
              <a:rPr lang="en-US" sz="2400" dirty="0" smtClean="0"/>
              <a:t>…..</a:t>
            </a:r>
            <a:endParaRPr lang="ru-RU" sz="2400" dirty="0" smtClean="0"/>
          </a:p>
          <a:p>
            <a:r>
              <a:rPr lang="ru-RU" sz="2400" dirty="0" smtClean="0"/>
              <a:t>Нанесение себе повреждений</a:t>
            </a:r>
            <a:r>
              <a:rPr lang="en-US" sz="2400" dirty="0" smtClean="0"/>
              <a:t>…..</a:t>
            </a:r>
            <a:endParaRPr lang="ru-RU" sz="2400" dirty="0"/>
          </a:p>
        </p:txBody>
      </p:sp>
      <p:pic>
        <p:nvPicPr>
          <p:cNvPr id="10" name="Picture 10" descr="Chld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618" y="2516038"/>
            <a:ext cx="1762664" cy="1762664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1" name="Picture 8" descr="CHLD2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8268" y="3881886"/>
            <a:ext cx="1880559" cy="1880559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2" name="Picture 12" descr="Chld0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8249" y="283234"/>
            <a:ext cx="1890624" cy="1890624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07300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>
                <a:effectLst/>
              </a:rPr>
              <a:t>Одна из наиболее распространенных типологий агрессии предложена </a:t>
            </a:r>
            <a:r>
              <a:rPr lang="ru-RU" sz="3600" dirty="0" err="1">
                <a:effectLst/>
              </a:rPr>
              <a:t>А.Бассом</a:t>
            </a:r>
            <a:r>
              <a:rPr lang="ru-RU" sz="3600" dirty="0">
                <a:effectLst/>
              </a:rPr>
              <a:t>  и </a:t>
            </a:r>
            <a:r>
              <a:rPr lang="ru-RU" sz="3600" dirty="0" smtClean="0">
                <a:effectLst/>
              </a:rPr>
              <a:t>А</a:t>
            </a:r>
            <a:r>
              <a:rPr lang="ru-RU" sz="3600" dirty="0">
                <a:effectLst/>
              </a:rPr>
              <a:t>. </a:t>
            </a:r>
            <a:r>
              <a:rPr lang="ru-RU" sz="3600" dirty="0" err="1">
                <a:effectLst/>
              </a:rPr>
              <a:t>Даркой</a:t>
            </a:r>
            <a:r>
              <a:rPr lang="ru-RU" sz="3600" dirty="0">
                <a:effectLst/>
              </a:rPr>
              <a:t>.</a:t>
            </a:r>
            <a:endParaRPr lang="ru-RU" sz="3600" dirty="0"/>
          </a:p>
        </p:txBody>
      </p:sp>
      <p:pic>
        <p:nvPicPr>
          <p:cNvPr id="4" name="Picture 2" descr="F:\мат-лы по кр\cart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674096" cy="371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256742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Ученые  выделили следующие виды агрессии: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4282" y="1785926"/>
            <a:ext cx="8678198" cy="367763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1.Физическая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действия против кого-либо)</a:t>
            </a:r>
          </a:p>
        </p:txBody>
      </p:sp>
      <p:pic>
        <p:nvPicPr>
          <p:cNvPr id="2050" name="Picture 2" descr="F:\мат-лы по кр\EFB7C294F2F8254A9938107F1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3140967"/>
            <a:ext cx="5220935" cy="347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371189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21773" y="357166"/>
            <a:ext cx="8208912" cy="438631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Вербальная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угрозы, крики, ругань и пр.)</a:t>
            </a:r>
          </a:p>
        </p:txBody>
      </p:sp>
      <p:pic>
        <p:nvPicPr>
          <p:cNvPr id="3074" name="Picture 2" descr="F:\мат-лы по кр\ругаться-при-ребенке-650x4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6079" y="1857364"/>
            <a:ext cx="6462727" cy="43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16224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28604"/>
            <a:ext cx="8640960" cy="32884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Косвенная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направленная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сплетни, злобные шутки)</a:t>
            </a:r>
          </a:p>
        </p:txBody>
      </p:sp>
      <p:sp>
        <p:nvSpPr>
          <p:cNvPr id="18438" name="AutoShape 6" descr="Дневник LETTalisa : LiveInternet - Российский Сервис Онлайн-Днев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0" name="Picture 8" descr="Дневник LETTalisa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0258" y="1877150"/>
            <a:ext cx="6667500" cy="450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09145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Ненаправленная</a:t>
            </a:r>
          </a:p>
          <a:p>
            <a:pPr marL="4572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(крики в толпе,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топанье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 д.)</a:t>
            </a:r>
          </a:p>
        </p:txBody>
      </p:sp>
      <p:pic>
        <p:nvPicPr>
          <p:cNvPr id="17410" name="Picture 2" descr="Вечерний Сыктывкар взорвала группа &quot;Stigmata&quot; Хроника дня Го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910" y="2250026"/>
            <a:ext cx="6096000" cy="406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01523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356</Words>
  <Application>Microsoft Office PowerPoint</Application>
  <PresentationFormat>Экран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Подготовила педагог-психолог Борутто Е.А. ГБОУ школа №904 г.Москвы</vt:lpstr>
      <vt:lpstr>АГРЕССИЯ</vt:lpstr>
      <vt:lpstr>Слайд 3</vt:lpstr>
      <vt:lpstr>Виды агрессии</vt:lpstr>
      <vt:lpstr>Одна из наиболее распространенных типологий агрессии предложена А.Бассом  и А. Даркой.</vt:lpstr>
      <vt:lpstr>Ученые  выделили следующие виды агрессии:</vt:lpstr>
      <vt:lpstr>Слайд 7</vt:lpstr>
      <vt:lpstr>Слайд 8</vt:lpstr>
      <vt:lpstr>Слайд 9</vt:lpstr>
      <vt:lpstr>Слайд 10</vt:lpstr>
      <vt:lpstr>Слайд 11</vt:lpstr>
      <vt:lpstr>Слайд 12</vt:lpstr>
      <vt:lpstr>Наследственно-характерологические</vt:lpstr>
      <vt:lpstr>Органические факторы</vt:lpstr>
      <vt:lpstr>Социально-бытовые</vt:lpstr>
      <vt:lpstr>Ситуационные</vt:lpstr>
      <vt:lpstr>Слайд 17</vt:lpstr>
      <vt:lpstr>Как вести себя с агрессивным ребёнком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педагог-психолог Борутто Е.А.</dc:title>
  <dc:creator>Елена</dc:creator>
  <cp:lastModifiedBy>Windows User</cp:lastModifiedBy>
  <cp:revision>12</cp:revision>
  <dcterms:modified xsi:type="dcterms:W3CDTF">2015-03-26T19:24:32Z</dcterms:modified>
</cp:coreProperties>
</file>