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68" r:id="rId5"/>
    <p:sldId id="260" r:id="rId6"/>
    <p:sldId id="256" r:id="rId7"/>
    <p:sldId id="264" r:id="rId8"/>
    <p:sldId id="263" r:id="rId9"/>
    <p:sldId id="265" r:id="rId10"/>
    <p:sldId id="270" r:id="rId11"/>
    <p:sldId id="262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38" autoAdjust="0"/>
    <p:restoredTop sz="86420" autoAdjust="0"/>
  </p:normalViewPr>
  <p:slideViewPr>
    <p:cSldViewPr>
      <p:cViewPr varScale="1">
        <p:scale>
          <a:sx n="48" d="100"/>
          <a:sy n="48" d="100"/>
        </p:scale>
        <p:origin x="-96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BBBE-69A6-4069-8125-D3133152AB2F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6D-3BB2-4E22-B3E5-8E0603238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BBBE-69A6-4069-8125-D3133152AB2F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6D-3BB2-4E22-B3E5-8E0603238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BBBE-69A6-4069-8125-D3133152AB2F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6D-3BB2-4E22-B3E5-8E0603238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BBBE-69A6-4069-8125-D3133152AB2F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6D-3BB2-4E22-B3E5-8E0603238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BBBE-69A6-4069-8125-D3133152AB2F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6D-3BB2-4E22-B3E5-8E0603238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BBBE-69A6-4069-8125-D3133152AB2F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6D-3BB2-4E22-B3E5-8E0603238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BBBE-69A6-4069-8125-D3133152AB2F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6D-3BB2-4E22-B3E5-8E0603238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BBBE-69A6-4069-8125-D3133152AB2F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6D-3BB2-4E22-B3E5-8E0603238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BBBE-69A6-4069-8125-D3133152AB2F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6D-3BB2-4E22-B3E5-8E0603238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BBBE-69A6-4069-8125-D3133152AB2F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6D-3BB2-4E22-B3E5-8E0603238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BBBE-69A6-4069-8125-D3133152AB2F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6D-3BB2-4E22-B3E5-8E0603238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ABBBE-69A6-4069-8125-D3133152AB2F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65E6D-3BB2-4E22-B3E5-8E0603238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Члены предложения бывают однородными.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Исенова</a:t>
            </a:r>
            <a:r>
              <a:rPr lang="ru-RU" dirty="0" smtClean="0"/>
              <a:t> Мария </a:t>
            </a:r>
            <a:r>
              <a:rPr lang="ru-RU" dirty="0" err="1" smtClean="0"/>
              <a:t>Калбаевна</a:t>
            </a:r>
            <a:endParaRPr lang="ru-RU" dirty="0" smtClean="0"/>
          </a:p>
          <a:p>
            <a:r>
              <a:rPr lang="ru-RU" dirty="0" smtClean="0"/>
              <a:t>Учитель начальных классов МБОУ «Цветочная ООШ»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450" y="2636838"/>
            <a:ext cx="6769100" cy="584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Однородные члены предложения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1619250" y="2276475"/>
            <a:ext cx="288925" cy="288925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3492500" y="1989138"/>
            <a:ext cx="0" cy="503237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5435600" y="1989138"/>
            <a:ext cx="0" cy="503237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7596188" y="2349500"/>
            <a:ext cx="215900" cy="287338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1403350" y="3500438"/>
            <a:ext cx="360363" cy="360362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995738" y="3500438"/>
            <a:ext cx="0" cy="1081087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875463" y="3429000"/>
            <a:ext cx="0" cy="576263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7950" y="1412875"/>
            <a:ext cx="1943100" cy="8302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Два и более слов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51050" y="620713"/>
            <a:ext cx="2449513" cy="12001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Относятся к одному и тому же слову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00563" y="620713"/>
            <a:ext cx="2447925" cy="12001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Отвечают на один и тот же вопрос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96075" y="1628775"/>
            <a:ext cx="2447925" cy="7080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Перечислительная интонация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5288" y="4005263"/>
            <a:ext cx="2447925" cy="8302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Разделяются запятыми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16238" y="4581525"/>
            <a:ext cx="2447925" cy="12001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Соединяются союзами И, А, НО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40425" y="4076700"/>
            <a:ext cx="2447925" cy="8318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Подлежащее, сказуемое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40425" y="4941888"/>
            <a:ext cx="2447925" cy="706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второстепенные члены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381000" y="1371600"/>
            <a:ext cx="3887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600" b="1"/>
              <a:t>Мне удалось …</a:t>
            </a: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381000" y="2133600"/>
            <a:ext cx="4500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600" b="1"/>
              <a:t>Меня удивило…</a:t>
            </a:r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457200" y="3657600"/>
            <a:ext cx="48974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600" b="1"/>
              <a:t>Я порадовался за…</a:t>
            </a:r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457200" y="4495800"/>
            <a:ext cx="769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600" b="1"/>
              <a:t>Я хочу поблагодарить … за …</a:t>
            </a:r>
          </a:p>
        </p:txBody>
      </p:sp>
      <p:sp>
        <p:nvSpPr>
          <p:cNvPr id="11270" name="WordArt 11"/>
          <p:cNvSpPr>
            <a:spLocks noChangeArrowheads="1" noChangeShapeType="1" noTextEdit="1"/>
          </p:cNvSpPr>
          <p:nvPr/>
        </p:nvSpPr>
        <p:spPr bwMode="auto">
          <a:xfrm>
            <a:off x="2514600" y="381000"/>
            <a:ext cx="4724400" cy="806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F1771"/>
                    </a:gs>
                    <a:gs pos="100000">
                      <a:srgbClr val="630912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Итог урока</a:t>
            </a:r>
          </a:p>
        </p:txBody>
      </p:sp>
      <p:sp>
        <p:nvSpPr>
          <p:cNvPr id="11271" name="Text Box 13"/>
          <p:cNvSpPr txBox="1">
            <a:spLocks noChangeArrowheads="1"/>
          </p:cNvSpPr>
          <p:nvPr/>
        </p:nvSpPr>
        <p:spPr bwMode="auto">
          <a:xfrm>
            <a:off x="457200" y="5410200"/>
            <a:ext cx="716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600" b="1"/>
              <a:t>Я могу похвалить себя за…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81000" y="2895600"/>
            <a:ext cx="518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600" b="1"/>
              <a:t>Мне понравилось…</a:t>
            </a:r>
          </a:p>
        </p:txBody>
      </p:sp>
    </p:spTree>
    <p:extLst>
      <p:ext uri="{BB962C8B-B14F-4D97-AF65-F5344CB8AC3E}">
        <p14:creationId xmlns="" xmlns:p14="http://schemas.microsoft.com/office/powerpoint/2010/main" val="396162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71480"/>
            <a:ext cx="54292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Рефлексия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4" y="188640"/>
            <a:ext cx="2736791" cy="2597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вал 3"/>
          <p:cNvSpPr/>
          <p:nvPr/>
        </p:nvSpPr>
        <p:spPr>
          <a:xfrm>
            <a:off x="785786" y="2071678"/>
            <a:ext cx="1112092" cy="88545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357430"/>
            <a:ext cx="32861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Calibri" pitchFamily="34" charset="0"/>
              </a:rPr>
              <a:t>-Всё могу!</a:t>
            </a:r>
            <a:endParaRPr lang="ru-RU" sz="4000" dirty="0"/>
          </a:p>
        </p:txBody>
      </p:sp>
      <p:sp>
        <p:nvSpPr>
          <p:cNvPr id="6" name="Овал 5"/>
          <p:cNvSpPr/>
          <p:nvPr/>
        </p:nvSpPr>
        <p:spPr>
          <a:xfrm>
            <a:off x="857224" y="3286124"/>
            <a:ext cx="1112092" cy="95689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3714752"/>
            <a:ext cx="62318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ru-RU" sz="4000" b="1" dirty="0" smtClean="0">
                <a:solidFill>
                  <a:srgbClr val="FF0000"/>
                </a:solidFill>
                <a:latin typeface="Calibri" pitchFamily="34" charset="0"/>
              </a:rPr>
              <a:t>Испытываю затруднения!</a:t>
            </a:r>
          </a:p>
        </p:txBody>
      </p:sp>
      <p:sp>
        <p:nvSpPr>
          <p:cNvPr id="8" name="Овал 7"/>
          <p:cNvSpPr/>
          <p:nvPr/>
        </p:nvSpPr>
        <p:spPr>
          <a:xfrm>
            <a:off x="1028914" y="4714884"/>
            <a:ext cx="1112092" cy="97057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0298" y="5000636"/>
            <a:ext cx="41104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Calibri" pitchFamily="34" charset="0"/>
              </a:rPr>
              <a:t>--Нужна помощь!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1648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Тря . </a:t>
            </a:r>
            <a:r>
              <a:rPr lang="ru-RU" sz="3600" b="1" dirty="0" err="1" smtClean="0"/>
              <a:t>ка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1624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Лета . т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764704"/>
            <a:ext cx="1547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Гр </a:t>
            </a:r>
            <a:r>
              <a:rPr lang="ru-RU" sz="3600" b="1" dirty="0" err="1" smtClean="0"/>
              <a:t>иша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916832"/>
            <a:ext cx="19850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/>
              <a:t>Гла</a:t>
            </a:r>
            <a:r>
              <a:rPr lang="ru-RU" sz="3600" b="1" dirty="0" smtClean="0"/>
              <a:t> . </a:t>
            </a:r>
            <a:r>
              <a:rPr lang="ru-RU" sz="3600" b="1" dirty="0"/>
              <a:t>к</a:t>
            </a:r>
            <a:r>
              <a:rPr lang="ru-RU" sz="3600" b="1" dirty="0" smtClean="0"/>
              <a:t>ий 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492896"/>
            <a:ext cx="1852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Со . </a:t>
            </a:r>
            <a:r>
              <a:rPr lang="ru-RU" sz="3600" b="1" dirty="0" err="1" smtClean="0"/>
              <a:t>нце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2924944"/>
            <a:ext cx="1973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Г о л . </a:t>
            </a:r>
            <a:r>
              <a:rPr lang="ru-RU" sz="3600" b="1" dirty="0" err="1" smtClean="0"/>
              <a:t>ва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3429000"/>
            <a:ext cx="2019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/>
              <a:t>Доро</a:t>
            </a:r>
            <a:r>
              <a:rPr lang="ru-RU" sz="3600" b="1" dirty="0" smtClean="0"/>
              <a:t> . </a:t>
            </a:r>
            <a:r>
              <a:rPr lang="ru-RU" sz="3600" b="1" dirty="0" err="1" smtClean="0"/>
              <a:t>ка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4005064"/>
            <a:ext cx="1789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/>
              <a:t>Хлещ</a:t>
            </a:r>
            <a:r>
              <a:rPr lang="ru-RU" sz="3600" b="1" dirty="0" smtClean="0"/>
              <a:t> . т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4869160"/>
            <a:ext cx="2089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/>
              <a:t>Дыш</a:t>
            </a:r>
            <a:r>
              <a:rPr lang="ru-RU" sz="3600" b="1" dirty="0" smtClean="0"/>
              <a:t> . </a:t>
            </a:r>
            <a:r>
              <a:rPr lang="ru-RU" sz="3600" b="1" dirty="0" err="1" smtClean="0"/>
              <a:t>шь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5445224"/>
            <a:ext cx="2818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По </a:t>
            </a:r>
            <a:r>
              <a:rPr lang="ru-RU" sz="3600" b="1" dirty="0" err="1" smtClean="0"/>
              <a:t>тропинк</a:t>
            </a:r>
            <a:r>
              <a:rPr lang="ru-RU" sz="3600" b="1" dirty="0" smtClean="0"/>
              <a:t> . 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4437112"/>
            <a:ext cx="1186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Пень</a:t>
            </a:r>
            <a:endParaRPr lang="ru-RU" sz="36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16216" y="260648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516216" y="764704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516216" y="1268760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1772816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516216" y="2276872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516216" y="2780928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516216" y="3284984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Ж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516216" y="3789040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16216" y="4293096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516216" y="4797152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16216" y="5301208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516216" y="260648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516216" y="764704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516216" y="1268760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516216" y="1772816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516216" y="2276872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516216" y="2780928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516216" y="3284984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516216" y="3789040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516216" y="4293096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516216" y="4797152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516216" y="5301208"/>
            <a:ext cx="720080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276872"/>
            <a:ext cx="2132545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67544" y="1124744"/>
            <a:ext cx="6217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 что вы знаете о предложениях?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996952"/>
            <a:ext cx="55446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Что бы вы рассказали о них</a:t>
            </a:r>
          </a:p>
          <a:p>
            <a:r>
              <a:rPr lang="ru-RU" sz="3200" b="1" dirty="0" smtClean="0"/>
              <a:t> изучающему русский язык 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740352" y="3068960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2771775" y="2420938"/>
            <a:ext cx="3744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00000"/>
                </a:solidFill>
                <a:latin typeface="Calibri" pitchFamily="34" charset="0"/>
              </a:rPr>
              <a:t>предложение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rot="16200000" flipV="1">
            <a:off x="2340769" y="2132806"/>
            <a:ext cx="574675" cy="576263"/>
          </a:xfrm>
          <a:prstGeom prst="straightConnector1">
            <a:avLst/>
          </a:prstGeom>
          <a:ln w="28575">
            <a:solidFill>
              <a:schemeClr val="accent4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6227763" y="2205038"/>
            <a:ext cx="576262" cy="431800"/>
          </a:xfrm>
          <a:prstGeom prst="straightConnector1">
            <a:avLst/>
          </a:prstGeom>
          <a:ln w="28575">
            <a:solidFill>
              <a:schemeClr val="accent4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2411413" y="3068638"/>
            <a:ext cx="504825" cy="288925"/>
          </a:xfrm>
          <a:prstGeom prst="straightConnector1">
            <a:avLst/>
          </a:prstGeom>
          <a:ln w="28575">
            <a:solidFill>
              <a:schemeClr val="accent4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212432" y="3212306"/>
            <a:ext cx="431800" cy="1587"/>
          </a:xfrm>
          <a:prstGeom prst="straightConnector1">
            <a:avLst/>
          </a:prstGeom>
          <a:ln w="28575">
            <a:solidFill>
              <a:schemeClr val="accent4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227763" y="2997200"/>
            <a:ext cx="504825" cy="360363"/>
          </a:xfrm>
          <a:prstGeom prst="straightConnector1">
            <a:avLst/>
          </a:prstGeom>
          <a:ln w="28575">
            <a:solidFill>
              <a:schemeClr val="accent4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1357298"/>
            <a:ext cx="2952750" cy="8318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66"/>
                </a:solidFill>
              </a:rPr>
              <a:t>из двух или нескольких слов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32588" y="1341438"/>
            <a:ext cx="2232025" cy="8302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66"/>
                </a:solidFill>
              </a:rPr>
              <a:t>законченная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66"/>
                </a:solidFill>
              </a:rPr>
              <a:t>мысль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9750" y="3500438"/>
            <a:ext cx="2519363" cy="4619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6600"/>
                </a:solidFill>
              </a:rPr>
              <a:t>По интонации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76600" y="3500438"/>
            <a:ext cx="2519363" cy="8318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6600"/>
                </a:solidFill>
              </a:rPr>
              <a:t>По цели высказывания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27763" y="3500438"/>
            <a:ext cx="2520950" cy="4619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6600"/>
                </a:solidFill>
              </a:rPr>
              <a:t>По строению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8313" y="4221163"/>
            <a:ext cx="2519362" cy="4000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0066"/>
                </a:solidFill>
              </a:rPr>
              <a:t>восклицательное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3850" y="4797425"/>
            <a:ext cx="2735263" cy="4000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0066"/>
                </a:solidFill>
              </a:rPr>
              <a:t>невосклицательное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6600" y="4508500"/>
            <a:ext cx="2735263" cy="4000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0066"/>
                </a:solidFill>
              </a:rPr>
              <a:t>повествовательное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76600" y="5084763"/>
            <a:ext cx="2519363" cy="4000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0066"/>
                </a:solidFill>
              </a:rPr>
              <a:t>вопросительное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76600" y="5661025"/>
            <a:ext cx="2519363" cy="4000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0066"/>
                </a:solidFill>
              </a:rPr>
              <a:t>побудительное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00788" y="4437063"/>
            <a:ext cx="2663825" cy="4000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0066"/>
                </a:solidFill>
              </a:rPr>
              <a:t>распространенное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84888" y="5084763"/>
            <a:ext cx="2879725" cy="4000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0066"/>
                </a:solidFill>
              </a:rPr>
              <a:t>нераспространенное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 rot="5400000" flipH="1" flipV="1">
            <a:off x="4643438" y="2349500"/>
            <a:ext cx="576262" cy="1588"/>
          </a:xfrm>
          <a:prstGeom prst="straightConnector1">
            <a:avLst/>
          </a:prstGeom>
          <a:ln w="28575">
            <a:solidFill>
              <a:schemeClr val="accent4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492500" y="765175"/>
            <a:ext cx="2879725" cy="12001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rgbClr val="000066"/>
                </a:solidFill>
              </a:rPr>
              <a:t>слова </a:t>
            </a:r>
            <a:r>
              <a:rPr lang="ru-RU" sz="2400" b="1" dirty="0">
                <a:solidFill>
                  <a:srgbClr val="000066"/>
                </a:solidFill>
              </a:rPr>
              <a:t>связаны по смыслу и грамматически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72060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Meiryo" pitchFamily="34" charset="-128"/>
                <a:cs typeface="Times New Roman" pitchFamily="18" charset="0"/>
              </a:rPr>
              <a:t>Тема урока: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Meiryo" pitchFamily="34" charset="-128"/>
                <a:cs typeface="Times New Roman" pitchFamily="18" charset="0"/>
              </a:rPr>
              <a:t>«Члены предложения бывают 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Meiryo" pitchFamily="34" charset="-128"/>
                <a:cs typeface="Times New Roman" pitchFamily="18" charset="0"/>
              </a:rPr>
              <a:t>однородные »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ea typeface="Meiryo" pitchFamily="34" charset="-128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628800"/>
            <a:ext cx="1643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Вопросы 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32856"/>
            <a:ext cx="1847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dirty="0" smtClean="0"/>
          </a:p>
          <a:p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57158" y="2214554"/>
          <a:ext cx="7929618" cy="3774441"/>
        </p:xfrm>
        <a:graphic>
          <a:graphicData uri="http://schemas.openxmlformats.org/drawingml/2006/table">
            <a:tbl>
              <a:tblPr/>
              <a:tblGrid>
                <a:gridCol w="7929618"/>
              </a:tblGrid>
              <a:tr h="3774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такое однородные члены</a:t>
                      </a:r>
                      <a:r>
                        <a:rPr lang="ru-RU" sz="4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4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их узнать </a:t>
                      </a:r>
                      <a:r>
                        <a:rPr lang="ru-RU" sz="4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ru-RU" sz="40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4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предложении</a:t>
                      </a:r>
                      <a:r>
                        <a:rPr lang="ru-RU" sz="4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? </a:t>
                      </a:r>
                      <a:endParaRPr lang="ru-RU" sz="40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Зачем </a:t>
                      </a:r>
                      <a:r>
                        <a:rPr lang="ru-RU" sz="4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они нужны?</a:t>
                      </a:r>
                      <a:endParaRPr lang="ru-RU" sz="4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971600" y="443856"/>
            <a:ext cx="741682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В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кор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доре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третьем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таже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слышится крик. </a:t>
            </a:r>
            <a:r>
              <a:rPr kumimoji="0" lang="ru-RU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Слыш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kumimoji="0" lang="ru-RU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ся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грохот. Директор распахивает дверь. Крик </a:t>
            </a:r>
            <a:r>
              <a:rPr kumimoji="0" lang="ru-RU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см</a:t>
            </a:r>
            <a:r>
              <a:rPr kumimoji="0" lang="ru-RU" sz="2800" b="1" i="0" u="none" strike="noStrike" cap="none" normalizeH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лкает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Шум </a:t>
            </a:r>
            <a:r>
              <a:rPr kumimoji="0" lang="ru-RU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см</a:t>
            </a:r>
            <a:r>
              <a:rPr kumimoji="0" lang="ru-RU" sz="2800" b="1" i="0" u="none" strike="noStrike" cap="none" normalizeH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лкает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На полу валяются портфели. Валяются учебники. Валяются тетради. Валяются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налы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  Алексей Петрович наклонился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Алексей Петрович поднял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 пола учебник.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Потом он снова наклонился. Он поднял еще один.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(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Н.Рыленков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38" y="357166"/>
          <a:ext cx="7786742" cy="6215106"/>
        </p:xfrm>
        <a:graphic>
          <a:graphicData uri="http://schemas.openxmlformats.org/drawingml/2006/table">
            <a:tbl>
              <a:tblPr/>
              <a:tblGrid>
                <a:gridCol w="7786742"/>
              </a:tblGrid>
              <a:tr h="621510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Однородные члены выражаются одной и той же частью речи.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Однородные члены могут быть подлежащими, сказуемыми, второстепенными членами предложения.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письме отделяются запятыми, а в устной речи перечислительной интонацией</a:t>
                      </a:r>
                      <a:r>
                        <a:rPr lang="ru-RU" sz="1100" dirty="0" smtClean="0">
                          <a:latin typeface="Arial-ItalicMT"/>
                          <a:ea typeface="Times New Roman"/>
                          <a:cs typeface="Arial-ItalicMT"/>
                        </a:rPr>
                        <a:t>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342900" algn="l"/>
                        </a:tabLst>
                      </a:pP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Связаны</a:t>
                      </a:r>
                      <a:r>
                        <a:rPr lang="ru-RU" sz="2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 одним и тем же словом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342900" algn="l"/>
                        </a:tabLst>
                      </a:pPr>
                      <a:r>
                        <a:rPr lang="ru-RU" sz="2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Отвечают на один и тот же вопрос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500042"/>
          <a:ext cx="8715404" cy="5698365"/>
        </p:xfrm>
        <a:graphic>
          <a:graphicData uri="http://schemas.openxmlformats.org/drawingml/2006/table">
            <a:tbl>
              <a:tblPr/>
              <a:tblGrid>
                <a:gridCol w="8715404"/>
              </a:tblGrid>
              <a:tr h="56983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1.Ребята посадили в саду (фруктовые деревья</a:t>
                      </a: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)……………   ,    ……………  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В лесу школьники собирали (ягоды</a:t>
                      </a: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)…………..    ,    ……………  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3.Во дворе росли  (цветы</a:t>
                      </a: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)…………….   ,     …………..   .</a:t>
                      </a:r>
                      <a:endParaRPr lang="ru-RU" sz="3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14422"/>
            <a:ext cx="89297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Она бегала по стволам деревьев, прыгала с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ветки на ветку, шумела, дразнилась.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4282" y="1785926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000100" y="178592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000100" y="1928802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643702" y="1785926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715140" y="192880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072066" y="3000372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14678" y="3143248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214678" y="3000372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072066" y="3143248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304</Words>
  <Application>Microsoft Office PowerPoint</Application>
  <PresentationFormat>Экран (4:3)</PresentationFormat>
  <Paragraphs>88</Paragraphs>
  <Slides>12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Члены предложения бывают однородными.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Валя</dc:creator>
  <cp:lastModifiedBy>admin</cp:lastModifiedBy>
  <cp:revision>39</cp:revision>
  <dcterms:created xsi:type="dcterms:W3CDTF">2012-03-18T14:19:23Z</dcterms:created>
  <dcterms:modified xsi:type="dcterms:W3CDTF">2015-03-21T09:21:53Z</dcterms:modified>
</cp:coreProperties>
</file>