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5" r:id="rId6"/>
    <p:sldId id="266" r:id="rId7"/>
    <p:sldId id="267" r:id="rId8"/>
    <p:sldId id="268" r:id="rId9"/>
    <p:sldId id="264" r:id="rId10"/>
    <p:sldId id="263" r:id="rId11"/>
    <p:sldId id="262" r:id="rId12"/>
    <p:sldId id="261" r:id="rId13"/>
    <p:sldId id="259" r:id="rId14"/>
    <p:sldId id="271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6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вопрос 1</c:v>
                </c:pt>
                <c:pt idx="1">
                  <c:v>вопрос 2</c:v>
                </c:pt>
                <c:pt idx="2">
                  <c:v>вопрос 3</c:v>
                </c:pt>
                <c:pt idx="3">
                  <c:v>вопрос 4</c:v>
                </c:pt>
                <c:pt idx="4">
                  <c:v>вопрос 5</c:v>
                </c:pt>
                <c:pt idx="5">
                  <c:v>вопрос 6</c:v>
                </c:pt>
                <c:pt idx="6">
                  <c:v>вопрос 7</c:v>
                </c:pt>
                <c:pt idx="7">
                  <c:v>вопрос 8</c:v>
                </c:pt>
                <c:pt idx="8">
                  <c:v>вопрос 9 </c:v>
                </c:pt>
                <c:pt idx="9">
                  <c:v>вопрос 10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10</c:v>
                </c:pt>
                <c:pt idx="1">
                  <c:v>7</c:v>
                </c:pt>
                <c:pt idx="2">
                  <c:v>9</c:v>
                </c:pt>
                <c:pt idx="3">
                  <c:v>5</c:v>
                </c:pt>
                <c:pt idx="4">
                  <c:v>8</c:v>
                </c:pt>
                <c:pt idx="5">
                  <c:v>6</c:v>
                </c:pt>
                <c:pt idx="6">
                  <c:v>12</c:v>
                </c:pt>
                <c:pt idx="7">
                  <c:v>10</c:v>
                </c:pt>
                <c:pt idx="8">
                  <c:v>7</c:v>
                </c:pt>
                <c:pt idx="9">
                  <c:v>15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вопрос 1</c:v>
                </c:pt>
                <c:pt idx="1">
                  <c:v>вопрос 2</c:v>
                </c:pt>
                <c:pt idx="2">
                  <c:v>вопрос 3</c:v>
                </c:pt>
                <c:pt idx="3">
                  <c:v>вопрос 4</c:v>
                </c:pt>
                <c:pt idx="4">
                  <c:v>вопрос 5</c:v>
                </c:pt>
                <c:pt idx="5">
                  <c:v>вопрос 6</c:v>
                </c:pt>
                <c:pt idx="6">
                  <c:v>вопрос 7</c:v>
                </c:pt>
                <c:pt idx="7">
                  <c:v>вопрос 8</c:v>
                </c:pt>
                <c:pt idx="8">
                  <c:v>вопрос 9 </c:v>
                </c:pt>
                <c:pt idx="9">
                  <c:v>вопрос 10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15</c:v>
                </c:pt>
                <c:pt idx="1">
                  <c:v>14</c:v>
                </c:pt>
                <c:pt idx="2">
                  <c:v>5</c:v>
                </c:pt>
                <c:pt idx="3">
                  <c:v>14</c:v>
                </c:pt>
                <c:pt idx="4">
                  <c:v>9</c:v>
                </c:pt>
                <c:pt idx="5">
                  <c:v>15</c:v>
                </c:pt>
                <c:pt idx="6">
                  <c:v>12</c:v>
                </c:pt>
                <c:pt idx="7">
                  <c:v>0</c:v>
                </c:pt>
                <c:pt idx="8">
                  <c:v>17</c:v>
                </c:pt>
                <c:pt idx="9">
                  <c:v>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вопрос 1</c:v>
                </c:pt>
                <c:pt idx="1">
                  <c:v>вопрос 2</c:v>
                </c:pt>
                <c:pt idx="2">
                  <c:v>вопрос 3</c:v>
                </c:pt>
                <c:pt idx="3">
                  <c:v>вопрос 4</c:v>
                </c:pt>
                <c:pt idx="4">
                  <c:v>вопрос 5</c:v>
                </c:pt>
                <c:pt idx="5">
                  <c:v>вопрос 6</c:v>
                </c:pt>
                <c:pt idx="6">
                  <c:v>вопрос 7</c:v>
                </c:pt>
                <c:pt idx="7">
                  <c:v>вопрос 8</c:v>
                </c:pt>
                <c:pt idx="8">
                  <c:v>вопрос 9 </c:v>
                </c:pt>
                <c:pt idx="9">
                  <c:v>вопрос 10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0</c:v>
                </c:pt>
                <c:pt idx="1">
                  <c:v>4</c:v>
                </c:pt>
                <c:pt idx="2">
                  <c:v>11</c:v>
                </c:pt>
                <c:pt idx="3">
                  <c:v>6</c:v>
                </c:pt>
                <c:pt idx="4">
                  <c:v>8</c:v>
                </c:pt>
                <c:pt idx="5">
                  <c:v>4</c:v>
                </c:pt>
                <c:pt idx="6">
                  <c:v>1</c:v>
                </c:pt>
                <c:pt idx="7">
                  <c:v>14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1843072"/>
        <c:axId val="31844608"/>
      </c:barChart>
      <c:catAx>
        <c:axId val="31843072"/>
        <c:scaling>
          <c:orientation val="minMax"/>
        </c:scaling>
        <c:delete val="0"/>
        <c:axPos val="b"/>
        <c:majorTickMark val="out"/>
        <c:minorTickMark val="none"/>
        <c:tickLblPos val="nextTo"/>
        <c:crossAx val="31844608"/>
        <c:crosses val="autoZero"/>
        <c:auto val="1"/>
        <c:lblAlgn val="ctr"/>
        <c:lblOffset val="100"/>
        <c:noMultiLvlLbl val="0"/>
      </c:catAx>
      <c:valAx>
        <c:axId val="318446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8430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4692" y="2348880"/>
            <a:ext cx="8285025" cy="16619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Учебная мотивация.</a:t>
            </a:r>
          </a:p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 помочь ребенку учиться?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894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728196168"/>
              </p:ext>
            </p:extLst>
          </p:nvPr>
        </p:nvGraphicFramePr>
        <p:xfrm>
          <a:off x="323528" y="260648"/>
          <a:ext cx="856895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1520" y="4797152"/>
            <a:ext cx="85689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Высокий – 3 чел.</a:t>
            </a:r>
          </a:p>
          <a:p>
            <a:r>
              <a:rPr lang="ru-RU" dirty="0" smtClean="0"/>
              <a:t>Хороший – 7 чел.</a:t>
            </a:r>
          </a:p>
          <a:p>
            <a:r>
              <a:rPr lang="ru-RU" dirty="0" smtClean="0"/>
              <a:t>Средний – 9 чел.</a:t>
            </a:r>
          </a:p>
          <a:p>
            <a:r>
              <a:rPr lang="ru-RU" dirty="0" smtClean="0"/>
              <a:t>Низкий – 3 чел.</a:t>
            </a:r>
          </a:p>
          <a:p>
            <a:r>
              <a:rPr lang="ru-RU" dirty="0" smtClean="0"/>
              <a:t>Негативное отношение к обучению – 3 чел.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604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280920" cy="5019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Выберите, пожалуйста, те вопросы, которые вы задаете своему ребенку, встречая его из школы: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Какие отметки ты сегодня получил?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Что вы делали в школе?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Какие занятия были самые интересные?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Тебя сегодня спрашивали?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Тебе делали замечание?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Что ты узнал сегодня нового?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С кем из ребят ты сегодня играл?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5661248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imes New Roman"/>
                <a:ea typeface="Calibri"/>
              </a:rPr>
              <a:t>1</a:t>
            </a:r>
            <a:r>
              <a:rPr lang="ru-RU" sz="2800" i="1" dirty="0">
                <a:latin typeface="Times New Roman"/>
                <a:ea typeface="Calibri"/>
              </a:rPr>
              <a:t>, 4, 5 – нежелательные; </a:t>
            </a:r>
            <a:endParaRPr lang="ru-RU" sz="2800" i="1" dirty="0" smtClean="0">
              <a:latin typeface="Times New Roman"/>
              <a:ea typeface="Calibri"/>
            </a:endParaRPr>
          </a:p>
          <a:p>
            <a:r>
              <a:rPr lang="ru-RU" sz="2800" b="1" i="1" dirty="0" smtClean="0">
                <a:solidFill>
                  <a:srgbClr val="FF0000"/>
                </a:solidFill>
                <a:latin typeface="Times New Roman"/>
                <a:ea typeface="Calibri"/>
              </a:rPr>
              <a:t>2</a:t>
            </a:r>
            <a:r>
              <a:rPr lang="ru-RU" sz="2800" b="1" i="1" dirty="0">
                <a:solidFill>
                  <a:srgbClr val="FF0000"/>
                </a:solidFill>
                <a:latin typeface="Times New Roman"/>
                <a:ea typeface="Calibri"/>
              </a:rPr>
              <a:t>, 3, 6, 7 – предпочтительные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46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568952" cy="6506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Когда мы говорим, что школьник умеет самостоятельно выполнять домашние задания, то речь идет о целом </a:t>
            </a:r>
            <a:r>
              <a:rPr lang="ru-RU" sz="2000" b="1" i="1" dirty="0">
                <a:latin typeface="Times New Roman"/>
                <a:ea typeface="Calibri"/>
                <a:cs typeface="Times New Roman"/>
              </a:rPr>
              <a:t>комплексе навыков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. Это означает, что </a:t>
            </a:r>
            <a:r>
              <a:rPr lang="ru-RU" sz="2000" b="1" i="1" dirty="0">
                <a:latin typeface="Times New Roman"/>
                <a:ea typeface="Calibri"/>
                <a:cs typeface="Times New Roman"/>
              </a:rPr>
              <a:t>ребенок должен уметь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: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сориентироваться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в объеме заданий, которые ему предстоит выполнить;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спланировать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порядок действий: что он будет делать сначала, что потом и т. д.;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распределить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время (представить, сколько приблизительно времени займет то или иное задание);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понять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, какая задача стоит перед ним при выполнении конкретного задания;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применить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необходимые навыки и знания для выполнения той или иной задачи;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представить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себе алгоритм действий, которые помогут ему в случае затруднения.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1466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551836"/>
            <a:ext cx="8640960" cy="1962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  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Какое участие родителей будет способствовать формированию самостоятельности в выполнении детьми домашних заданий?</a:t>
            </a:r>
            <a:endParaRPr lang="ru-RU" sz="28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404664"/>
            <a:ext cx="50527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Подведем итоги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699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712968" cy="2249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i="1" dirty="0">
                <a:latin typeface="Times New Roman"/>
                <a:ea typeface="Calibri"/>
                <a:cs typeface="Times New Roman"/>
              </a:rPr>
              <a:t>Какая же степень участия родителей в выполнении детьми домашних заданий наиболее оптимальна? Какие наши действия будут способствовать формированию самостоятельности детей?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096" y="3212976"/>
            <a:ext cx="871296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215" algn="just">
              <a:lnSpc>
                <a:spcPct val="150000"/>
              </a:lnSpc>
            </a:pPr>
            <a:r>
              <a:rPr lang="ru-RU" sz="28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«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Если ребенку трудно, и он готов принять вашу помощь, обязательно помогите ему. При этом возьмите на себя только то, что он не может выполнить сам, остальное предоставьте делать ему самому</a:t>
            </a:r>
            <a:r>
              <a:rPr lang="ru-RU" sz="28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».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endParaRPr lang="ru-RU" sz="2800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lvl="0" indent="450215" algn="just">
              <a:lnSpc>
                <a:spcPct val="150000"/>
              </a:lnSpc>
            </a:pPr>
            <a:r>
              <a:rPr lang="ru-RU" sz="28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	</a:t>
            </a:r>
            <a:r>
              <a:rPr lang="ru-RU" sz="28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					Ю.Б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 </a:t>
            </a:r>
            <a:r>
              <a:rPr lang="ru-RU" sz="2800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Гиппенрейтер</a:t>
            </a:r>
            <a:endParaRPr lang="ru-RU" sz="28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37882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2276872"/>
            <a:ext cx="8568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200" dirty="0" smtClean="0"/>
              <a:t>Что вы ожидаете от школы?</a:t>
            </a:r>
          </a:p>
          <a:p>
            <a:pPr marL="342900" indent="-342900">
              <a:buAutoNum type="arabicPeriod"/>
            </a:pPr>
            <a:r>
              <a:rPr lang="ru-RU" sz="3200" dirty="0" smtClean="0"/>
              <a:t>Как Вы помогаете ребёнку в обучении, быть успешным?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6503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2492896"/>
            <a:ext cx="71080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947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548680"/>
            <a:ext cx="835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latin typeface="Times New Roman"/>
                <a:ea typeface="Calibri"/>
                <a:cs typeface="Times New Roman"/>
              </a:rPr>
              <a:t>Обучение в школе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– одно из важнейших, наиболее сложных и ответственных моментов в жизни детей. Изменяется вся жизнь ребенка: все подчиняется учебе, школе, школьным делам и заботам. И каждому из вас хочется, чтобы дети были самостоятельными и успешными в их основной деятельности – учебе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000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В словаре С.И. Ожегова слово </a:t>
            </a:r>
            <a:r>
              <a:rPr lang="ru-RU" sz="2000" b="1" dirty="0">
                <a:latin typeface="Times New Roman"/>
                <a:ea typeface="Calibri"/>
                <a:cs typeface="Times New Roman"/>
              </a:rPr>
              <a:t>«успех»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рассматривается в трех значениях: </a:t>
            </a:r>
            <a:endParaRPr lang="ru-RU" sz="2000" dirty="0" smtClean="0">
              <a:latin typeface="Times New Roman"/>
              <a:ea typeface="Calibri"/>
              <a:cs typeface="Times New Roman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как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удача в достижении чего-либо, </a:t>
            </a:r>
            <a:endParaRPr lang="ru-RU" sz="2000" dirty="0" smtClean="0">
              <a:latin typeface="Times New Roman"/>
              <a:ea typeface="Calibri"/>
              <a:cs typeface="Times New Roman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как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общественное признание </a:t>
            </a:r>
            <a:endParaRPr lang="ru-RU" sz="2000" dirty="0" smtClean="0">
              <a:latin typeface="Times New Roman"/>
              <a:ea typeface="Calibri"/>
              <a:cs typeface="Times New Roman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как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хорошие результаты в работе, учебе и других видах общественно полезной деятельности.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8954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0648"/>
            <a:ext cx="878497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3200" b="1" i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Экспресс-опрос</a:t>
            </a:r>
            <a:endParaRPr lang="ru-RU" sz="32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"/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Должен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ли ребенок дожидаться родителей, чтобы выполнить ДЗ?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"/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Нужно ли помогать ребенку в учебной деятельности?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"/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Как вы помогаете ребенку справиться с трудностями в выполнении ДЗ?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"/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Как вы поступите, если ваш ребенок выполнил ДЗ небрежно?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"/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Чем занимаетесь вы, когда ребенок учит уроки?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"/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Должно ли быть у ребенка свое рабочее место для выполнения ДЗ?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2086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332656"/>
            <a:ext cx="53584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Работа в группах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412776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b="1" dirty="0">
                <a:latin typeface="Times New Roman"/>
                <a:ea typeface="Calibri"/>
                <a:cs typeface="Times New Roman"/>
              </a:rPr>
              <a:t>Задание 1.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Проанализируйте, какой жизненный опыт получит ребенок, когда родители помогают ему выполнять ДЗ и когда не помогают.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3861048"/>
            <a:ext cx="83944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b="1" u="sng" dirty="0">
                <a:solidFill>
                  <a:srgbClr val="FF0000"/>
                </a:solidFill>
                <a:latin typeface="Times New Roman"/>
                <a:ea typeface="Calibri"/>
              </a:rPr>
              <a:t>Решение:</a:t>
            </a:r>
            <a:r>
              <a:rPr lang="ru-RU" sz="2800" b="1" dirty="0">
                <a:latin typeface="Times New Roman"/>
                <a:ea typeface="Calibri"/>
              </a:rPr>
              <a:t> </a:t>
            </a:r>
            <a:r>
              <a:rPr lang="ru-RU" sz="2800" dirty="0">
                <a:latin typeface="Times New Roman"/>
                <a:ea typeface="Calibri"/>
              </a:rPr>
              <a:t>разумно предоставить ребенку самостоятельность, оставляя за собой руководство и помощь в необходимых пределах.</a:t>
            </a:r>
            <a:endParaRPr lang="ru-RU" sz="2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42335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332656"/>
            <a:ext cx="53584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Работа в группах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262106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b="1" dirty="0">
                <a:latin typeface="Times New Roman"/>
                <a:ea typeface="Calibri"/>
                <a:cs typeface="Times New Roman"/>
              </a:rPr>
              <a:t>Задание 2.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Как сделать подготовку ДЗ делом привлекательным?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2996952"/>
            <a:ext cx="839448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b="1" u="sng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Решение: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для ребенка важно иметь удобное, красивое рабочее место и т.п. Родители, занимаясь своим делом, должны быть рядом, всегда готовые помочь. Старайтесь, чтобы ребенку все было понятно, что ему надо сделать и как, - тем больше будет его желание все выполнить, найдите, за что можно ребенка похвалить.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6379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332656"/>
            <a:ext cx="53584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Работа в группах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262106"/>
            <a:ext cx="82089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latin typeface="Times New Roman"/>
                <a:ea typeface="Calibri"/>
                <a:cs typeface="Times New Roman"/>
              </a:rPr>
              <a:t>Задание 3.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Как должны вести себя родители, увидев в работе ребенка ошибки?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0304" y="3645024"/>
            <a:ext cx="83944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800" b="1" u="sng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Решение: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не отмечать ошибки самому. Направить внимание ребенка на строчку, где допущена ошибка; на слово с ошибкой. Спросить, почему возникла такая ошибка, как ее исправить. Ребенок должен  научиться анализировать свои ошибки.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0120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332656"/>
            <a:ext cx="53584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Работа в группах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262106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b="1" dirty="0">
                <a:latin typeface="Times New Roman"/>
                <a:ea typeface="Calibri"/>
                <a:cs typeface="Times New Roman"/>
              </a:rPr>
              <a:t>Задание 4.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Ребенок просит маму отпустить его к другу поиграть в новую игру, а уроки он сделает потом. Как поступить в такой ситуации? Можно ли верить обещаниям? 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152" y="3573016"/>
            <a:ext cx="83944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b="1" u="sng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Решение: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не стоит верить обещаниям. Дети могут увлечься игрой и не обратить внимания на время. Данное обещание будет не выполнено. «Сначала дело, а развлечения потом». И никаких авансов. Если ребенок избалован, рассчитывать на его обещания не приходится.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31731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332656"/>
            <a:ext cx="53584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Работа в группах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262106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b="1" dirty="0">
                <a:latin typeface="Times New Roman"/>
                <a:ea typeface="Calibri"/>
                <a:cs typeface="Times New Roman"/>
              </a:rPr>
              <a:t>Задание 5.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Ребенка долго приходится уговаривать сесть за уроки. А сядет – постоянно отвлекается и норовит убежать. Что делать родителям?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152" y="3573016"/>
            <a:ext cx="83944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b="1" u="sng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Решение: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до тех пор, пока ребенок будет считать, что учится для родителей, а ему учеба не нужна, ситуация не исправится. Родителям необходимо сформировать у ребенка определенную мотивацию к обучению. У него должен возникнуть личностный интерес к урокам.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96814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9648770"/>
              </p:ext>
            </p:extLst>
          </p:nvPr>
        </p:nvGraphicFramePr>
        <p:xfrm>
          <a:off x="29744" y="1556792"/>
          <a:ext cx="9006752" cy="5040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Диаграмма" r:id="rId3" imgW="7315086" imgH="4933988" progId="Excel.Chart.8">
                  <p:embed/>
                </p:oleObj>
              </mc:Choice>
              <mc:Fallback>
                <p:oleObj name="Диаграмма" r:id="rId3" imgW="7315086" imgH="4933988" progId="Excel.Chart.8">
                  <p:embed/>
                  <p:pic>
                    <p:nvPicPr>
                      <p:cNvPr id="0" name="Диаграмма 1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44" y="1556792"/>
                        <a:ext cx="9006752" cy="50405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395536" y="214313"/>
            <a:ext cx="849694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2800" dirty="0">
                <a:latin typeface="Calibri" pitchFamily="34" charset="0"/>
              </a:rPr>
              <a:t>Сравнение результатов диагностики школьной мотивации учащихся</a:t>
            </a:r>
          </a:p>
          <a:p>
            <a:pPr algn="ctr" eaLnBrk="1" hangingPunct="1"/>
            <a:r>
              <a:rPr lang="ru-RU" altLang="ru-RU" sz="2800" dirty="0">
                <a:latin typeface="Calibri" pitchFamily="34" charset="0"/>
              </a:rPr>
              <a:t>(автор Н.Г. </a:t>
            </a:r>
            <a:r>
              <a:rPr lang="ru-RU" altLang="ru-RU" sz="2800" dirty="0" err="1">
                <a:latin typeface="Calibri" pitchFamily="34" charset="0"/>
              </a:rPr>
              <a:t>Лусканова</a:t>
            </a:r>
            <a:r>
              <a:rPr lang="ru-RU" altLang="ru-RU" sz="2800" dirty="0">
                <a:latin typeface="Calibri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8244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293</TotalTime>
  <Words>787</Words>
  <Application>Microsoft Office PowerPoint</Application>
  <PresentationFormat>Экран (4:3)</PresentationFormat>
  <Paragraphs>67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Трек</vt:lpstr>
      <vt:lpstr>Диаграмма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Green</cp:lastModifiedBy>
  <cp:revision>11</cp:revision>
  <dcterms:modified xsi:type="dcterms:W3CDTF">2014-11-09T15:15:01Z</dcterms:modified>
</cp:coreProperties>
</file>