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7" r:id="rId19"/>
    <p:sldId id="278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3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5" y="897611"/>
            <a:ext cx="828680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Человек, ненавидящий другой народ, не любит и свой собственный”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Н.А. Добролюбов</a:t>
            </a:r>
            <a:endParaRPr kumimoji="0" lang="ru-RU" sz="6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ston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985837" y="171451"/>
            <a:ext cx="8015288" cy="141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Крым - жемчужина России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971675" y="24299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3" y="1510775"/>
            <a:ext cx="3343275" cy="526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00" y="2643181"/>
            <a:ext cx="4435271" cy="3329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956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ston" pitchFamily="66" charset="0"/>
              </a:rPr>
              <a:t>Государственные символы России и республики Крым</a:t>
            </a:r>
            <a:endParaRPr lang="ru-RU" b="1" dirty="0">
              <a:latin typeface="Ariston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3102769"/>
            <a:ext cx="2857500" cy="142875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60" y="4825813"/>
            <a:ext cx="1071563" cy="1428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3" y="2190189"/>
            <a:ext cx="2689833" cy="2072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77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03635" y="1010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503635" y="285750"/>
            <a:ext cx="8304609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Наш чудесный, прекрасный Крым!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4347" name="Рисунок 0" descr="00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2888" y="1785926"/>
            <a:ext cx="4505270" cy="335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43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0" name="Рисунок 15" descr="01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24" y="1643050"/>
            <a:ext cx="31718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28600" y="3048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46459" y="1058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-857378" y="1631482"/>
            <a:ext cx="168272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5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"/>
            <a:ext cx="807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ston" pitchFamily="66" charset="0"/>
              </a:rPr>
              <a:t>Столица Крыма –Симферополь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25" y="1294991"/>
            <a:ext cx="3861073" cy="538989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1" y="1294990"/>
            <a:ext cx="3584918" cy="547530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="" xmlns:p14="http://schemas.microsoft.com/office/powerpoint/2010/main" val="3255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Рисунок 0" descr="00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51" y="285751"/>
            <a:ext cx="4597730" cy="26310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474" y="322729"/>
            <a:ext cx="39332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Слава тебе, мой Крым!</a:t>
            </a:r>
          </a:p>
          <a:p>
            <a:r>
              <a:rPr lang="ru-RU" sz="3600" b="1" dirty="0"/>
              <a:t>Счастья тебе, мой Крым!        </a:t>
            </a:r>
          </a:p>
          <a:p>
            <a:r>
              <a:rPr lang="ru-RU" sz="3600" b="1" dirty="0"/>
              <a:t>Будь же всегда любим!                   </a:t>
            </a:r>
          </a:p>
          <a:p>
            <a:r>
              <a:rPr lang="ru-RU" sz="3600" b="1" dirty="0"/>
              <a:t>Доброй судьбой храним,   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57158" y="5286388"/>
            <a:ext cx="4107061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Наш полуостров Крым!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300242" y="43934"/>
            <a:ext cx="182603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92474" y="3560363"/>
            <a:ext cx="16279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85725" y="-9053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9" name="Рисунок 5" descr="01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2" y="3034402"/>
            <a:ext cx="3700463" cy="34546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18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08"/>
            <a:ext cx="3922834" cy="434474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87" y="177554"/>
            <a:ext cx="3195408" cy="454328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68" y="260993"/>
            <a:ext cx="2284894" cy="45906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61" y="4072271"/>
            <a:ext cx="3708105" cy="29558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66" y="4540608"/>
            <a:ext cx="3096731" cy="231739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7722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484094"/>
            <a:ext cx="59628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Взгляни, мой друг, на крымские просторы!</a:t>
            </a:r>
          </a:p>
          <a:p>
            <a:r>
              <a:rPr lang="ru-RU" sz="2400" b="1" dirty="0"/>
              <a:t>Как ярко блещет моря синева.</a:t>
            </a:r>
          </a:p>
          <a:p>
            <a:r>
              <a:rPr lang="ru-RU" sz="2400" b="1" dirty="0"/>
              <a:t>Как милы сердцу сказочные горы,</a:t>
            </a:r>
          </a:p>
          <a:p>
            <a:r>
              <a:rPr lang="ru-RU" sz="2400" b="1" dirty="0"/>
              <a:t>И в песню сами просятся слова.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3149" y="3714752"/>
            <a:ext cx="3525131" cy="3131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О, дивный край, жемчужный Крым!</a:t>
            </a:r>
          </a:p>
          <a:p>
            <a:r>
              <a:rPr lang="ru-RU" sz="2400" b="1" dirty="0"/>
              <a:t>Ты всей душой моей любим.</a:t>
            </a:r>
          </a:p>
          <a:p>
            <a:r>
              <a:rPr lang="ru-RU" sz="2400" b="1" dirty="0"/>
              <a:t>Цвети, цвети не увядай</a:t>
            </a:r>
          </a:p>
          <a:p>
            <a:r>
              <a:rPr lang="ru-RU" sz="2400" b="1" dirty="0"/>
              <a:t>Земли украинской чудесный край!</a:t>
            </a:r>
          </a:p>
        </p:txBody>
      </p:sp>
      <p:pic>
        <p:nvPicPr>
          <p:cNvPr id="4100" name="Рисунок 0" descr="00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3570" y="333562"/>
            <a:ext cx="3267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" descr="00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4" y="2922421"/>
            <a:ext cx="50101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187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23" y="1274778"/>
            <a:ext cx="2922973" cy="48508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90" y="2601157"/>
            <a:ext cx="3104926" cy="42568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337352"/>
            <a:ext cx="2630010" cy="578824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34897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0" y="385755"/>
            <a:ext cx="429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Под солнцем зреют гроздья винограда,</a:t>
            </a:r>
          </a:p>
          <a:p>
            <a:r>
              <a:rPr lang="ru-RU" sz="2800" b="1" dirty="0"/>
              <a:t>Вдали белеют чайки над водой.</a:t>
            </a:r>
          </a:p>
          <a:p>
            <a:r>
              <a:rPr lang="ru-RU" sz="2800" b="1" dirty="0"/>
              <a:t>Шумит в лесах зелёная прохлада</a:t>
            </a:r>
          </a:p>
          <a:p>
            <a:r>
              <a:rPr lang="ru-RU" sz="2800" b="1" dirty="0"/>
              <a:t>И грудью вольно дышится с тобой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43438" y="4572008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Цветут сады, с вершин сбегают реки,</a:t>
            </a:r>
          </a:p>
          <a:p>
            <a:r>
              <a:rPr lang="ru-RU" sz="2400" b="1" dirty="0"/>
              <a:t>Сверкает ярко моря бирюза.</a:t>
            </a:r>
          </a:p>
          <a:p>
            <a:r>
              <a:rPr lang="ru-RU" sz="2400" b="1" dirty="0"/>
              <a:t>Тебя, мой Крым, люблю навеки,</a:t>
            </a:r>
          </a:p>
          <a:p>
            <a:r>
              <a:rPr lang="ru-RU" sz="2400" b="1" dirty="0"/>
              <a:t>Как голубые детские глаза</a:t>
            </a:r>
            <a:r>
              <a:rPr lang="ru-RU" sz="2400" b="1" dirty="0" smtClean="0"/>
              <a:t>!</a:t>
            </a:r>
            <a:endParaRPr lang="ru-RU" sz="2400" b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04188" y="7011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7" name="Рисунок 0" descr="01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88" y="885825"/>
            <a:ext cx="4200525" cy="3671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3591" y="229251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9" name="Рисунок 1" descr="01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857628"/>
            <a:ext cx="4271963" cy="2586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47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92881" y="81081"/>
            <a:ext cx="10608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1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82" y="242888"/>
            <a:ext cx="495062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1721" y="214290"/>
            <a:ext cx="377799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Кто твердит упрямо в споре,</a:t>
            </a:r>
          </a:p>
          <a:p>
            <a:r>
              <a:rPr lang="ru-RU" sz="2800" b="1" dirty="0"/>
              <a:t>Будто мрачно наше море.</a:t>
            </a:r>
          </a:p>
          <a:p>
            <a:r>
              <a:rPr lang="ru-RU" sz="2800" b="1" dirty="0"/>
              <a:t>Ты его окинешь взором –</a:t>
            </a:r>
          </a:p>
          <a:p>
            <a:r>
              <a:rPr lang="ru-RU" sz="2800" b="1" dirty="0"/>
              <a:t>Удивит оно простором.</a:t>
            </a:r>
          </a:p>
          <a:p>
            <a:r>
              <a:rPr lang="ru-RU" sz="2800" b="1" dirty="0"/>
              <a:t>А разгладится слегка –</a:t>
            </a:r>
          </a:p>
          <a:p>
            <a:r>
              <a:rPr lang="ru-RU" sz="2800" b="1" dirty="0"/>
              <a:t>Отражает облака.</a:t>
            </a:r>
          </a:p>
          <a:p>
            <a:r>
              <a:rPr lang="ru-RU" sz="2800" b="1" dirty="0"/>
              <a:t>Море – нежно- голубое</a:t>
            </a:r>
          </a:p>
          <a:p>
            <a:r>
              <a:rPr lang="ru-RU" sz="2800" b="1" dirty="0"/>
              <a:t>Море дышит как живое.</a:t>
            </a:r>
          </a:p>
        </p:txBody>
      </p:sp>
    </p:spTree>
    <p:extLst>
      <p:ext uri="{BB962C8B-B14F-4D97-AF65-F5344CB8AC3E}">
        <p14:creationId xmlns="" xmlns:p14="http://schemas.microsoft.com/office/powerpoint/2010/main" val="29951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105537"/>
            <a:ext cx="9144000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ston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...Люблю тебя , моя Россия , </a:t>
            </a:r>
            <a:b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За ясный свет твоих очей , </a:t>
            </a:r>
            <a:b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За ум , за подвиги святые ,</a:t>
            </a:r>
            <a:b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За голос звонкий , как ручей... </a:t>
            </a:r>
            <a:b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Люблю твои луга и нивы , </a:t>
            </a:r>
            <a:b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Прозрачный звон твоих равнин ,</a:t>
            </a:r>
            <a:b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К воде склонившиеся ивы ,</a:t>
            </a:r>
            <a:b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Верха пылающих рябин . </a:t>
            </a:r>
            <a:b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Люблю тебя с твоей тайгою ,</a:t>
            </a:r>
            <a:b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С воспетым трижды камышом ,</a:t>
            </a:r>
            <a:b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С великой Волгою-рекою . </a:t>
            </a:r>
            <a:b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С могучим быстрым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Иртышом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 .</a:t>
            </a:r>
            <a:b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Люблю , глубоко понимаю </a:t>
            </a:r>
            <a:b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Степи задумчивую грусть . </a:t>
            </a:r>
            <a:b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Люблю всё то , что называю </a:t>
            </a:r>
            <a:b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Одним широким словом «Русь»!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ston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1450" y="8679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2" name="Рисунок 3" descr="00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1" y="271462"/>
            <a:ext cx="40195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897040" y="38586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4" name="Рисунок 0" descr="01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7040" y="3228976"/>
            <a:ext cx="40576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00521" y="0"/>
            <a:ext cx="46577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Будь счастлив здесь каждый и богом одарен,</a:t>
            </a:r>
          </a:p>
          <a:p>
            <a:r>
              <a:rPr lang="ru-RU" sz="2400" b="1" dirty="0"/>
              <a:t>И русский, и грек, армянин, караим,</a:t>
            </a:r>
          </a:p>
          <a:p>
            <a:r>
              <a:rPr lang="ru-RU" sz="2400" b="1" dirty="0"/>
              <a:t>Еврей, украинец, болгарин, татарин,</a:t>
            </a:r>
          </a:p>
          <a:p>
            <a:r>
              <a:rPr lang="ru-RU" sz="2400" b="1" dirty="0"/>
              <a:t>Да здравствует добрый и щедрый наш Крым!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747" y="3586158"/>
            <a:ext cx="4764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Слава тебе, мой Крым!</a:t>
            </a:r>
          </a:p>
          <a:p>
            <a:r>
              <a:rPr lang="ru-RU" sz="2800" b="1" dirty="0"/>
              <a:t>Счастья тебе, мой Крым!</a:t>
            </a:r>
          </a:p>
          <a:p>
            <a:r>
              <a:rPr lang="ru-RU" sz="2800" b="1" dirty="0"/>
              <a:t>Будь же всегда любим,</a:t>
            </a:r>
          </a:p>
          <a:p>
            <a:r>
              <a:rPr lang="ru-RU" sz="2800" b="1" dirty="0"/>
              <a:t>Доброй судьбой храним,</a:t>
            </a:r>
          </a:p>
          <a:p>
            <a:r>
              <a:rPr lang="ru-RU" sz="2800" b="1" dirty="0"/>
              <a:t>Наш полуостров Крым</a:t>
            </a:r>
          </a:p>
        </p:txBody>
      </p:sp>
    </p:spTree>
    <p:extLst>
      <p:ext uri="{BB962C8B-B14F-4D97-AF65-F5344CB8AC3E}">
        <p14:creationId xmlns="" xmlns:p14="http://schemas.microsoft.com/office/powerpoint/2010/main" val="24055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28604"/>
            <a:ext cx="87154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b="1" dirty="0" smtClean="0">
              <a:latin typeface="Ariston" pitchFamily="66" charset="0"/>
            </a:endParaRPr>
          </a:p>
          <a:p>
            <a:pPr algn="ctr"/>
            <a:r>
              <a:rPr lang="ru-RU" sz="7200" b="1" dirty="0" smtClean="0">
                <a:latin typeface="Ariston" pitchFamily="66" charset="0"/>
              </a:rPr>
              <a:t>"Россия </a:t>
            </a:r>
            <a:r>
              <a:rPr lang="ru-RU" sz="9600" b="1" dirty="0" smtClean="0">
                <a:latin typeface="Ariston" pitchFamily="66" charset="0"/>
              </a:rPr>
              <a:t>и Крым.</a:t>
            </a:r>
          </a:p>
          <a:p>
            <a:pPr algn="ctr"/>
            <a:r>
              <a:rPr lang="ru-RU" sz="9600" b="1" dirty="0" smtClean="0">
                <a:latin typeface="Ariston" pitchFamily="66" charset="0"/>
              </a:rPr>
              <a:t> Мы вместе" </a:t>
            </a:r>
            <a:endParaRPr lang="ru-RU" sz="9600" b="1" dirty="0">
              <a:latin typeface="Ariston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BM-ACA00020GB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ssr_atlas_phisical_ma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14338"/>
            <a:ext cx="9230208" cy="70723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 - Родина моя,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Прекрасна ты и многолика.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Твои поля, леса, луга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 речной равнине блики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восхваляю!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Россия - родина моя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Детьми своими ты богата.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Традиции, обряды предков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Узнают все из нас когда-то.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Откуда начинается Россия?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Курил? С Камчатки? Или с Командор?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чём грустят глаза её степные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 камышами всех её озёр?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Россия начинается с пристрастья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труду, к терпенью, к правде, к доброте.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в чём её звезда. Она прекрасна!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Она горит и светит в темноте.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Отсюда все дела её большие, её неповторимая судьба.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если ты причастен к ней, – Россия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с гор берёт начало, а с тебя.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Россия, Русь –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Куда я ни взгляну,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все твои страдания и битвы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Люблю твою, Россия, старину,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Твои леса, погосты и молитвы.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Люблю твои избушки и цветы,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небеса, горящие от зноя,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шёпот ив у смутной у воды,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Люблю навек, до вечного покоя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14387"/>
            <a:ext cx="9144000" cy="7072387"/>
          </a:xfrm>
          <a:prstGeom prst="rect">
            <a:avLst/>
          </a:prstGeom>
          <a:noFill/>
        </p:spPr>
      </p:pic>
      <p:pic>
        <p:nvPicPr>
          <p:cNvPr id="4" name="Picture 4" descr="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ankos_6"/>
          <p:cNvPicPr>
            <a:picLocks noChangeAspect="1" noChangeArrowheads="1"/>
          </p:cNvPicPr>
          <p:nvPr/>
        </p:nvPicPr>
        <p:blipFill>
          <a:blip r:embed="rId4" cstate="email"/>
          <a:srcRect r="7387"/>
          <a:stretch>
            <a:fillRect/>
          </a:stretch>
        </p:blipFill>
        <p:spPr bwMode="auto">
          <a:xfrm>
            <a:off x="0" y="0"/>
            <a:ext cx="9144000" cy="706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ston" pitchFamily="66" charset="0"/>
              </a:rPr>
              <a:t>Отец и сыновья</a:t>
            </a:r>
            <a:endParaRPr lang="ru-RU" b="1" dirty="0">
              <a:latin typeface="Ariston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spc="300" dirty="0" smtClean="0">
                <a:latin typeface="Ariston" pitchFamily="66" charset="0"/>
              </a:rPr>
              <a:t>Отец приказал сыновьям, чтобы жили в согласии; они не слушались. Вот он велел </a:t>
            </a:r>
            <a:r>
              <a:rPr lang="ru-RU" b="1" spc="300" dirty="0" err="1" smtClean="0">
                <a:latin typeface="Ariston" pitchFamily="66" charset="0"/>
              </a:rPr>
              <a:t>принесть</a:t>
            </a:r>
            <a:r>
              <a:rPr lang="ru-RU" b="1" spc="300" dirty="0" smtClean="0">
                <a:latin typeface="Ariston" pitchFamily="66" charset="0"/>
              </a:rPr>
              <a:t> веник и говорит:</a:t>
            </a:r>
          </a:p>
          <a:p>
            <a:pPr marL="0" indent="0" algn="just">
              <a:buNone/>
            </a:pPr>
            <a:r>
              <a:rPr lang="ru-RU" b="1" spc="300" dirty="0" smtClean="0">
                <a:latin typeface="Ariston" pitchFamily="66" charset="0"/>
              </a:rPr>
              <a:t>- Сломайте!</a:t>
            </a:r>
          </a:p>
          <a:p>
            <a:pPr marL="0" indent="0" algn="just">
              <a:buNone/>
            </a:pPr>
            <a:r>
              <a:rPr lang="ru-RU" b="1" spc="300" dirty="0" smtClean="0">
                <a:latin typeface="Ariston" pitchFamily="66" charset="0"/>
              </a:rPr>
              <a:t>Сколько они ни бились, не могли сломать. Тогда отец развязал веник и велел сломать по одному пруту. Они легко переломали прутья поодиночке.</a:t>
            </a:r>
          </a:p>
          <a:p>
            <a:pPr marL="0" indent="0" algn="just">
              <a:buNone/>
            </a:pPr>
            <a:r>
              <a:rPr lang="ru-RU" b="1" spc="300" dirty="0" smtClean="0">
                <a:latin typeface="Ariston" pitchFamily="66" charset="0"/>
              </a:rPr>
              <a:t>Отец говорит:</a:t>
            </a:r>
          </a:p>
          <a:p>
            <a:pPr marL="0" indent="0" algn="just">
              <a:buNone/>
            </a:pPr>
            <a:r>
              <a:rPr lang="ru-RU" b="1" spc="300" dirty="0" smtClean="0">
                <a:latin typeface="Ariston" pitchFamily="66" charset="0"/>
              </a:rPr>
              <a:t>- Так-то и вы: если в согласии жить будете, никто вас не одолеет; а если будете ссориться да все врозь – вас всякий легко погубит.</a:t>
            </a:r>
            <a:endParaRPr lang="ru-RU" b="1" spc="300" dirty="0">
              <a:latin typeface="Ariston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576899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spc="300" dirty="0" smtClean="0">
                <a:latin typeface="Ariston" pitchFamily="66" charset="0"/>
              </a:rPr>
              <a:t>Добро и зло. Откуда это в человеке?</a:t>
            </a:r>
          </a:p>
          <a:p>
            <a:pPr algn="ctr">
              <a:buNone/>
            </a:pPr>
            <a:r>
              <a:rPr lang="ru-RU" b="1" spc="300" dirty="0" smtClean="0">
                <a:latin typeface="Ariston" pitchFamily="66" charset="0"/>
              </a:rPr>
              <a:t>Когда становится он добрым или злым?</a:t>
            </a:r>
          </a:p>
          <a:p>
            <a:pPr algn="ctr">
              <a:buNone/>
            </a:pPr>
            <a:r>
              <a:rPr lang="ru-RU" b="1" spc="300" dirty="0" smtClean="0">
                <a:latin typeface="Ariston" pitchFamily="66" charset="0"/>
              </a:rPr>
              <a:t>Быть может он рождается таким?</a:t>
            </a:r>
          </a:p>
          <a:p>
            <a:pPr algn="ctr">
              <a:buNone/>
            </a:pPr>
            <a:r>
              <a:rPr lang="ru-RU" b="1" spc="300" dirty="0" smtClean="0">
                <a:latin typeface="Ariston" pitchFamily="66" charset="0"/>
              </a:rPr>
              <a:t>И существует ли добро в ХХ1 веке?</a:t>
            </a:r>
          </a:p>
          <a:p>
            <a:pPr algn="ctr">
              <a:buNone/>
            </a:pPr>
            <a:r>
              <a:rPr lang="ru-RU" b="1" spc="300" dirty="0" smtClean="0">
                <a:latin typeface="Ariston" pitchFamily="66" charset="0"/>
              </a:rPr>
              <a:t>Ведь говорят, что стали мы и злей и черствей.</a:t>
            </a:r>
          </a:p>
          <a:p>
            <a:pPr algn="ctr">
              <a:buNone/>
            </a:pPr>
            <a:r>
              <a:rPr lang="ru-RU" b="1" spc="300" dirty="0" smtClean="0">
                <a:latin typeface="Ariston" pitchFamily="66" charset="0"/>
              </a:rPr>
              <a:t>Но я уверенна, что большинство людей</a:t>
            </a:r>
          </a:p>
          <a:p>
            <a:pPr algn="ctr">
              <a:buNone/>
            </a:pPr>
            <a:r>
              <a:rPr lang="ru-RU" b="1" spc="300" dirty="0" smtClean="0">
                <a:latin typeface="Ariston" pitchFamily="66" charset="0"/>
              </a:rPr>
              <a:t>В душе любовь и веру сохранили,</a:t>
            </a:r>
          </a:p>
          <a:p>
            <a:pPr algn="ctr">
              <a:buNone/>
            </a:pPr>
            <a:r>
              <a:rPr lang="ru-RU" b="1" spc="300" dirty="0" smtClean="0">
                <a:latin typeface="Ariston" pitchFamily="66" charset="0"/>
              </a:rPr>
              <a:t>Хотя войну и голод пережили.</a:t>
            </a:r>
          </a:p>
          <a:p>
            <a:pPr algn="ctr">
              <a:buNone/>
            </a:pPr>
            <a:r>
              <a:rPr lang="ru-RU" b="1" spc="300" dirty="0" smtClean="0">
                <a:latin typeface="Ariston" pitchFamily="66" charset="0"/>
              </a:rPr>
              <a:t>Добро и поныне в мире живёт,</a:t>
            </a:r>
          </a:p>
          <a:p>
            <a:pPr algn="ctr">
              <a:buNone/>
            </a:pPr>
            <a:r>
              <a:rPr lang="ru-RU" b="1" spc="300" dirty="0" smtClean="0">
                <a:latin typeface="Ariston" pitchFamily="66" charset="0"/>
              </a:rPr>
              <a:t>Нет, оно никогда не умрёт!</a:t>
            </a:r>
          </a:p>
          <a:p>
            <a:pPr algn="ctr">
              <a:buNone/>
            </a:pPr>
            <a:r>
              <a:rPr lang="ru-RU" b="1" spc="300" dirty="0" smtClean="0">
                <a:latin typeface="Ariston" pitchFamily="66" charset="0"/>
              </a:rPr>
              <a:t>Потому что всегда и во все времена</a:t>
            </a:r>
          </a:p>
          <a:p>
            <a:pPr algn="ctr">
              <a:buNone/>
            </a:pPr>
            <a:r>
              <a:rPr lang="ru-RU" b="1" spc="300" dirty="0" smtClean="0">
                <a:latin typeface="Ariston" pitchFamily="66" charset="0"/>
              </a:rPr>
              <a:t>Люди верили в силу добра!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</TotalTime>
  <Words>451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Отец и сыновья</vt:lpstr>
      <vt:lpstr>Слайд 9</vt:lpstr>
      <vt:lpstr>Слайд 10</vt:lpstr>
      <vt:lpstr>Государственные символы России и республики Крым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</cp:revision>
  <dcterms:modified xsi:type="dcterms:W3CDTF">2015-03-25T21:25:44Z</dcterms:modified>
</cp:coreProperties>
</file>