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6" r:id="rId13"/>
    <p:sldId id="270" r:id="rId14"/>
    <p:sldId id="269" r:id="rId15"/>
    <p:sldId id="268" r:id="rId16"/>
    <p:sldId id="273" r:id="rId17"/>
    <p:sldId id="272" r:id="rId18"/>
    <p:sldId id="271" r:id="rId19"/>
    <p:sldId id="275" r:id="rId20"/>
    <p:sldId id="276" r:id="rId21"/>
    <p:sldId id="274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DE8-4BAC-49D5-98B1-8A470242092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4910-0B39-43E2-AF0F-5527E9B97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49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DE8-4BAC-49D5-98B1-8A470242092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4910-0B39-43E2-AF0F-5527E9B97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DE8-4BAC-49D5-98B1-8A470242092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4910-0B39-43E2-AF0F-5527E9B97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39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DE8-4BAC-49D5-98B1-8A470242092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4910-0B39-43E2-AF0F-5527E9B97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4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DE8-4BAC-49D5-98B1-8A470242092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4910-0B39-43E2-AF0F-5527E9B97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14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DE8-4BAC-49D5-98B1-8A470242092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4910-0B39-43E2-AF0F-5527E9B97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63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DE8-4BAC-49D5-98B1-8A470242092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4910-0B39-43E2-AF0F-5527E9B97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18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DE8-4BAC-49D5-98B1-8A470242092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4910-0B39-43E2-AF0F-5527E9B97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2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DE8-4BAC-49D5-98B1-8A470242092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4910-0B39-43E2-AF0F-5527E9B97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25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DE8-4BAC-49D5-98B1-8A470242092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4910-0B39-43E2-AF0F-5527E9B97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9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DE8-4BAC-49D5-98B1-8A470242092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4910-0B39-43E2-AF0F-5527E9B97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36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96DE8-4BAC-49D5-98B1-8A470242092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94910-0B39-43E2-AF0F-5527E9B97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7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5%D0%B2%D0%B5%D1%80%D0%BD%D1%8B%D0%B9_%D0%9B%D0%B5%D0%B4%D0%BE%D0%B2%D0%B8%D1%82%D1%8B%D0%B9_%D0%BE%D0%BA%D0%B5%D0%B0%D0%BD" TargetMode="External"/><Relationship Id="rId2" Type="http://schemas.openxmlformats.org/officeDocument/2006/relationships/hyperlink" Target="https://ru.wikipedia.org/wiki/%D0%A1%D0%B5%D0%B2%D0%B5%D1%80%D0%BD%D1%8B%D0%B9_%D0%BF%D0%BE%D0%BB%D1%8E%D1%8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2%D0%B8%D0%BD%D0%B5%D1%86" TargetMode="External"/><Relationship Id="rId3" Type="http://schemas.openxmlformats.org/officeDocument/2006/relationships/hyperlink" Target="https://ru.wikipedia.org/wiki/%D0%9C%D0%B5%D0%B4%D1%8C" TargetMode="External"/><Relationship Id="rId7" Type="http://schemas.openxmlformats.org/officeDocument/2006/relationships/hyperlink" Target="https://ru.wikipedia.org/wiki/%D0%91%D0%B5%D1%80%D0%B8%D0%BB%D0%BB%D0%B8%D0%B9" TargetMode="External"/><Relationship Id="rId12" Type="http://schemas.openxmlformats.org/officeDocument/2006/relationships/hyperlink" Target="https://ru.wikipedia.org/wiki/%D0%9C%D0%B5%D0%BB%D1%8C%D1%85%D0%B8%D0%BE%D1%80_(%D1%81%D0%BF%D0%BB%D0%B0%D0%B2)" TargetMode="External"/><Relationship Id="rId2" Type="http://schemas.openxmlformats.org/officeDocument/2006/relationships/hyperlink" Target="https://ru.wikipedia.org/wiki/%D0%A1%D0%BF%D0%BB%D0%B0%D0%B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1%80%D0%B5%D0%BC%D0%BD%D0%B8%D0%B9" TargetMode="External"/><Relationship Id="rId11" Type="http://schemas.openxmlformats.org/officeDocument/2006/relationships/hyperlink" Target="https://ru.wikipedia.org/wiki/%D0%9D%D0%B8%D0%BA%D0%B5%D0%BB%D1%8C" TargetMode="External"/><Relationship Id="rId5" Type="http://schemas.openxmlformats.org/officeDocument/2006/relationships/hyperlink" Target="https://ru.wikipedia.org/wiki/%D0%90%D0%BB%D1%8E%D0%BC%D0%B8%D0%BD%D0%B8%D0%B9" TargetMode="External"/><Relationship Id="rId10" Type="http://schemas.openxmlformats.org/officeDocument/2006/relationships/hyperlink" Target="https://ru.wikipedia.org/wiki/%D0%9B%D0%B0%D1%82%D1%83%D0%BD%D1%8C" TargetMode="External"/><Relationship Id="rId4" Type="http://schemas.openxmlformats.org/officeDocument/2006/relationships/hyperlink" Target="https://ru.wikipedia.org/wiki/%D0%9E%D0%BB%D0%BE%D0%B2%D0%BE" TargetMode="External"/><Relationship Id="rId9" Type="http://schemas.openxmlformats.org/officeDocument/2006/relationships/hyperlink" Target="https://ru.wikipedia.org/wiki/%D0%A6%D0%B8%D0%BD%D0%B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E%D1%81%D1%81%D0%B8%D1%8F" TargetMode="External"/><Relationship Id="rId2" Type="http://schemas.openxmlformats.org/officeDocument/2006/relationships/hyperlink" Target="https://ru.wikipedia.org/wiki/%D0%91%D0%BE%D0%BB%D1%8C%D1%88%D0%BE%D0%B9_%D0%9A%D0%B0%D0%B2%D0%BA%D0%B0%D0%B7%D1%81%D0%BA%D0%B8%D0%B9_%D1%85%D1%80%D0%B5%D0%B1%D0%B5%D1%8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D%D0%B4%D0%B8%D1%8F" TargetMode="External"/><Relationship Id="rId2" Type="http://schemas.openxmlformats.org/officeDocument/2006/relationships/hyperlink" Target="http://ru.wikipedia.org/wiki/%D0%92%D0%B0%D1%81%D0%BA%D0%BE_%D0%B4%D0%B0_%D0%93%D0%B0%D0%BC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32_%D0%B3%D0%BE%D0%B4" TargetMode="External"/><Relationship Id="rId5" Type="http://schemas.openxmlformats.org/officeDocument/2006/relationships/hyperlink" Target="http://ru.wikipedia.org/wiki/%D0%92%D0%B8%D1%82%D0%B0%D0%BC%D0%B8%D0%BD_%D0%A1" TargetMode="External"/><Relationship Id="rId4" Type="http://schemas.openxmlformats.org/officeDocument/2006/relationships/hyperlink" Target="http://ru.wikipedia.org/wiki/%D0%9A%D1%83%D0%BA,_%D0%94%D0%B6%D0%B5%D0%B9%D0%BC%D1%8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5%D1%89%D0%B5%D1%80%D0%B0" TargetMode="External"/><Relationship Id="rId2" Type="http://schemas.openxmlformats.org/officeDocument/2006/relationships/hyperlink" Target="https://ru.wikipedia.org/wiki/%D0%93%D1%80%D0%B5%D1%87%D0%B5%D1%81%D0%BA%D0%B8%D0%B9_%D1%8F%D0%B7%D1%8B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1%D0%BE%D0%BB%D0%BE%D1%82%D0%BE" TargetMode="External"/><Relationship Id="rId4" Type="http://schemas.openxmlformats.org/officeDocument/2006/relationships/hyperlink" Target="https://ru.wikipedia.org/wiki/%D0%A2%D1%83%D0%BD%D0%B4%D1%80%D0%B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D%D0%B4%D0%B8%D0%B9%D1%81%D0%BA%D0%B8%D0%B9_%D0%BE%D0%BA%D0%B5%D0%B0%D0%B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2%D0%B8%D1%85%D0%B8%D0%B9_%D0%BE%D0%BA%D0%B5%D0%B0%D0%BD" TargetMode="External"/><Relationship Id="rId5" Type="http://schemas.openxmlformats.org/officeDocument/2006/relationships/hyperlink" Target="https://ru.wikipedia.org/wiki/%D0%90%D1%82%D0%BB%D0%B0%D0%BD%D1%82%D0%B8%D1%87%D0%B5%D1%81%D0%BA%D0%B8%D0%B9_%D0%BE%D0%BA%D0%B5%D0%B0%D0%BD" TargetMode="External"/><Relationship Id="rId4" Type="http://schemas.openxmlformats.org/officeDocument/2006/relationships/hyperlink" Target="https://ru.wikipedia.org/wiki/%D0%A1%D0%B5%D0%B2%D0%B5%D1%80%D0%BD%D1%8B%D0%B9_%D0%9B%D0%B5%D0%B4%D0%BE%D0%B2%D0%B8%D1%82%D1%8B%D0%B9_%D0%BE%D0%BA%D0%B5%D0%B0%D0%B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0%D0%B7%D1%81%D0%BA%D0%B8%D0%B9_%D1%8F%D0%B7%D1%8B%D0%BA" TargetMode="External"/><Relationship Id="rId2" Type="http://schemas.openxmlformats.org/officeDocument/2006/relationships/hyperlink" Target="https://ru.wikipedia.org/wiki/%D0%93%D1%80%D1%83%D0%B7%D0%B8%D0%BD%D1%81%D0%BA%D0%B8%D0%B9_%D1%8F%D0%B7%D1%8B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4%D1%80%D0%B5%D0%B2%D0%BD%D0%B5%D0%B3%D1%80%D0%B5%D1%87%D0%B5%D1%81%D0%BA%D0%B8%D0%B9_%D1%8F%D0%B7%D1%8B%D0%B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0%B8%D0%B1%D0%B5%D1%82%D1%81%D0%BA%D0%B8%D0%B9_%D1%8F%D0%B7%D1%8B%D0%BA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F%D0%B8%D1%81%D0%BE%D0%BA_%D0%B2%D1%8B%D1%81%D0%BE%D1%87%D0%B0%D0%B9%D1%88%D0%B8%D1%85_%D0%B2%D0%B5%D1%80%D1%88%D0%B8%D0%BD_%D0%BC%D0%B8%D1%80%D0%B0" TargetMode="External"/><Relationship Id="rId5" Type="http://schemas.openxmlformats.org/officeDocument/2006/relationships/hyperlink" Target="https://ru.wikipedia.org/wiki/%D0%9D%D0%B5%D0%BF%D0%B0%D0%BB%D1%8C%D1%81%D0%BA%D0%B8%D0%B9_%D1%8F%D0%B7%D1%8B%D0%BA" TargetMode="External"/><Relationship Id="rId4" Type="http://schemas.openxmlformats.org/officeDocument/2006/relationships/hyperlink" Target="https://ru.wikipedia.org/wiki/%D0%90%D0%BD%D0%B3%D0%BB%D0%B8%D0%B9%D1%81%D0%BA%D0%B8%D0%B9_%D1%8F%D0%B7%D1%8B%D0%B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nkurs-chip.ru/for-learner/archives/" TargetMode="External"/><Relationship Id="rId2" Type="http://schemas.openxmlformats.org/officeDocument/2006/relationships/hyperlink" Target="https://ru.wikipedia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ru.wikipedia.org/wiki/%D0%9A%D0%BB%D0%B8%D0%BC%D0%B0%D1%8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56792"/>
            <a:ext cx="7772400" cy="1470025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 и природа - 2014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780820"/>
            <a:ext cx="5544616" cy="1752600"/>
          </a:xfrm>
        </p:spPr>
        <p:txBody>
          <a:bodyPr/>
          <a:lstStyle/>
          <a:p>
            <a:r>
              <a:rPr lang="ru-RU" dirty="0" smtClean="0"/>
              <a:t>Конкурсные задания </a:t>
            </a:r>
          </a:p>
          <a:p>
            <a:r>
              <a:rPr lang="ru-RU" dirty="0" smtClean="0"/>
              <a:t>для 1-2 классов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580526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МБОУ «НОШ № 29» г. Сергиев Посад</a:t>
            </a: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Михалина Светлана Александровна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9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9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9. В каком месте Земли все дороги ведут на север?</a:t>
            </a:r>
          </a:p>
          <a:p>
            <a:pPr marL="400050" lvl="1" indent="0">
              <a:buNone/>
            </a:pPr>
            <a:r>
              <a:rPr lang="ru-RU" b="1" dirty="0"/>
              <a:t>А) на Северном полюсе;    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Б</a:t>
            </a:r>
            <a:r>
              <a:rPr lang="ru-RU" b="1" dirty="0"/>
              <a:t>) на Южном полюсе;    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В</a:t>
            </a:r>
            <a:r>
              <a:rPr lang="ru-RU" b="1" dirty="0"/>
              <a:t>) на экваторе; </a:t>
            </a:r>
          </a:p>
          <a:p>
            <a:pPr marL="400050" lvl="1" indent="0">
              <a:buNone/>
            </a:pPr>
            <a:r>
              <a:rPr lang="ru-RU" b="1" dirty="0"/>
              <a:t>Г) на Южном полярном круге;      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 </a:t>
            </a:r>
            <a:r>
              <a:rPr lang="ru-RU" b="1" dirty="0"/>
              <a:t>Д) на Северном полярном круге.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132911"/>
            <a:ext cx="424847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Б) На южном полюсе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8064" y="2276872"/>
            <a:ext cx="3744416" cy="43204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/>
              <a:t>Южный полюс диаметрально противоположен </a:t>
            </a:r>
            <a:r>
              <a:rPr lang="ru-RU" sz="2200" dirty="0">
                <a:hlinkClick r:id="rId2" tooltip="Северный полюс"/>
              </a:rPr>
              <a:t>Северному полюсу</a:t>
            </a:r>
            <a:r>
              <a:rPr lang="ru-RU" sz="2200" dirty="0"/>
              <a:t>, расположенному в </a:t>
            </a:r>
            <a:r>
              <a:rPr lang="ru-RU" sz="2200" dirty="0">
                <a:hlinkClick r:id="rId3" tooltip="Северный Ледовитый океан"/>
              </a:rPr>
              <a:t>Северном Ледовитом океане</a:t>
            </a:r>
            <a:r>
              <a:rPr lang="ru-RU" sz="2200" dirty="0"/>
              <a:t>. Любая другая точка поверхности Земли находится всегда в северном направлении по отношению к Южному полюсу</a:t>
            </a:r>
          </a:p>
        </p:txBody>
      </p:sp>
    </p:spTree>
    <p:extLst>
      <p:ext uri="{BB962C8B-B14F-4D97-AF65-F5344CB8AC3E}">
        <p14:creationId xmlns:p14="http://schemas.microsoft.com/office/powerpoint/2010/main" val="19163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10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10</a:t>
            </a:r>
            <a:r>
              <a:rPr lang="ru-RU" b="1" dirty="0"/>
              <a:t>. В каком головном уборе удобнее всего путешествовать по пустыне?</a:t>
            </a:r>
            <a:r>
              <a:rPr lang="ru-RU" b="1" dirty="0" smtClean="0">
                <a:effectLst/>
              </a:rPr>
              <a:t> 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683568" y="3068960"/>
            <a:ext cx="7448381" cy="1800200"/>
            <a:chOff x="1336" y="5784"/>
            <a:chExt cx="8570" cy="1762"/>
          </a:xfrm>
        </p:grpSpPr>
        <p:pic>
          <p:nvPicPr>
            <p:cNvPr id="9237" name="Picture 21" descr="1-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" y="5784"/>
              <a:ext cx="1578" cy="157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6" name="Picture 20" descr="1-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" y="5784"/>
              <a:ext cx="1578" cy="157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5" name="Picture 19" descr="1-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" y="5784"/>
              <a:ext cx="1578" cy="157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4" name="Picture 18" descr="1-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7" y="5784"/>
              <a:ext cx="1578" cy="157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3" name="Picture 17" descr="1-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8" y="5784"/>
              <a:ext cx="1578" cy="157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336" y="7131"/>
              <a:ext cx="460" cy="415"/>
              <a:chOff x="657" y="5691"/>
              <a:chExt cx="460" cy="415"/>
            </a:xfrm>
          </p:grpSpPr>
          <p:sp>
            <p:nvSpPr>
              <p:cNvPr id="19" name="Oval 16"/>
              <p:cNvSpPr>
                <a:spLocks noChangeArrowheads="1"/>
              </p:cNvSpPr>
              <p:nvPr/>
            </p:nvSpPr>
            <p:spPr bwMode="auto">
              <a:xfrm>
                <a:off x="742" y="5727"/>
                <a:ext cx="311" cy="31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Text Box 15"/>
              <p:cNvSpPr txBox="1">
                <a:spLocks noChangeArrowheads="1"/>
              </p:cNvSpPr>
              <p:nvPr/>
            </p:nvSpPr>
            <p:spPr bwMode="auto">
              <a:xfrm>
                <a:off x="657" y="5691"/>
                <a:ext cx="460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А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3066" y="7119"/>
              <a:ext cx="460" cy="415"/>
              <a:chOff x="657" y="5691"/>
              <a:chExt cx="460" cy="415"/>
            </a:xfrm>
          </p:grpSpPr>
          <p:sp>
            <p:nvSpPr>
              <p:cNvPr id="17" name="Oval 13"/>
              <p:cNvSpPr>
                <a:spLocks noChangeArrowheads="1"/>
              </p:cNvSpPr>
              <p:nvPr/>
            </p:nvSpPr>
            <p:spPr bwMode="auto">
              <a:xfrm>
                <a:off x="742" y="5727"/>
                <a:ext cx="311" cy="31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>
                <a:off x="657" y="5691"/>
                <a:ext cx="460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Б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4810" y="7131"/>
              <a:ext cx="460" cy="415"/>
              <a:chOff x="657" y="5691"/>
              <a:chExt cx="460" cy="415"/>
            </a:xfrm>
          </p:grpSpPr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742" y="5727"/>
                <a:ext cx="311" cy="31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657" y="5691"/>
                <a:ext cx="460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В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6569" y="7131"/>
              <a:ext cx="460" cy="415"/>
              <a:chOff x="657" y="5691"/>
              <a:chExt cx="460" cy="415"/>
            </a:xfrm>
          </p:grpSpPr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742" y="5727"/>
                <a:ext cx="311" cy="31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657" y="5691"/>
                <a:ext cx="460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Г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8326" y="7111"/>
              <a:ext cx="460" cy="415"/>
              <a:chOff x="657" y="5691"/>
              <a:chExt cx="460" cy="415"/>
            </a:xfrm>
          </p:grpSpPr>
          <p:sp>
            <p:nvSpPr>
              <p:cNvPr id="11" name="Oval 4"/>
              <p:cNvSpPr>
                <a:spLocks noChangeArrowheads="1"/>
              </p:cNvSpPr>
              <p:nvPr/>
            </p:nvSpPr>
            <p:spPr bwMode="auto">
              <a:xfrm>
                <a:off x="742" y="5727"/>
                <a:ext cx="311" cy="31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657" y="5691"/>
                <a:ext cx="460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Д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7" name="Прямоугольник 26"/>
          <p:cNvSpPr/>
          <p:nvPr/>
        </p:nvSpPr>
        <p:spPr>
          <a:xfrm>
            <a:off x="892591" y="5435178"/>
            <a:ext cx="98361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А)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6" name="Picture 2" descr="http://www.tour52.ru/netcat_files/Image/001juli/pustinia/che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481" y="2664611"/>
            <a:ext cx="5377491" cy="403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419872" y="6019953"/>
            <a:ext cx="5040560" cy="67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Закрывайте лицо от песка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0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11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11. Для изготовления призовых медалей, жетонов и монет используют различные металлы и сплавы. Что является сплавом среди перечисленных материалов?</a:t>
            </a:r>
          </a:p>
          <a:p>
            <a:pPr marL="400050" lvl="1" indent="0">
              <a:buNone/>
            </a:pPr>
            <a:r>
              <a:rPr lang="ru-RU" b="1" dirty="0"/>
              <a:t>А) алюминий;	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Б</a:t>
            </a:r>
            <a:r>
              <a:rPr lang="ru-RU" b="1" dirty="0"/>
              <a:t>) бронза;	   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В</a:t>
            </a:r>
            <a:r>
              <a:rPr lang="ru-RU" b="1" dirty="0"/>
              <a:t>) золото; 	       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Г</a:t>
            </a:r>
            <a:r>
              <a:rPr lang="ru-RU" b="1" dirty="0"/>
              <a:t>) серебро;        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Д</a:t>
            </a:r>
            <a:r>
              <a:rPr lang="ru-RU" b="1" dirty="0"/>
              <a:t>) никель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861047"/>
            <a:ext cx="266429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Б) бронза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51920" y="3356992"/>
            <a:ext cx="5112568" cy="33123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Бро́нза</a:t>
            </a:r>
            <a:r>
              <a:rPr lang="ru-RU" sz="2400" dirty="0"/>
              <a:t> — </a:t>
            </a:r>
            <a:r>
              <a:rPr lang="ru-RU" sz="2400" dirty="0">
                <a:hlinkClick r:id="rId2" tooltip="Сплав"/>
              </a:rPr>
              <a:t>сплав</a:t>
            </a:r>
            <a:r>
              <a:rPr lang="ru-RU" sz="2400" dirty="0"/>
              <a:t> </a:t>
            </a:r>
            <a:r>
              <a:rPr lang="ru-RU" sz="2400" dirty="0">
                <a:hlinkClick r:id="rId3" tooltip="Медь"/>
              </a:rPr>
              <a:t>меди</a:t>
            </a:r>
            <a:r>
              <a:rPr lang="ru-RU" sz="2400" dirty="0"/>
              <a:t>, обычно с </a:t>
            </a:r>
            <a:r>
              <a:rPr lang="ru-RU" sz="2400" dirty="0" smtClean="0">
                <a:hlinkClick r:id="rId4" tooltip="Олово"/>
              </a:rPr>
              <a:t>оловом</a:t>
            </a:r>
            <a:r>
              <a:rPr lang="ru-RU" sz="2400" dirty="0" smtClean="0"/>
              <a:t>, но </a:t>
            </a:r>
            <a:r>
              <a:rPr lang="ru-RU" sz="2400" dirty="0"/>
              <a:t>к бронзам также относят медные сплавы с </a:t>
            </a:r>
            <a:r>
              <a:rPr lang="ru-RU" sz="2400" dirty="0">
                <a:hlinkClick r:id="rId5" tooltip="Алюминий"/>
              </a:rPr>
              <a:t>алюминием</a:t>
            </a:r>
            <a:r>
              <a:rPr lang="ru-RU" sz="2400" dirty="0"/>
              <a:t>, </a:t>
            </a:r>
            <a:r>
              <a:rPr lang="ru-RU" sz="2400" dirty="0">
                <a:hlinkClick r:id="rId6" tooltip="Кремний"/>
              </a:rPr>
              <a:t>кремнием</a:t>
            </a:r>
            <a:r>
              <a:rPr lang="ru-RU" sz="2400" dirty="0"/>
              <a:t>, </a:t>
            </a:r>
            <a:r>
              <a:rPr lang="ru-RU" sz="2400" dirty="0">
                <a:hlinkClick r:id="rId7" tooltip="Бериллий"/>
              </a:rPr>
              <a:t>бериллием</a:t>
            </a:r>
            <a:r>
              <a:rPr lang="ru-RU" sz="2400" dirty="0"/>
              <a:t>, </a:t>
            </a:r>
            <a:r>
              <a:rPr lang="ru-RU" sz="2400" dirty="0">
                <a:hlinkClick r:id="rId8" tooltip="Свинец"/>
              </a:rPr>
              <a:t>свинцом</a:t>
            </a:r>
            <a:r>
              <a:rPr lang="ru-RU" sz="2400" dirty="0"/>
              <a:t> и другими элементами, за исключением </a:t>
            </a:r>
            <a:r>
              <a:rPr lang="ru-RU" sz="2400" dirty="0">
                <a:hlinkClick r:id="rId9" tooltip="Цинк"/>
              </a:rPr>
              <a:t>цинка</a:t>
            </a:r>
            <a:r>
              <a:rPr lang="ru-RU" sz="2400" dirty="0"/>
              <a:t> (это </a:t>
            </a:r>
            <a:r>
              <a:rPr lang="ru-RU" sz="2400" dirty="0">
                <a:hlinkClick r:id="rId10" tooltip="Латунь"/>
              </a:rPr>
              <a:t>латунь</a:t>
            </a:r>
            <a:r>
              <a:rPr lang="ru-RU" sz="2400" dirty="0"/>
              <a:t>) и </a:t>
            </a:r>
            <a:r>
              <a:rPr lang="ru-RU" sz="2400" dirty="0">
                <a:hlinkClick r:id="rId11" tooltip="Никель"/>
              </a:rPr>
              <a:t>никеля</a:t>
            </a:r>
            <a:r>
              <a:rPr lang="ru-RU" sz="2400" dirty="0"/>
              <a:t> (это </a:t>
            </a:r>
            <a:r>
              <a:rPr lang="ru-RU" sz="2400" dirty="0">
                <a:hlinkClick r:id="rId12" tooltip="Мельхиор (сплав)"/>
              </a:rPr>
              <a:t>мельхиор</a:t>
            </a:r>
            <a:r>
              <a:rPr lang="ru-RU" sz="24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22549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12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12. На картине русского художника Архипа Куинджи изображена самая высокая вершина, расположенная на территории России. Это </a:t>
            </a:r>
          </a:p>
          <a:p>
            <a:pPr marL="400050" lvl="1" indent="0">
              <a:buNone/>
            </a:pPr>
            <a:r>
              <a:rPr lang="ru-RU" b="1" dirty="0"/>
              <a:t>А) Казбек; 	</a:t>
            </a:r>
          </a:p>
          <a:p>
            <a:pPr marL="400050" lvl="1" indent="0">
              <a:buNone/>
            </a:pPr>
            <a:r>
              <a:rPr lang="ru-RU" b="1" dirty="0"/>
              <a:t>Б) Эверест;</a:t>
            </a:r>
          </a:p>
          <a:p>
            <a:pPr marL="400050" lvl="1" indent="0">
              <a:buNone/>
            </a:pPr>
            <a:r>
              <a:rPr lang="ru-RU" b="1" dirty="0"/>
              <a:t>В) Монблан;	</a:t>
            </a:r>
          </a:p>
          <a:p>
            <a:pPr marL="400050" lvl="1" indent="0">
              <a:buNone/>
            </a:pPr>
            <a:r>
              <a:rPr lang="ru-RU" b="1" dirty="0"/>
              <a:t>Г) Эльбрус;</a:t>
            </a:r>
          </a:p>
          <a:p>
            <a:pPr marL="400050" lvl="1" indent="0">
              <a:buNone/>
            </a:pPr>
            <a:r>
              <a:rPr lang="ru-RU" b="1" dirty="0"/>
              <a:t>Д) Белуха</a:t>
            </a:r>
            <a:r>
              <a:rPr lang="ru-RU" b="1" dirty="0" smtClean="0"/>
              <a:t>.</a:t>
            </a:r>
            <a:r>
              <a:rPr lang="ru-RU" b="1" dirty="0"/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790647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Г) Эльбрус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6136" y="3212976"/>
            <a:ext cx="3240360" cy="29523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Эльбрус</a:t>
            </a:r>
            <a:r>
              <a:rPr lang="ru-RU" sz="2400" b="1" dirty="0"/>
              <a:t> расположен севернее </a:t>
            </a:r>
            <a:r>
              <a:rPr lang="ru-RU" sz="2400" b="1" dirty="0">
                <a:hlinkClick r:id="rId2" tooltip="Большой Кавказский хребет"/>
              </a:rPr>
              <a:t>Большого Кавказского хребта</a:t>
            </a:r>
            <a:r>
              <a:rPr lang="ru-RU" sz="2400" b="1" dirty="0"/>
              <a:t> и является высочайшей вершиной </a:t>
            </a:r>
            <a:r>
              <a:rPr lang="ru-RU" sz="2400" b="1" dirty="0">
                <a:hlinkClick r:id="rId3" tooltip="Россия"/>
              </a:rPr>
              <a:t>России</a:t>
            </a:r>
            <a:r>
              <a:rPr lang="ru-RU" sz="2400" b="1" dirty="0"/>
              <a:t>. </a:t>
            </a:r>
          </a:p>
        </p:txBody>
      </p:sp>
      <p:pic>
        <p:nvPicPr>
          <p:cNvPr id="7171" name="Picture 3" descr="1-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54111"/>
            <a:ext cx="2161336" cy="187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31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13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13. У моряков в прежние времена в дальних плаваниях кровоточили дёсны и выпадали зубы, потому что …</a:t>
            </a:r>
          </a:p>
          <a:p>
            <a:pPr marL="400050" lvl="1" indent="0">
              <a:buNone/>
            </a:pPr>
            <a:r>
              <a:rPr lang="ru-RU" b="1" dirty="0"/>
              <a:t>А) они не чистили зубы;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 </a:t>
            </a:r>
            <a:r>
              <a:rPr lang="ru-RU" b="1" dirty="0"/>
              <a:t>Б) в меню было много сладкого и мучного;</a:t>
            </a:r>
          </a:p>
          <a:p>
            <a:pPr marL="400050" lvl="1" indent="0">
              <a:buNone/>
            </a:pPr>
            <a:r>
              <a:rPr lang="ru-RU" b="1" dirty="0"/>
              <a:t>В) на кораблях не было зубных врачей; 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Г</a:t>
            </a:r>
            <a:r>
              <a:rPr lang="ru-RU" b="1" dirty="0"/>
              <a:t>) в меню не было свежих овощей и фруктов; </a:t>
            </a:r>
          </a:p>
          <a:p>
            <a:pPr marL="400050" lvl="1" indent="0">
              <a:buNone/>
            </a:pPr>
            <a:r>
              <a:rPr lang="ru-RU" b="1" dirty="0"/>
              <a:t>Д) вместо хлеба им приходилось грызть сухари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710107"/>
            <a:ext cx="5760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Г)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331640" y="3076532"/>
            <a:ext cx="7344816" cy="30167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Корабль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2" tooltip="Васко да Гама"/>
              </a:rPr>
              <a:t>Васко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Васко да Гама"/>
              </a:rPr>
              <a:t> да Гамы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1495 году потерял на пути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tooltip="Индия"/>
              </a:rPr>
              <a:t>Индию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более ста из 160 членов экспедиции.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tooltip="Кук, Джеймс"/>
              </a:rPr>
              <a:t>Капитан Кук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прямо на корабле изготавливал с целью борьбы с цингой еловое пиво с сахаром.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То, что цинга вызывается исключительно недостатком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 tooltip="Витамин С"/>
              </a:rPr>
              <a:t>витамина C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ничем иным, было доказано лишь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 tooltip="1932 год"/>
              </a:rPr>
              <a:t>1932 году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0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14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14. Нашу планету Земля изучают разные учёные. Что изучают спелеологи?</a:t>
            </a:r>
          </a:p>
          <a:p>
            <a:pPr marL="400050" lvl="1" indent="0">
              <a:buNone/>
            </a:pPr>
            <a:r>
              <a:rPr lang="ru-RU" b="1" dirty="0"/>
              <a:t>А) землетрясения; 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Б</a:t>
            </a:r>
            <a:r>
              <a:rPr lang="ru-RU" b="1" dirty="0"/>
              <a:t>) вулканы;  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В</a:t>
            </a:r>
            <a:r>
              <a:rPr lang="ru-RU" b="1" dirty="0"/>
              <a:t>) пещеры; 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Г</a:t>
            </a:r>
            <a:r>
              <a:rPr lang="ru-RU" b="1" dirty="0"/>
              <a:t>) осадочные породы; 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Д</a:t>
            </a:r>
            <a:r>
              <a:rPr lang="ru-RU" b="1" dirty="0"/>
              <a:t>) горные породы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5630" y="3645024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В) Пещеры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2564904"/>
            <a:ext cx="5400600" cy="39604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Спелеоло́гия</a:t>
            </a:r>
            <a:r>
              <a:rPr lang="ru-RU" sz="2400" dirty="0"/>
              <a:t> (от </a:t>
            </a:r>
            <a:r>
              <a:rPr lang="ru-RU" sz="2400" dirty="0">
                <a:hlinkClick r:id="rId2" tooltip="Греческий язык"/>
              </a:rPr>
              <a:t>греч.</a:t>
            </a:r>
            <a:r>
              <a:rPr lang="ru-RU" sz="2400" dirty="0"/>
              <a:t> σπ</a:t>
            </a:r>
            <a:r>
              <a:rPr lang="ru-RU" sz="2400" dirty="0" err="1"/>
              <a:t>ήλ</a:t>
            </a:r>
            <a:r>
              <a:rPr lang="ru-RU" sz="2400" dirty="0"/>
              <a:t>αιον — пещера + λόγος — учение) — комплексная наука</a:t>
            </a:r>
            <a:r>
              <a:rPr lang="ru-RU" sz="2400" dirty="0" smtClean="0"/>
              <a:t>, </a:t>
            </a:r>
            <a:r>
              <a:rPr lang="ru-RU" sz="2400" dirty="0"/>
              <a:t>занимающаяся всесторонним исследованием и изучением </a:t>
            </a:r>
            <a:r>
              <a:rPr lang="ru-RU" sz="2400" dirty="0">
                <a:hlinkClick r:id="rId3" tooltip="Пещера"/>
              </a:rPr>
              <a:t>природных подземных пространств</a:t>
            </a:r>
            <a:r>
              <a:rPr lang="ru-RU" sz="2400" dirty="0"/>
              <a:t> (пещер), — их происхождение, </a:t>
            </a:r>
            <a:r>
              <a:rPr lang="ru-RU" sz="2400" dirty="0" smtClean="0"/>
              <a:t>возраст</a:t>
            </a:r>
            <a:r>
              <a:rPr lang="ru-RU" sz="2400" dirty="0"/>
              <a:t>, </a:t>
            </a:r>
            <a:r>
              <a:rPr lang="ru-RU" sz="2400" dirty="0" smtClean="0"/>
              <a:t>минералы, </a:t>
            </a:r>
            <a:r>
              <a:rPr lang="ru-RU" sz="2400" dirty="0"/>
              <a:t>а также вопросы современного практического использования пещер.</a:t>
            </a:r>
          </a:p>
        </p:txBody>
      </p:sp>
      <p:pic>
        <p:nvPicPr>
          <p:cNvPr id="8194" name="Picture 2" descr="https://upload.wikimedia.org/wikipedia/commons/thumb/b/ba/Speleo-Faux-Monnayeurs-01.jpg/1280px-Speleo-Faux-Monnayeurs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59716"/>
            <a:ext cx="3240360" cy="216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29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/>
              <a:t>Задания, оцениваемые в 5 </a:t>
            </a:r>
            <a:r>
              <a:rPr lang="ru-RU" b="1" dirty="0" smtClean="0"/>
              <a:t>баллов</a:t>
            </a:r>
            <a:br>
              <a:rPr lang="ru-RU" b="1" dirty="0" smtClean="0"/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15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15</a:t>
            </a:r>
            <a:r>
              <a:rPr lang="ru-RU" b="1" dirty="0"/>
              <a:t>. Это растение встречается в тундре:</a:t>
            </a:r>
            <a:r>
              <a:rPr lang="ru-RU" b="1" dirty="0" smtClean="0">
                <a:effectLst/>
              </a:rPr>
              <a:t> </a:t>
            </a:r>
            <a:endParaRPr lang="ru-RU" b="1" dirty="0"/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06500" y="4013900"/>
            <a:ext cx="247848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Д) морошка 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688876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Rubus chamaemorus close-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12060"/>
            <a:ext cx="2889294" cy="207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1538417" y="4797152"/>
            <a:ext cx="3022630" cy="16899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Встречается </a:t>
            </a:r>
            <a:r>
              <a:rPr lang="ru-RU" sz="2400" b="1" dirty="0" smtClean="0"/>
              <a:t>в </a:t>
            </a:r>
            <a:r>
              <a:rPr lang="ru-RU" sz="2400" b="1" dirty="0">
                <a:hlinkClick r:id="rId4" tooltip="Тундра"/>
              </a:rPr>
              <a:t>тундрах</a:t>
            </a:r>
            <a:endParaRPr lang="ru-RU" sz="2400" b="1" dirty="0"/>
          </a:p>
          <a:p>
            <a:pPr algn="ctr"/>
            <a:r>
              <a:rPr lang="ru-RU" sz="2400" b="1" dirty="0" smtClean="0"/>
              <a:t>на </a:t>
            </a:r>
            <a:r>
              <a:rPr lang="ru-RU" sz="2400" b="1" dirty="0"/>
              <a:t>торфяных </a:t>
            </a:r>
            <a:r>
              <a:rPr lang="ru-RU" sz="2400" b="1" dirty="0">
                <a:hlinkClick r:id="rId5" tooltip="Болото"/>
              </a:rPr>
              <a:t>болотах</a:t>
            </a:r>
            <a:r>
              <a:rPr lang="ru-RU" sz="2400" b="1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56583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16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16. Какая из перечисленных птиц самая чёрная?</a:t>
            </a:r>
          </a:p>
          <a:p>
            <a:pPr marL="400050" lvl="1" indent="0">
              <a:buNone/>
            </a:pPr>
            <a:r>
              <a:rPr lang="ru-RU" b="1" dirty="0"/>
              <a:t>А) чёрный аист;    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Б</a:t>
            </a:r>
            <a:r>
              <a:rPr lang="ru-RU" b="1" dirty="0"/>
              <a:t>) чёрный дятел;    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В</a:t>
            </a:r>
            <a:r>
              <a:rPr lang="ru-RU" b="1" dirty="0"/>
              <a:t>) тетерев-черныш;     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Г</a:t>
            </a:r>
            <a:r>
              <a:rPr lang="ru-RU" b="1" dirty="0"/>
              <a:t>) грач;      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Д</a:t>
            </a:r>
            <a:r>
              <a:rPr lang="ru-RU" b="1" dirty="0"/>
              <a:t>) галка.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221087"/>
            <a:ext cx="165618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Г) грач 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4" name="Picture 4" descr="&amp;Dcy;&amp;ocy;&amp;mcy; &amp;icy; &amp;scy;&amp;iecy;&amp;mcy;&amp;softcy;&amp;yacy;. . &amp;Scy;&amp;tcy;&amp;ocy;&amp;yacy;&amp;ncy;&amp;ocy;&amp;vcy; &amp;Acy;. &amp;Acy;&amp;icy;&amp;scy;&amp;tcy; &amp;icy; &amp;lcy;&amp;yacy;&amp;gcy;&amp;ucy;&amp;shcy;&amp;kcy;&amp;acy;. . &amp;Kcy;&amp;ncy;&amp;icy;&amp;gcy;&amp;icy;. . - 4 &amp;Dcy;&amp;iecy;&amp;kcy;&amp;acy;&amp;bcy;&amp;rcy;&amp;yacy; 2013 - Blog - Bpdapg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2135358"/>
            <a:ext cx="2300919" cy="172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&amp;Bcy;&amp;ocy;&amp;lcy;&amp;softcy;&amp;shcy;&amp;ocy;&amp;jcy; &amp;chcy;&amp;iecy;&amp;rcy;&amp;ncy;&amp;ycy;&amp;jcy; &amp;dcy;&amp;yacy;&amp;tcy;&amp;iecy;&amp;l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2132856"/>
            <a:ext cx="203916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&amp;Tcy;&amp;iecy;&amp;tcy;&amp;iecy;&amp;rcy;&amp;iecy;&amp;vcy;..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28" y="4221087"/>
            <a:ext cx="2483181" cy="17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&amp;Pcy;&amp;tcy;&amp;icy;&amp;tscy;&amp;ycy; - &amp;ncy;&amp;acy;&amp;shcy;&amp;icy; &amp;dcy;&amp;rcy;&amp;ucy;&amp;zcy;&amp;softcy;&amp;yacy;!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88224" y="4221086"/>
            <a:ext cx="2558610" cy="17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&amp;Gcy;&amp;acy;&amp;lcy;&amp;kcy;&amp;acy; - &amp;Gcy;&amp;acy;&amp;lcy;&amp;kcy;&amp;acy; Corvus monedula - &amp;Pcy;&amp;rcy;&amp;ocy;&amp;gcy;&amp;rcy;&amp;acy;&amp;mcy;&amp;mcy;&amp;acy; &amp;Pcy;&amp;tcy;&amp;icy;&amp;tscy;&amp;ycy; &amp;Mcy;&amp;ocy;&amp;scy;&amp;kcy;&amp;vcy;&amp;ycy; &amp;icy; &amp;Pcy;&amp;ocy;&amp;dcy;…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185587"/>
            <a:ext cx="2016224" cy="150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97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17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17. В работе двигателя реактивного самолёта используется тот же принцип, который в природе использует для своего передвижения </a:t>
            </a:r>
          </a:p>
          <a:p>
            <a:pPr marL="400050" lvl="1" indent="0">
              <a:buNone/>
            </a:pPr>
            <a:r>
              <a:rPr lang="ru-RU" b="1" dirty="0"/>
              <a:t>А) кальмар;      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Б</a:t>
            </a:r>
            <a:r>
              <a:rPr lang="ru-RU" b="1" dirty="0"/>
              <a:t>) орёл;        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В</a:t>
            </a:r>
            <a:r>
              <a:rPr lang="ru-RU" b="1" dirty="0"/>
              <a:t>) стрекоза;       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Г</a:t>
            </a:r>
            <a:r>
              <a:rPr lang="ru-RU" b="1" dirty="0"/>
              <a:t>) летучая мышь;       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 </a:t>
            </a:r>
            <a:r>
              <a:rPr lang="ru-RU" b="1" dirty="0"/>
              <a:t>Д) скат.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356992"/>
            <a:ext cx="259228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А) кальмар 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07904" y="2924944"/>
            <a:ext cx="5112568" cy="37444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При медленном перемещении кальмар пользуется большим ромбовидным плавником, периодически изгибающимся. Для быстрого броска он использует реактивный двигатель. Животное засасывает воду внутрь мантийной полости, а затем резко выбрасывает струю воды через узкое сопло. </a:t>
            </a:r>
          </a:p>
        </p:txBody>
      </p:sp>
      <p:pic>
        <p:nvPicPr>
          <p:cNvPr id="11266" name="Picture 2" descr="&amp;Pcy;&amp;rcy;&amp;ocy;&amp;mcy;&amp;ycy;&amp;scy;&amp;lcy;&amp;ocy;&amp;vcy;&amp;ycy;&amp;iecy; &amp;gcy;&amp;ocy;&amp;lcy;&amp;ocy;&amp;vcy;&amp;ocy;&amp;ncy;&amp;ocy;&amp;gcy;&amp;icy;&amp;iecy; - &amp;Kcy;&amp;lcy;&amp;acy;&amp;scy;&amp;scy; &amp;gcy;&amp;ocy;&amp;lcy;&amp;ocy;&amp;vcy;&amp;ocy;&amp;ncy;&amp;ocy;&amp;gcy;&amp;icy;&amp;iecy; &amp;mcy;&amp;ocy;&amp;lcy;&amp;lcy;&amp;yucy;&amp;scy;&amp;kcy;&amp;icy; - &amp;Tcy;&amp;icy;&amp;pcy; &amp;mcy;&amp;ocy;&amp;lcy;&amp;lcy;&amp;yucy;&amp;scy;&amp;kcy;&amp;icy; - &amp;Kcy;&amp;acy;&amp;tcy;&amp;acy;&amp;lcy;&amp;ocy;&amp;gcy; &amp;scy;&amp;tcy;&amp;acy;&amp;tcy;&amp;iecy;&amp;jcy; - &amp;Icy;&amp;ncy;&amp;tcy;&amp;iecy;&amp;rcy;&amp;iecy;&amp;scy;&amp;ncy;&amp;ycy;&amp;iecy; &amp;fcy;&amp;acy;&amp;kcy;&amp;tcy;&amp;ycy; &amp;icy;&amp;zcy; &amp;zhcy;&amp;icy;&amp;zcy;&amp;ncy;&amp;icy; &amp;zhcy;&amp;icy;&amp;vcy;&amp;ocy;&amp;tcy;&amp;ncy;&amp;ycy;&amp;kh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44066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68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18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18. Полярной звезде на этой фотографии присвоен номер </a:t>
            </a:r>
          </a:p>
          <a:p>
            <a:pPr marL="400050" lvl="1" indent="0">
              <a:buNone/>
            </a:pPr>
            <a:r>
              <a:rPr lang="ru-RU" b="1" dirty="0" smtClean="0"/>
              <a:t>А</a:t>
            </a:r>
            <a:r>
              <a:rPr lang="ru-RU" b="1" dirty="0"/>
              <a:t>) 1;    	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Б</a:t>
            </a:r>
            <a:r>
              <a:rPr lang="ru-RU" b="1" dirty="0"/>
              <a:t>) 2;    		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В</a:t>
            </a:r>
            <a:r>
              <a:rPr lang="ru-RU" b="1" dirty="0"/>
              <a:t>) 3; 		 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Г</a:t>
            </a:r>
            <a:r>
              <a:rPr lang="ru-RU" b="1" dirty="0"/>
              <a:t>) 4;  		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Д</a:t>
            </a:r>
            <a:r>
              <a:rPr lang="ru-RU" b="1" dirty="0"/>
              <a:t>) 5.</a:t>
            </a:r>
            <a:r>
              <a:rPr lang="ru-RU" b="1" dirty="0" smtClean="0">
                <a:effectLst/>
              </a:rPr>
              <a:t> </a:t>
            </a:r>
            <a:endParaRPr lang="ru-RU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3735026" cy="367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3818" y="4676790"/>
            <a:ext cx="403244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Д) Полярная Звезда 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830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Задания, оцениваемые в 3 балла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1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1. Какой материк омывается этими четырьмя океанами?</a:t>
            </a:r>
          </a:p>
          <a:p>
            <a:pPr marL="800100" lvl="2" indent="0">
              <a:buNone/>
            </a:pPr>
            <a:r>
              <a:rPr lang="ru-RU" dirty="0"/>
              <a:t> </a:t>
            </a:r>
            <a:r>
              <a:rPr lang="ru-RU" dirty="0" smtClean="0"/>
              <a:t>А</a:t>
            </a:r>
            <a:r>
              <a:rPr lang="ru-RU" dirty="0"/>
              <a:t>) Австралия; </a:t>
            </a:r>
          </a:p>
          <a:p>
            <a:pPr marL="800100" lvl="2" indent="0">
              <a:buNone/>
            </a:pPr>
            <a:r>
              <a:rPr lang="ru-RU" dirty="0"/>
              <a:t>Б) Африка; </a:t>
            </a:r>
          </a:p>
          <a:p>
            <a:pPr marL="800100" lvl="2" indent="0">
              <a:buNone/>
            </a:pPr>
            <a:r>
              <a:rPr lang="ru-RU" dirty="0"/>
              <a:t>В) Евразия</a:t>
            </a:r>
            <a:r>
              <a:rPr lang="ru-RU" b="1" dirty="0"/>
              <a:t>;</a:t>
            </a:r>
            <a:endParaRPr lang="ru-RU" dirty="0"/>
          </a:p>
          <a:p>
            <a:pPr marL="800100" lvl="2" indent="0">
              <a:buNone/>
            </a:pPr>
            <a:r>
              <a:rPr lang="ru-RU" dirty="0"/>
              <a:t>Г) Северная Америка;</a:t>
            </a:r>
          </a:p>
          <a:p>
            <a:pPr marL="800100" lvl="2" indent="0">
              <a:buNone/>
            </a:pPr>
            <a:r>
              <a:rPr lang="ru-RU" dirty="0"/>
              <a:t>Д) Южная Америка. </a:t>
            </a:r>
          </a:p>
          <a:p>
            <a:endParaRPr lang="ru-RU" dirty="0"/>
          </a:p>
        </p:txBody>
      </p:sp>
      <p:pic>
        <p:nvPicPr>
          <p:cNvPr id="1026" name="Picture 2" descr="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49" y="2420888"/>
            <a:ext cx="255531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429000"/>
            <a:ext cx="259228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В) Евразия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27984" y="2276872"/>
            <a:ext cx="4464496" cy="42484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Евра́зия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самый большой материк на Земле. Это единственный континент на Земле, омываемый четырьмя океанами: на юге —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Индийский океан"/>
              </a:rPr>
              <a:t>Индийским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севере —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Северный Ледовитый океан"/>
              </a:rPr>
              <a:t>Северным Ледовитым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западе —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Атлантический океан"/>
              </a:rPr>
              <a:t>Атлантическим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востоке —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Тихий океан"/>
              </a:rPr>
              <a:t>Тихим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5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19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19. Аргонавты отправились в Колхиду, чтобы добыть Золотое руно. Эта страна находилась на территории современной </a:t>
            </a:r>
          </a:p>
          <a:p>
            <a:pPr marL="400050" lvl="1" indent="0">
              <a:buNone/>
            </a:pPr>
            <a:r>
              <a:rPr lang="ru-RU" b="1" dirty="0"/>
              <a:t>А) Грузии;    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Б</a:t>
            </a:r>
            <a:r>
              <a:rPr lang="ru-RU" b="1" dirty="0"/>
              <a:t>) Болгарии;   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В</a:t>
            </a:r>
            <a:r>
              <a:rPr lang="ru-RU" b="1" dirty="0"/>
              <a:t>) Украины;   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 </a:t>
            </a:r>
            <a:r>
              <a:rPr lang="ru-RU" b="1" dirty="0"/>
              <a:t>Г) Армении;  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 </a:t>
            </a:r>
            <a:r>
              <a:rPr lang="ru-RU" b="1" dirty="0"/>
              <a:t>Д) Турции.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098400"/>
            <a:ext cx="223224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А) Грузия 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3140968"/>
            <a:ext cx="5184576" cy="33843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Колхи́да</a:t>
            </a:r>
            <a:r>
              <a:rPr lang="ru-RU" sz="2400" dirty="0"/>
              <a:t> (</a:t>
            </a:r>
            <a:r>
              <a:rPr lang="ru-RU" sz="2400" dirty="0">
                <a:hlinkClick r:id="rId2" tooltip="Грузинский язык"/>
              </a:rPr>
              <a:t>груз.</a:t>
            </a:r>
            <a:r>
              <a:rPr lang="ru-RU" sz="2400" dirty="0"/>
              <a:t> и </a:t>
            </a:r>
            <a:r>
              <a:rPr lang="ru-RU" sz="2400" dirty="0" err="1">
                <a:hlinkClick r:id="rId3" tooltip="Лазский язык"/>
              </a:rPr>
              <a:t>лазск</a:t>
            </a:r>
            <a:r>
              <a:rPr lang="ru-RU" sz="2400" dirty="0">
                <a:hlinkClick r:id="rId3" tooltip="Лазский язык"/>
              </a:rPr>
              <a:t>.</a:t>
            </a:r>
            <a:r>
              <a:rPr lang="ru-RU" sz="2400" dirty="0"/>
              <a:t> </a:t>
            </a:r>
            <a:r>
              <a:rPr lang="ru-RU" sz="2400" dirty="0" err="1"/>
              <a:t>კოლხეთი</a:t>
            </a:r>
            <a:r>
              <a:rPr lang="ru-RU" sz="2400" dirty="0"/>
              <a:t>, </a:t>
            </a:r>
            <a:r>
              <a:rPr lang="ru-RU" sz="2400" i="1" dirty="0" err="1"/>
              <a:t>ǩolxeti</a:t>
            </a:r>
            <a:r>
              <a:rPr lang="ru-RU" sz="2400" dirty="0"/>
              <a:t> или «</a:t>
            </a:r>
            <a:r>
              <a:rPr lang="ru-RU" sz="2400" dirty="0" err="1"/>
              <a:t>ǩolxa</a:t>
            </a:r>
            <a:r>
              <a:rPr lang="ru-RU" sz="2400" dirty="0"/>
              <a:t>»; </a:t>
            </a:r>
            <a:r>
              <a:rPr lang="ru-RU" sz="2400" dirty="0">
                <a:hlinkClick r:id="rId4" tooltip="Древнегреческий язык"/>
              </a:rPr>
              <a:t>др.-греч.</a:t>
            </a:r>
            <a:r>
              <a:rPr lang="ru-RU" sz="2400" dirty="0"/>
              <a:t> </a:t>
            </a:r>
            <a:r>
              <a:rPr lang="ru-RU" sz="2400" dirty="0" err="1"/>
              <a:t>Κολχίς</a:t>
            </a:r>
            <a:r>
              <a:rPr lang="ru-RU" sz="2400" dirty="0"/>
              <a:t>, </a:t>
            </a:r>
            <a:r>
              <a:rPr lang="ru-RU" sz="2400" i="1" dirty="0" err="1"/>
              <a:t>Kolkhís</a:t>
            </a:r>
            <a:r>
              <a:rPr lang="ru-RU" sz="2400" dirty="0"/>
              <a:t>) древнее </a:t>
            </a:r>
            <a:r>
              <a:rPr lang="ru-RU" sz="2400" dirty="0" smtClean="0"/>
              <a:t>государство, </a:t>
            </a:r>
            <a:r>
              <a:rPr lang="ru-RU" sz="2400" dirty="0"/>
              <a:t>царство и </a:t>
            </a:r>
            <a:r>
              <a:rPr lang="ru-RU" sz="2400" dirty="0" smtClean="0"/>
              <a:t>регион </a:t>
            </a:r>
            <a:r>
              <a:rPr lang="ru-RU" sz="2400" dirty="0"/>
              <a:t>в </a:t>
            </a:r>
            <a:r>
              <a:rPr lang="ru-RU" sz="2400" b="1" dirty="0">
                <a:solidFill>
                  <a:srgbClr val="7030A0"/>
                </a:solidFill>
              </a:rPr>
              <a:t>западной Грузии</a:t>
            </a:r>
            <a:r>
              <a:rPr lang="ru-RU" sz="2400" dirty="0"/>
              <a:t>. Впервые о нём упоминают в середине I тысячелетия до н. э</a:t>
            </a:r>
            <a:r>
              <a:rPr lang="ru-RU" sz="2400" dirty="0" smtClean="0"/>
              <a:t>., </a:t>
            </a:r>
            <a:r>
              <a:rPr lang="ru-RU" sz="2400" dirty="0"/>
              <a:t>оно также фигурирует в мифе о золотом руне.</a:t>
            </a:r>
          </a:p>
        </p:txBody>
      </p:sp>
    </p:spTree>
    <p:extLst>
      <p:ext uri="{BB962C8B-B14F-4D97-AF65-F5344CB8AC3E}">
        <p14:creationId xmlns:p14="http://schemas.microsoft.com/office/powerpoint/2010/main" val="78953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20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20. На гербе Непала изображена высочайшая</a:t>
            </a:r>
          </a:p>
          <a:p>
            <a:pPr marL="0" indent="0">
              <a:buNone/>
            </a:pPr>
            <a:r>
              <a:rPr lang="ru-RU" dirty="0"/>
              <a:t>вершина мира, которая называется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b="1" dirty="0"/>
              <a:t>А) </a:t>
            </a:r>
            <a:r>
              <a:rPr lang="ru-RU" b="1" dirty="0" err="1"/>
              <a:t>Денали</a:t>
            </a:r>
            <a:r>
              <a:rPr lang="ru-RU" b="1" dirty="0"/>
              <a:t>; </a:t>
            </a:r>
          </a:p>
          <a:p>
            <a:pPr marL="0" indent="0">
              <a:buNone/>
            </a:pPr>
            <a:r>
              <a:rPr lang="ru-RU" b="1" dirty="0"/>
              <a:t>Б) Казбек;</a:t>
            </a:r>
          </a:p>
          <a:p>
            <a:pPr marL="0" indent="0">
              <a:buNone/>
            </a:pPr>
            <a:r>
              <a:rPr lang="ru-RU" b="1" dirty="0"/>
              <a:t>В) Монблан;</a:t>
            </a:r>
          </a:p>
          <a:p>
            <a:pPr marL="0" indent="0">
              <a:buNone/>
            </a:pPr>
            <a:r>
              <a:rPr lang="ru-RU" b="1" dirty="0"/>
              <a:t>Г) Чогори;</a:t>
            </a:r>
          </a:p>
          <a:p>
            <a:pPr marL="0" indent="0">
              <a:buNone/>
            </a:pPr>
            <a:r>
              <a:rPr lang="ru-RU" b="1" dirty="0"/>
              <a:t>Д) Джомолунгма.</a:t>
            </a:r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09" name="Picture 1" descr="1-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68960"/>
            <a:ext cx="2837929" cy="239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6021288"/>
            <a:ext cx="3528392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Д) Джомолунгма 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560" y="1340768"/>
            <a:ext cx="852791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 smtClean="0"/>
              <a:t>Джомолу́нгма</a:t>
            </a:r>
            <a:r>
              <a:rPr lang="vi-VN" sz="2400" dirty="0" smtClean="0"/>
              <a:t> (</a:t>
            </a:r>
            <a:r>
              <a:rPr lang="vi-VN" sz="2400" dirty="0" smtClean="0">
                <a:hlinkClick r:id="rId3" tooltip="Тибетский язык"/>
              </a:rPr>
              <a:t>тиб.</a:t>
            </a:r>
            <a:r>
              <a:rPr lang="vi-VN" sz="2400" dirty="0" smtClean="0"/>
              <a:t> </a:t>
            </a:r>
            <a:r>
              <a:rPr lang="de-DE" sz="2400" dirty="0" err="1" smtClean="0"/>
              <a:t>jo-mo-rlung-ma</a:t>
            </a:r>
            <a:r>
              <a:rPr lang="de-DE" sz="2400" dirty="0" smtClean="0"/>
              <a:t>), </a:t>
            </a:r>
            <a:r>
              <a:rPr lang="vi-VN" sz="2400" b="1" dirty="0"/>
              <a:t>Эвере́ст</a:t>
            </a:r>
            <a:r>
              <a:rPr lang="vi-VN" sz="2400" dirty="0"/>
              <a:t> (</a:t>
            </a:r>
            <a:r>
              <a:rPr lang="vi-VN" sz="2400" dirty="0">
                <a:hlinkClick r:id="rId4" tooltip="Английский язык"/>
              </a:rPr>
              <a:t>англ.</a:t>
            </a:r>
            <a:r>
              <a:rPr lang="vi-VN" sz="2400" dirty="0"/>
              <a:t> </a:t>
            </a:r>
            <a:r>
              <a:rPr lang="de-DE" sz="2400" i="1" dirty="0"/>
              <a:t>Mount Everest</a:t>
            </a:r>
            <a:r>
              <a:rPr lang="de-DE" sz="2400" dirty="0"/>
              <a:t>), </a:t>
            </a:r>
            <a:r>
              <a:rPr lang="vi-VN" sz="2400" b="1" dirty="0"/>
              <a:t>Сагарма́тха</a:t>
            </a:r>
            <a:r>
              <a:rPr lang="vi-VN" sz="2400" dirty="0"/>
              <a:t> (</a:t>
            </a:r>
            <a:r>
              <a:rPr lang="vi-VN" sz="2400" dirty="0">
                <a:hlinkClick r:id="rId5" tooltip="Непальский язык"/>
              </a:rPr>
              <a:t>непальск.</a:t>
            </a:r>
            <a:r>
              <a:rPr lang="vi-VN" sz="2400" dirty="0"/>
              <a:t> </a:t>
            </a:r>
            <a:r>
              <a:rPr lang="hi-IN" sz="2400" dirty="0"/>
              <a:t>सगरमाथा) (8848 </a:t>
            </a:r>
            <a:r>
              <a:rPr lang="vi-VN" sz="2400" dirty="0"/>
              <a:t>м) — </a:t>
            </a:r>
            <a:r>
              <a:rPr lang="vi-VN" sz="2400" dirty="0">
                <a:hlinkClick r:id="rId6" tooltip="Список высочайших вершин мира"/>
              </a:rPr>
              <a:t>высочайшая вершина Земли</a:t>
            </a:r>
            <a:r>
              <a:rPr lang="vi-VN" sz="2400" dirty="0"/>
              <a:t>.</a:t>
            </a:r>
            <a:endParaRPr lang="ru-RU" sz="2400" dirty="0"/>
          </a:p>
        </p:txBody>
      </p:sp>
      <p:pic>
        <p:nvPicPr>
          <p:cNvPr id="1026" name="Picture 2" descr="https://upload.wikimedia.org/wikipedia/commons/thumb/6/6f/Mount_Everest_location_in_Himalaya_map-ru.svg/1190px-Mount_Everest_location_in_Himalaya_map-ru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50977"/>
            <a:ext cx="5945922" cy="34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61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Ссылки: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ru.wikipedia.org</a:t>
            </a:r>
            <a:r>
              <a:rPr lang="ru-RU" dirty="0" smtClean="0">
                <a:hlinkClick r:id="rId2"/>
              </a:rPr>
              <a:t>/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hlinkClick r:id="rId3"/>
              </a:rPr>
              <a:t>http://www.konkurs-chip.ru/for-learner/archives</a:t>
            </a:r>
            <a:r>
              <a:rPr lang="de-DE" dirty="0" smtClean="0">
                <a:hlinkClick r:id="rId3"/>
              </a:rPr>
              <a:t>/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79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2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2. После посещения планетария Незнайка всем рассказывал о том, что узнал. Он ошибся только один раз. В каком случае?</a:t>
            </a:r>
          </a:p>
          <a:p>
            <a:pPr marL="400050" lvl="1" indent="0">
              <a:buNone/>
            </a:pPr>
            <a:r>
              <a:rPr lang="ru-RU" b="1" dirty="0"/>
              <a:t>А) Луна меньше Солнца;    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Б</a:t>
            </a:r>
            <a:r>
              <a:rPr lang="ru-RU" b="1" dirty="0"/>
              <a:t>) Земля больше Луны;   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 </a:t>
            </a:r>
            <a:r>
              <a:rPr lang="ru-RU" b="1" dirty="0"/>
              <a:t>В) Луна вращается вокруг Земли;</a:t>
            </a:r>
          </a:p>
          <a:p>
            <a:pPr marL="400050" lvl="1" indent="0">
              <a:buNone/>
            </a:pPr>
            <a:r>
              <a:rPr lang="ru-RU" b="1" dirty="0"/>
              <a:t>Г) Солнце вращается вокруг Земли;     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Д</a:t>
            </a:r>
            <a:r>
              <a:rPr lang="ru-RU" b="1" dirty="0"/>
              <a:t>) Солнце от Земли дальше, чем Луна.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653136"/>
            <a:ext cx="70582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Солнце вращается вокруг Земли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664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3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3. В сказке Корнея Чуковского мы читаем:</a:t>
            </a:r>
          </a:p>
          <a:p>
            <a:pPr marL="0" indent="0">
              <a:buNone/>
            </a:pPr>
            <a:r>
              <a:rPr lang="ru-RU" dirty="0"/>
              <a:t>«Вот идёт Гиппопотам. </a:t>
            </a:r>
          </a:p>
          <a:p>
            <a:pPr marL="0" indent="0">
              <a:buNone/>
            </a:pPr>
            <a:r>
              <a:rPr lang="ru-RU" dirty="0"/>
              <a:t>Он идёт от Занзибара,</a:t>
            </a:r>
          </a:p>
          <a:p>
            <a:pPr marL="0" indent="0">
              <a:buNone/>
            </a:pPr>
            <a:r>
              <a:rPr lang="ru-RU" dirty="0"/>
              <a:t>Он идёт к Килиманджаро».</a:t>
            </a:r>
          </a:p>
          <a:p>
            <a:pPr marL="0" indent="0">
              <a:buNone/>
            </a:pPr>
            <a:r>
              <a:rPr lang="ru-RU" dirty="0"/>
              <a:t>Килиманджаро – это</a:t>
            </a:r>
          </a:p>
          <a:p>
            <a:pPr marL="800100" lvl="2" indent="0">
              <a:buNone/>
            </a:pPr>
            <a:r>
              <a:rPr lang="ru-RU" b="1" dirty="0"/>
              <a:t>А) река;  	</a:t>
            </a:r>
            <a:endParaRPr lang="ru-RU" b="1" dirty="0" smtClean="0"/>
          </a:p>
          <a:p>
            <a:pPr marL="800100" lvl="2" indent="0">
              <a:buNone/>
            </a:pPr>
            <a:r>
              <a:rPr lang="ru-RU" b="1" dirty="0" smtClean="0"/>
              <a:t>Б</a:t>
            </a:r>
            <a:r>
              <a:rPr lang="ru-RU" b="1" dirty="0"/>
              <a:t>) озеро; 	 </a:t>
            </a:r>
            <a:endParaRPr lang="ru-RU" b="1" dirty="0" smtClean="0"/>
          </a:p>
          <a:p>
            <a:pPr marL="800100" lvl="2" indent="0">
              <a:buNone/>
            </a:pPr>
            <a:r>
              <a:rPr lang="ru-RU" b="1" dirty="0" smtClean="0"/>
              <a:t>В</a:t>
            </a:r>
            <a:r>
              <a:rPr lang="ru-RU" b="1" dirty="0"/>
              <a:t>) залив; 	  </a:t>
            </a:r>
            <a:endParaRPr lang="ru-RU" b="1" dirty="0" smtClean="0"/>
          </a:p>
          <a:p>
            <a:pPr marL="800100" lvl="2" indent="0">
              <a:buNone/>
            </a:pPr>
            <a:r>
              <a:rPr lang="ru-RU" b="1" dirty="0" smtClean="0"/>
              <a:t>Г</a:t>
            </a:r>
            <a:r>
              <a:rPr lang="ru-RU" b="1" dirty="0"/>
              <a:t>) пустыня;  	</a:t>
            </a:r>
            <a:endParaRPr lang="ru-RU" b="1" dirty="0" smtClean="0"/>
          </a:p>
          <a:p>
            <a:pPr marL="800100" lvl="2" indent="0">
              <a:buNone/>
            </a:pPr>
            <a:r>
              <a:rPr lang="ru-RU" b="1" dirty="0" smtClean="0"/>
              <a:t>Д</a:t>
            </a:r>
            <a:r>
              <a:rPr lang="ru-RU" b="1" dirty="0"/>
              <a:t>) гора.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30327" y="5517230"/>
            <a:ext cx="195075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гора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484784"/>
            <a:ext cx="4464496" cy="36724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Килиманджа́ро</a:t>
            </a:r>
            <a:r>
              <a:rPr lang="ru-RU" sz="2400" dirty="0"/>
              <a:t> — высочайшая гора Африки и </a:t>
            </a:r>
            <a:r>
              <a:rPr lang="ru-RU" sz="2400" dirty="0" smtClean="0"/>
              <a:t>высочайшая </a:t>
            </a:r>
            <a:r>
              <a:rPr lang="ru-RU" sz="2400" dirty="0"/>
              <a:t>точка Африки над уровнем моря (5895 </a:t>
            </a:r>
            <a:r>
              <a:rPr lang="ru-RU" sz="2400" dirty="0" smtClean="0"/>
              <a:t>м). Килиманджаро </a:t>
            </a:r>
            <a:r>
              <a:rPr lang="ru-RU" sz="2400" dirty="0"/>
              <a:t>возвышается над плоскогорьем Масаи, которое расположено на высоте 900 метров над уровнем моря. </a:t>
            </a:r>
          </a:p>
        </p:txBody>
      </p:sp>
      <p:pic>
        <p:nvPicPr>
          <p:cNvPr id="1026" name="Picture 2" descr="&amp;Gcy;&amp;ocy;&amp;rcy;&amp;acy; &amp;Kcy;&amp;icy;&amp;lcy;&amp;icy;&amp;mcy;&amp;acy;&amp;ncy;&amp;dcy;&amp;zhcy;&amp;acy;&amp;rcy;&amp;o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484784"/>
            <a:ext cx="4193277" cy="3144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68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4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4</a:t>
            </a:r>
            <a:r>
              <a:rPr lang="ru-RU" b="1" dirty="0"/>
              <a:t>. Это животное обитает только на одном континенте:</a:t>
            </a:r>
            <a:r>
              <a:rPr lang="ru-RU" b="1" dirty="0" smtClean="0">
                <a:effectLst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8290996" cy="171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31433" y="5229200"/>
            <a:ext cx="25922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В) кенгуру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9540" y="2771600"/>
            <a:ext cx="3960440" cy="3600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Европейцы, приехав в Австралию, спрашивали у местных аборигенов: «А что это тут у вас за странные  прыгающие звери?»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Аборигены отвечали: «Кенгуру», - что значило: «Не понимаем!»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0197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5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5. Какое транспортное средство человек изобрёл раньше остальных?</a:t>
            </a:r>
          </a:p>
          <a:p>
            <a:pPr marL="800100" lvl="2" indent="0">
              <a:buNone/>
            </a:pPr>
            <a:r>
              <a:rPr lang="ru-RU" b="1" dirty="0"/>
              <a:t>А) автомобиль;    </a:t>
            </a:r>
            <a:endParaRPr lang="ru-RU" b="1" dirty="0" smtClean="0"/>
          </a:p>
          <a:p>
            <a:pPr marL="800100" lvl="2" indent="0">
              <a:buNone/>
            </a:pPr>
            <a:r>
              <a:rPr lang="ru-RU" b="1" dirty="0" smtClean="0"/>
              <a:t>Б</a:t>
            </a:r>
            <a:r>
              <a:rPr lang="ru-RU" b="1" dirty="0"/>
              <a:t>) велосипед;     </a:t>
            </a:r>
            <a:endParaRPr lang="ru-RU" b="1" dirty="0" smtClean="0"/>
          </a:p>
          <a:p>
            <a:pPr marL="800100" lvl="2" indent="0">
              <a:buNone/>
            </a:pPr>
            <a:r>
              <a:rPr lang="ru-RU" b="1" dirty="0" smtClean="0"/>
              <a:t>В</a:t>
            </a:r>
            <a:r>
              <a:rPr lang="ru-RU" b="1" dirty="0"/>
              <a:t>) дирижабль;     </a:t>
            </a:r>
            <a:endParaRPr lang="ru-RU" b="1" dirty="0" smtClean="0"/>
          </a:p>
          <a:p>
            <a:pPr marL="800100" lvl="2" indent="0">
              <a:buNone/>
            </a:pPr>
            <a:r>
              <a:rPr lang="ru-RU" b="1" dirty="0" smtClean="0"/>
              <a:t>Г</a:t>
            </a:r>
            <a:r>
              <a:rPr lang="ru-RU" b="1" dirty="0"/>
              <a:t>) парусник;    </a:t>
            </a:r>
            <a:endParaRPr lang="ru-RU" b="1" dirty="0" smtClean="0"/>
          </a:p>
          <a:p>
            <a:pPr marL="800100" lvl="2" indent="0">
              <a:buNone/>
            </a:pPr>
            <a:r>
              <a:rPr lang="ru-RU" b="1" dirty="0" smtClean="0"/>
              <a:t> </a:t>
            </a:r>
            <a:r>
              <a:rPr lang="ru-RU" b="1" dirty="0"/>
              <a:t>Д) паровоз.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861048"/>
            <a:ext cx="237626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г) парусник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07904" y="908720"/>
            <a:ext cx="5184576" cy="56886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Первые парусные суда </a:t>
            </a:r>
            <a:r>
              <a:rPr lang="ru-RU" sz="2400" dirty="0"/>
              <a:t>появились в Египте приблизительно 3000 лет до н. э. Об этом свидетельствуют росписи, украшающие, древние египетские </a:t>
            </a:r>
            <a:r>
              <a:rPr lang="ru-RU" sz="2400" dirty="0" smtClean="0"/>
              <a:t>вазы.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История </a:t>
            </a:r>
            <a:r>
              <a:rPr lang="ru-RU" sz="2400" b="1" dirty="0">
                <a:solidFill>
                  <a:srgbClr val="7030A0"/>
                </a:solidFill>
              </a:rPr>
              <a:t>первого автомобиля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/>
              <a:t>началась ещё в 1768 году.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Паровоз</a:t>
            </a:r>
            <a:r>
              <a:rPr lang="ru-RU" sz="2400" dirty="0" smtClean="0"/>
              <a:t> был изобретен </a:t>
            </a:r>
            <a:r>
              <a:rPr lang="ru-RU" sz="2400" dirty="0"/>
              <a:t>Ричардом </a:t>
            </a:r>
            <a:r>
              <a:rPr lang="ru-RU" sz="2400" dirty="0" err="1" smtClean="0"/>
              <a:t>Тревитиком</a:t>
            </a:r>
            <a:r>
              <a:rPr lang="ru-RU" sz="2400" dirty="0" smtClean="0"/>
              <a:t> в </a:t>
            </a:r>
            <a:r>
              <a:rPr lang="ru-RU" sz="2400" dirty="0"/>
              <a:t>1804 </a:t>
            </a:r>
            <a:r>
              <a:rPr lang="ru-RU" sz="2400" dirty="0" smtClean="0"/>
              <a:t>г.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Первый </a:t>
            </a:r>
            <a:r>
              <a:rPr lang="ru-RU" sz="2400" b="1" dirty="0">
                <a:solidFill>
                  <a:srgbClr val="7030A0"/>
                </a:solidFill>
              </a:rPr>
              <a:t>велосипед </a:t>
            </a:r>
            <a:r>
              <a:rPr lang="ru-RU" sz="2400" dirty="0"/>
              <a:t>изобрел ученый-конструктор Карл </a:t>
            </a:r>
            <a:r>
              <a:rPr lang="ru-RU" sz="2400" dirty="0" err="1"/>
              <a:t>Дрейз</a:t>
            </a:r>
            <a:r>
              <a:rPr lang="ru-RU" sz="2400" dirty="0"/>
              <a:t> в 1817 году.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Дирижабль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изобрел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/>
              <a:t>француз Анри </a:t>
            </a:r>
            <a:r>
              <a:rPr lang="ru-RU" sz="2400" dirty="0" err="1"/>
              <a:t>Жиффар</a:t>
            </a:r>
            <a:r>
              <a:rPr lang="ru-RU" sz="2400" dirty="0"/>
              <a:t> в 1852 </a:t>
            </a:r>
            <a:r>
              <a:rPr lang="ru-RU" sz="2400" dirty="0" smtClean="0"/>
              <a:t>году.</a:t>
            </a:r>
          </a:p>
        </p:txBody>
      </p:sp>
    </p:spTree>
    <p:extLst>
      <p:ext uri="{BB962C8B-B14F-4D97-AF65-F5344CB8AC3E}">
        <p14:creationId xmlns:p14="http://schemas.microsoft.com/office/powerpoint/2010/main" val="221567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6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6. В сказах П.П. Бажова Хозяйка Медной горы помогала людям</a:t>
            </a:r>
          </a:p>
          <a:p>
            <a:pPr marL="400050" lvl="1" indent="0">
              <a:buNone/>
            </a:pPr>
            <a:r>
              <a:rPr lang="ru-RU" b="1" dirty="0"/>
              <a:t>А) выращивать цветы;</a:t>
            </a:r>
          </a:p>
          <a:p>
            <a:pPr marL="400050" lvl="1" indent="0">
              <a:buNone/>
            </a:pPr>
            <a:r>
              <a:rPr lang="ru-RU" b="1" dirty="0"/>
              <a:t>Б) вести домашнее хозяйство;</a:t>
            </a:r>
          </a:p>
          <a:p>
            <a:pPr marL="400050" lvl="1" indent="0">
              <a:buNone/>
            </a:pPr>
            <a:r>
              <a:rPr lang="ru-RU" b="1" dirty="0"/>
              <a:t>В) покорять горные вершины;</a:t>
            </a:r>
          </a:p>
          <a:p>
            <a:pPr marL="400050" lvl="1" indent="0">
              <a:buNone/>
            </a:pPr>
            <a:r>
              <a:rPr lang="ru-RU" b="1" dirty="0"/>
              <a:t>Г) добывать горный мёд;</a:t>
            </a:r>
          </a:p>
          <a:p>
            <a:pPr marL="400050" lvl="1" indent="0">
              <a:buNone/>
            </a:pPr>
            <a:r>
              <a:rPr lang="ru-RU" b="1" dirty="0"/>
              <a:t>Д) находить полезные ископаемые.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805264"/>
            <a:ext cx="70582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находить полезные ископаемые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484784"/>
            <a:ext cx="5544616" cy="41044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Хозяйка медной горы,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Малахитница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/>
              <a:t>— мифический образ хозяйки Уральских гор, хранительница драгоценных пород и камней, иногда предстаёт перед людьми в виде прекрасной женщины с косой и лентами из тонкой позвякивающей меди, в платье из «шелкового малахита», а порой — в виде ящерицы в короне. </a:t>
            </a:r>
          </a:p>
        </p:txBody>
      </p:sp>
      <p:pic>
        <p:nvPicPr>
          <p:cNvPr id="3075" name="Picture 3" descr="1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418" y="2183017"/>
            <a:ext cx="2275549" cy="261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99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7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7.</a:t>
            </a:r>
            <a:r>
              <a:rPr lang="ru-RU" dirty="0"/>
              <a:t> Самое холодное место на Земле находится  в </a:t>
            </a:r>
          </a:p>
          <a:p>
            <a:pPr marL="400050" lvl="1" indent="0">
              <a:buNone/>
            </a:pPr>
            <a:r>
              <a:rPr lang="ru-RU" b="1" dirty="0"/>
              <a:t>А) Арктике;  		 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Б</a:t>
            </a:r>
            <a:r>
              <a:rPr lang="ru-RU" b="1" dirty="0"/>
              <a:t>) Гренландии;   		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В</a:t>
            </a:r>
            <a:r>
              <a:rPr lang="ru-RU" b="1" dirty="0"/>
              <a:t>) Антарктиде; </a:t>
            </a:r>
          </a:p>
          <a:p>
            <a:pPr marL="400050" lvl="1" indent="0">
              <a:buNone/>
            </a:pPr>
            <a:r>
              <a:rPr lang="ru-RU" b="1" dirty="0"/>
              <a:t>Г) Северном Ледовитом океане;  		 </a:t>
            </a:r>
            <a:endParaRPr lang="ru-RU" b="1" dirty="0" smtClean="0"/>
          </a:p>
          <a:p>
            <a:pPr marL="400050" lvl="1" indent="0">
              <a:buNone/>
            </a:pPr>
            <a:r>
              <a:rPr lang="ru-RU" b="1" dirty="0" smtClean="0"/>
              <a:t>Д</a:t>
            </a:r>
            <a:r>
              <a:rPr lang="ru-RU" b="1" dirty="0"/>
              <a:t>) Южном океане</a:t>
            </a:r>
            <a:r>
              <a:rPr lang="ru-RU" b="1" dirty="0" smtClean="0"/>
              <a:t>.</a:t>
            </a:r>
            <a:r>
              <a:rPr lang="ru-RU" b="1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068960"/>
            <a:ext cx="324036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Антарктиде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39952" y="1484784"/>
            <a:ext cx="5004048" cy="50405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Антарктида отличается крайне суровым холодным </a:t>
            </a:r>
            <a:r>
              <a:rPr lang="ru-RU" sz="2400" dirty="0">
                <a:hlinkClick r:id="rId2" tooltip="Климат"/>
              </a:rPr>
              <a:t>климатом</a:t>
            </a:r>
            <a:r>
              <a:rPr lang="ru-RU" sz="2400" dirty="0"/>
              <a:t>. В Восточной Антарктиде </a:t>
            </a:r>
            <a:r>
              <a:rPr lang="ru-RU" sz="2400" dirty="0" smtClean="0"/>
              <a:t>21 </a:t>
            </a:r>
            <a:r>
              <a:rPr lang="ru-RU" sz="2400" dirty="0"/>
              <a:t>июля 1983 года зарегистрирована </a:t>
            </a:r>
            <a:r>
              <a:rPr lang="ru-RU" sz="2400" b="1" dirty="0">
                <a:solidFill>
                  <a:srgbClr val="7030A0"/>
                </a:solidFill>
              </a:rPr>
              <a:t>самая низкая температура воздуха на </a:t>
            </a:r>
            <a:r>
              <a:rPr lang="ru-RU" sz="2400" b="1" dirty="0" smtClean="0">
                <a:solidFill>
                  <a:srgbClr val="7030A0"/>
                </a:solidFill>
              </a:rPr>
              <a:t>Земле: </a:t>
            </a:r>
            <a:r>
              <a:rPr lang="ru-RU" sz="2400" b="1" dirty="0">
                <a:solidFill>
                  <a:srgbClr val="7030A0"/>
                </a:solidFill>
              </a:rPr>
              <a:t>89,2 градуса ниже нуля</a:t>
            </a:r>
            <a:r>
              <a:rPr lang="ru-RU" sz="2400" dirty="0"/>
              <a:t>. Район считается полюсом холода </a:t>
            </a:r>
            <a:r>
              <a:rPr lang="ru-RU" sz="2400" dirty="0" smtClean="0"/>
              <a:t>Земли. 10 </a:t>
            </a:r>
            <a:r>
              <a:rPr lang="ru-RU" sz="2400" dirty="0"/>
              <a:t>августа 2010 года температура воздуха в одной из точек Антарктиды опускалась до −93,2 °</a:t>
            </a:r>
            <a:r>
              <a:rPr lang="ru-RU" sz="2400" dirty="0" smtClean="0"/>
              <a:t>С. </a:t>
            </a:r>
            <a:endParaRPr lang="ru-RU" sz="2400" dirty="0"/>
          </a:p>
        </p:txBody>
      </p:sp>
      <p:pic>
        <p:nvPicPr>
          <p:cNvPr id="4098" name="Picture 2" descr="https://upload.wikimedia.org/wikipedia/commons/thumb/5/59/Lemaire-Channel.jpg/1280px-Lemaire-Chann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789040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82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Задания, оцениваемые в 4 балла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8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720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8</a:t>
            </a:r>
            <a:r>
              <a:rPr lang="ru-RU" b="1" dirty="0"/>
              <a:t>. На каком рисунке изображена Африка?</a:t>
            </a:r>
            <a:r>
              <a:rPr lang="ru-RU" b="1" dirty="0" smtClean="0">
                <a:effectLst/>
              </a:rPr>
              <a:t> </a:t>
            </a:r>
            <a:endParaRPr lang="ru-RU" b="1" dirty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377235" y="2348880"/>
            <a:ext cx="8064896" cy="1859084"/>
            <a:chOff x="1420" y="2465"/>
            <a:chExt cx="8570" cy="1811"/>
          </a:xfrm>
        </p:grpSpPr>
        <p:pic>
          <p:nvPicPr>
            <p:cNvPr id="3089" name="Picture 17" descr="1-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" y="2465"/>
              <a:ext cx="8570" cy="1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456" y="3861"/>
              <a:ext cx="460" cy="415"/>
              <a:chOff x="657" y="5691"/>
              <a:chExt cx="460" cy="415"/>
            </a:xfrm>
          </p:grpSpPr>
          <p:sp>
            <p:nvSpPr>
              <p:cNvPr id="19" name="Oval 16"/>
              <p:cNvSpPr>
                <a:spLocks noChangeArrowheads="1"/>
              </p:cNvSpPr>
              <p:nvPr/>
            </p:nvSpPr>
            <p:spPr bwMode="auto">
              <a:xfrm>
                <a:off x="742" y="5727"/>
                <a:ext cx="311" cy="31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Text Box 15"/>
              <p:cNvSpPr txBox="1">
                <a:spLocks noChangeArrowheads="1"/>
              </p:cNvSpPr>
              <p:nvPr/>
            </p:nvSpPr>
            <p:spPr bwMode="auto">
              <a:xfrm>
                <a:off x="657" y="5691"/>
                <a:ext cx="460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А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3174" y="3861"/>
              <a:ext cx="460" cy="415"/>
              <a:chOff x="657" y="5691"/>
              <a:chExt cx="460" cy="415"/>
            </a:xfrm>
          </p:grpSpPr>
          <p:sp>
            <p:nvSpPr>
              <p:cNvPr id="17" name="Oval 13"/>
              <p:cNvSpPr>
                <a:spLocks noChangeArrowheads="1"/>
              </p:cNvSpPr>
              <p:nvPr/>
            </p:nvSpPr>
            <p:spPr bwMode="auto">
              <a:xfrm>
                <a:off x="742" y="5727"/>
                <a:ext cx="311" cy="31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>
                <a:off x="657" y="5691"/>
                <a:ext cx="460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Б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4894" y="3853"/>
              <a:ext cx="460" cy="415"/>
              <a:chOff x="657" y="5691"/>
              <a:chExt cx="460" cy="415"/>
            </a:xfrm>
          </p:grpSpPr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742" y="5727"/>
                <a:ext cx="311" cy="31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657" y="5691"/>
                <a:ext cx="460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В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6649" y="3853"/>
              <a:ext cx="460" cy="415"/>
              <a:chOff x="657" y="5691"/>
              <a:chExt cx="460" cy="415"/>
            </a:xfrm>
          </p:grpSpPr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742" y="5727"/>
                <a:ext cx="311" cy="31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657" y="5691"/>
                <a:ext cx="460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Г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8370" y="3853"/>
              <a:ext cx="460" cy="415"/>
              <a:chOff x="657" y="5691"/>
              <a:chExt cx="460" cy="415"/>
            </a:xfrm>
          </p:grpSpPr>
          <p:sp>
            <p:nvSpPr>
              <p:cNvPr id="11" name="Oval 4"/>
              <p:cNvSpPr>
                <a:spLocks noChangeArrowheads="1"/>
              </p:cNvSpPr>
              <p:nvPr/>
            </p:nvSpPr>
            <p:spPr bwMode="auto">
              <a:xfrm>
                <a:off x="742" y="5727"/>
                <a:ext cx="311" cy="31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657" y="5691"/>
                <a:ext cx="460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Д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3" name="Прямоугольник 22"/>
          <p:cNvSpPr/>
          <p:nvPr/>
        </p:nvSpPr>
        <p:spPr>
          <a:xfrm>
            <a:off x="140303" y="6038562"/>
            <a:ext cx="259228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Б)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19872" y="4207964"/>
            <a:ext cx="5400600" cy="25334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А́фрика</a:t>
            </a:r>
            <a:r>
              <a:rPr lang="ru-RU" sz="2400" dirty="0"/>
              <a:t> — второй по площади континент после Евразии, омываемый Средиземным морем с севера, Красным — с северо-востока, Атлантическим океаном с запада и Индийским океаном с востока и юга. </a:t>
            </a:r>
          </a:p>
        </p:txBody>
      </p:sp>
    </p:spTree>
    <p:extLst>
      <p:ext uri="{BB962C8B-B14F-4D97-AF65-F5344CB8AC3E}">
        <p14:creationId xmlns:p14="http://schemas.microsoft.com/office/powerpoint/2010/main" val="25466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1134</Words>
  <Application>Microsoft Office PowerPoint</Application>
  <PresentationFormat>Экран (4:3)</PresentationFormat>
  <Paragraphs>188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Человек и природа - 2014</vt:lpstr>
      <vt:lpstr>Задания, оцениваемые в 3 балла Задание 1 </vt:lpstr>
      <vt:lpstr>Задание 2 </vt:lpstr>
      <vt:lpstr>Задание 3 </vt:lpstr>
      <vt:lpstr>Задание 4 </vt:lpstr>
      <vt:lpstr>Задание 5 </vt:lpstr>
      <vt:lpstr>Задание 6 </vt:lpstr>
      <vt:lpstr>Задание 7 </vt:lpstr>
      <vt:lpstr>Задания, оцениваемые в 4 балла Задание 8 </vt:lpstr>
      <vt:lpstr>Задание 9 </vt:lpstr>
      <vt:lpstr>Задание 10 </vt:lpstr>
      <vt:lpstr>Задание 11 </vt:lpstr>
      <vt:lpstr>Задание 12</vt:lpstr>
      <vt:lpstr>Задание 13 </vt:lpstr>
      <vt:lpstr>Задание 14 </vt:lpstr>
      <vt:lpstr>Задания, оцениваемые в 5 баллов Задание 15 </vt:lpstr>
      <vt:lpstr>Задание 16 </vt:lpstr>
      <vt:lpstr>Задание 17 </vt:lpstr>
      <vt:lpstr>Задание 18 </vt:lpstr>
      <vt:lpstr>Задание 19 </vt:lpstr>
      <vt:lpstr>Задание 20 </vt:lpstr>
      <vt:lpstr>Ссылки: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и природа - 2014</dc:title>
  <dc:creator>Светочка</dc:creator>
  <cp:lastModifiedBy>Светочка</cp:lastModifiedBy>
  <cp:revision>27</cp:revision>
  <dcterms:created xsi:type="dcterms:W3CDTF">2015-03-26T15:38:31Z</dcterms:created>
  <dcterms:modified xsi:type="dcterms:W3CDTF">2015-03-29T18:00:40Z</dcterms:modified>
</cp:coreProperties>
</file>