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A023370-21E9-43B4-BE41-1020F8BA6F55}" type="datetimeFigureOut">
              <a:rPr lang="ru-RU"/>
              <a:pPr>
                <a:defRPr/>
              </a:pPr>
              <a:t>13.12.2012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93C9C76-7A37-4E03-BF50-AEFEB337F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4389B8-44C1-4A49-B32A-41941F513B0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4C670-9285-45C6-9FF2-6583ABC6B2B8}" type="datetimeFigureOut">
              <a:rPr lang="ru-RU"/>
              <a:pPr>
                <a:defRPr/>
              </a:pPr>
              <a:t>13.12.2012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82879-B451-4645-82B6-AA3C8A33DA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5F248-D9A8-4A19-B836-6FD2E1769272}" type="datetimeFigureOut">
              <a:rPr lang="ru-RU"/>
              <a:pPr>
                <a:defRPr/>
              </a:pPr>
              <a:t>13.12.2012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134DF-2D96-47DF-96B7-F224A2589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02B42-DACB-41CE-8DC3-960401418D6F}" type="datetimeFigureOut">
              <a:rPr lang="ru-RU"/>
              <a:pPr>
                <a:defRPr/>
              </a:pPr>
              <a:t>13.12.2012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CB327-E00C-4A84-B523-9083F74961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D59F3-E45E-4A98-9448-CD3A89939800}" type="datetimeFigureOut">
              <a:rPr lang="ru-RU"/>
              <a:pPr>
                <a:defRPr/>
              </a:pPr>
              <a:t>13.12.2012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6A92E-2F4B-4D00-A2D9-5F638E53F8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0DDC4-F451-4925-B83F-FF6D66244EB4}" type="datetimeFigureOut">
              <a:rPr lang="ru-RU"/>
              <a:pPr>
                <a:defRPr/>
              </a:pPr>
              <a:t>13.12.2012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9AFD6-3BA9-4204-8624-130551B657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D3E79-5050-4867-A6F0-F2C49BFE9B40}" type="datetimeFigureOut">
              <a:rPr lang="ru-RU"/>
              <a:pPr>
                <a:defRPr/>
              </a:pPr>
              <a:t>13.12.2012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FE214-031B-4EFB-B4F9-C3BF6CA6D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C86AD-FBC9-4B8B-8874-3B2DD7E3F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64BF3-59D4-46CE-8263-BB00F8A25AAE}" type="datetimeFigureOut">
              <a:rPr lang="ru-RU"/>
              <a:pPr>
                <a:defRPr/>
              </a:pPr>
              <a:t>13.12.2012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6CA00-F1BB-4F4B-9F4E-399655526C38}" type="datetimeFigureOut">
              <a:rPr lang="ru-RU"/>
              <a:pPr>
                <a:defRPr/>
              </a:pPr>
              <a:t>13.12.2012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C5FE9-BBF5-4CAA-AC94-B61A9854F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52707-FD19-4BD6-980F-2C2CEC784A6F}" type="datetimeFigureOut">
              <a:rPr lang="ru-RU"/>
              <a:pPr>
                <a:defRPr/>
              </a:pPr>
              <a:t>13.12.2012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D3E43-7105-4077-8774-CD6078A2A9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2657A-9C0C-4316-870A-087ADA167F14}" type="datetimeFigureOut">
              <a:rPr lang="ru-RU"/>
              <a:pPr>
                <a:defRPr/>
              </a:pPr>
              <a:t>13.12.2012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D45B0-6128-48BF-B6CB-5AAC4D73C0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AD17C-DE2D-439E-A7C5-0DCE7AD07A45}" type="datetimeFigureOut">
              <a:rPr lang="ru-RU"/>
              <a:pPr>
                <a:defRPr/>
              </a:pPr>
              <a:t>13.12.2012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B9192-5FD8-493C-A4C1-C5A4D59B3D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A185E6D4-FD9C-43CF-B5F8-ACB8D4FF6FC1}" type="datetimeFigureOut">
              <a:rPr lang="ru-RU"/>
              <a:pPr>
                <a:defRPr/>
              </a:pPr>
              <a:t>13.12.2012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5E18B5E-E227-45D9-B0BD-54534A0BF3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34" r:id="rId5"/>
    <p:sldLayoutId id="2147483729" r:id="rId6"/>
    <p:sldLayoutId id="2147483728" r:id="rId7"/>
    <p:sldLayoutId id="2147483735" r:id="rId8"/>
    <p:sldLayoutId id="2147483736" r:id="rId9"/>
    <p:sldLayoutId id="2147483727" r:id="rId10"/>
    <p:sldLayoutId id="214748372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Откуда появился и почему мы празднуем этот праздник?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960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Праздник Новый год.</a:t>
            </a:r>
            <a:endParaRPr lang="ru-RU" sz="960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400175"/>
            <a:ext cx="4040188" cy="762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sp>
        <p:nvSpPr>
          <p:cNvPr id="24578" name="Объект 2"/>
          <p:cNvSpPr>
            <a:spLocks noGrp="1"/>
          </p:cNvSpPr>
          <p:nvPr>
            <p:ph sz="half" idx="2"/>
          </p:nvPr>
        </p:nvSpPr>
        <p:spPr>
          <a:xfrm>
            <a:off x="457200" y="2201863"/>
            <a:ext cx="4038600" cy="3913187"/>
          </a:xfrm>
        </p:spPr>
        <p:txBody>
          <a:bodyPr/>
          <a:lstStyle/>
          <a:p>
            <a:r>
              <a:rPr lang="ru-RU" smtClean="0">
                <a:solidFill>
                  <a:srgbClr val="FFC000"/>
                </a:solidFill>
              </a:rPr>
              <a:t>В 20-х годах прошлого столетия большевики запретили устраивать ёлки и праздновать Новый год, считая это «прихотью» богатых.</a:t>
            </a:r>
          </a:p>
        </p:txBody>
      </p:sp>
      <p:pic>
        <p:nvPicPr>
          <p:cNvPr id="24579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859338" y="620713"/>
            <a:ext cx="3817937" cy="5761037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648200" y="1400175"/>
            <a:ext cx="4040188" cy="762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400175"/>
            <a:ext cx="4040188" cy="762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pic>
        <p:nvPicPr>
          <p:cNvPr id="25602" name="Объект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333375"/>
            <a:ext cx="3455987" cy="5781675"/>
          </a:xfrm>
        </p:spPr>
      </p:pic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4649788" y="2201863"/>
            <a:ext cx="4038600" cy="3913187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В декабре 1935 г. партийный деятель П.Постышев возродил праздник. Лесная красавица вернулась после долгих лет забвения. В 1954 г. впервые зажглась главная ёлка страны- Кремлёвская.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648200" y="1400175"/>
            <a:ext cx="4040188" cy="762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Объект 9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457200"/>
            <a:ext cx="6729413" cy="5995988"/>
          </a:xfrm>
        </p:spPr>
      </p:pic>
      <p:sp>
        <p:nvSpPr>
          <p:cNvPr id="26626" name="Текст 8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375" cy="37338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71525" y="733425"/>
            <a:ext cx="5619750" cy="5162550"/>
          </a:xfrm>
        </p:spPr>
      </p:pic>
      <p:sp>
        <p:nvSpPr>
          <p:cNvPr id="27650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375" cy="37338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230313"/>
            <a:ext cx="6248400" cy="4168775"/>
          </a:xfrm>
        </p:spPr>
      </p:pic>
      <p:sp>
        <p:nvSpPr>
          <p:cNvPr id="28674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375" cy="3733800"/>
          </a:xfrm>
        </p:spPr>
        <p:txBody>
          <a:bodyPr/>
          <a:lstStyle/>
          <a:p>
            <a:r>
              <a:rPr lang="ru-RU" smtClean="0"/>
              <a:t>За 5 минут до наступления Нового года  президент России подводит итоги прошедшего года и поздравляет граждан страны с наступлением  Нового года.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815975"/>
            <a:ext cx="6248400" cy="4997450"/>
          </a:xfrm>
        </p:spPr>
      </p:pic>
      <p:sp>
        <p:nvSpPr>
          <p:cNvPr id="29698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375" cy="3733800"/>
          </a:xfrm>
        </p:spPr>
        <p:txBody>
          <a:bodyPr/>
          <a:lstStyle/>
          <a:p>
            <a:r>
              <a:rPr lang="ru-RU" smtClean="0"/>
              <a:t>Салют  тоже  стал  традицией Новогодней ночи.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Что такое Старый Новый год?</a:t>
            </a:r>
            <a:endParaRPr lang="ru-RU"/>
          </a:p>
        </p:txBody>
      </p:sp>
      <p:sp>
        <p:nvSpPr>
          <p:cNvPr id="30722" name="Объект 5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r>
              <a:rPr lang="ru-RU" smtClean="0"/>
              <a:t>Само название этого праздника указывает на его связь со старым стилем календаря, по которому Россия жила до 1918 года, и перешла на новый стиль указом Ленина.</a:t>
            </a:r>
          </a:p>
        </p:txBody>
      </p:sp>
      <p:pic>
        <p:nvPicPr>
          <p:cNvPr id="30723" name="Объект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628775"/>
            <a:ext cx="4059238" cy="345598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Старый стиль-это календарь введённый Римским императором Юлием Цезарем (юлианский календарь).Новый стиль – это реформа юлианского календаря, предпринятая по инициативе Папы Римского Григория Восьмого.</a:t>
            </a:r>
          </a:p>
          <a:p>
            <a:r>
              <a:rPr lang="ru-RU" smtClean="0"/>
              <a:t>Юлианский календарь был неточным. Разница между старым и новым стилем в 20 веке была 13 дней. Соответственно, день, бывший по старому стилю 1 января, в новом григорианском  календаре стал 14 января. Отмечая Старый Новый год, мы как бы приобщаемся к истории.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333375"/>
            <a:ext cx="6551613" cy="59753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Русские пословицы про Новый год.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Где ночь ночует, тут и год годует.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Год кончается, другой начинается.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Терпи горе неделю, а царствуй год.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Как Новый год встретишь-так его и проведёшь.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Год не неделя-все дни впереди.</a:t>
            </a:r>
            <a:endParaRPr lang="ru-RU" dirty="0"/>
          </a:p>
        </p:txBody>
      </p:sp>
      <p:pic>
        <p:nvPicPr>
          <p:cNvPr id="33795" name="Объект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76838" y="1666875"/>
            <a:ext cx="3000375" cy="42862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Когда отмечали Новый год в Древней Руси?</a:t>
            </a:r>
          </a:p>
          <a:p>
            <a:r>
              <a:rPr lang="ru-RU" smtClean="0"/>
              <a:t>Какие изменения внёс Пётр 1?</a:t>
            </a:r>
          </a:p>
          <a:p>
            <a:r>
              <a:rPr lang="ru-RU" smtClean="0"/>
              <a:t>Как менялся этот праздник в советское время?</a:t>
            </a:r>
          </a:p>
          <a:p>
            <a:r>
              <a:rPr lang="ru-RU" smtClean="0"/>
              <a:t>Современный праздник.</a:t>
            </a:r>
          </a:p>
          <a:p>
            <a:r>
              <a:rPr lang="ru-RU" smtClean="0"/>
              <a:t>Что такое Старый Новый го</a:t>
            </a:r>
            <a:r>
              <a:rPr lang="ru-RU" smtClean="0">
                <a:latin typeface="Arial" charset="0"/>
              </a:rPr>
              <a:t>д</a:t>
            </a:r>
            <a:r>
              <a:rPr lang="ru-RU" smtClean="0"/>
              <a:t>?</a:t>
            </a:r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Стихи про Новый год.</a:t>
            </a:r>
            <a:endParaRPr lang="ru-RU"/>
          </a:p>
        </p:txBody>
      </p:sp>
      <p:pic>
        <p:nvPicPr>
          <p:cNvPr id="34818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700213"/>
            <a:ext cx="3743325" cy="4537075"/>
          </a:xfrm>
        </p:spPr>
      </p:pic>
      <p:sp>
        <p:nvSpPr>
          <p:cNvPr id="34819" name="Объект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r>
              <a:rPr lang="ru-RU" smtClean="0"/>
              <a:t>Кто снежинки делал эти?</a:t>
            </a:r>
          </a:p>
          <a:p>
            <a:r>
              <a:rPr lang="ru-RU" smtClean="0"/>
              <a:t>За работу кто в ответе?</a:t>
            </a:r>
          </a:p>
          <a:p>
            <a:r>
              <a:rPr lang="ru-RU" smtClean="0"/>
              <a:t>- Я!-ответил Дед Мороз</a:t>
            </a:r>
          </a:p>
          <a:p>
            <a:r>
              <a:rPr lang="ru-RU" smtClean="0"/>
              <a:t>И схватил меня за нос.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5842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484313"/>
            <a:ext cx="4059238" cy="4465637"/>
          </a:xfrm>
        </p:spPr>
      </p:pic>
      <p:sp>
        <p:nvSpPr>
          <p:cNvPr id="35843" name="Объект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r>
              <a:rPr lang="ru-RU" smtClean="0"/>
              <a:t>Дед Мороз прислал нам ёлку, </a:t>
            </a:r>
          </a:p>
          <a:p>
            <a:r>
              <a:rPr lang="ru-RU" smtClean="0"/>
              <a:t>Огоньки на ней зажёг.</a:t>
            </a:r>
          </a:p>
          <a:p>
            <a:r>
              <a:rPr lang="ru-RU" smtClean="0"/>
              <a:t>И блестят на ней иголки,</a:t>
            </a:r>
          </a:p>
          <a:p>
            <a:r>
              <a:rPr lang="ru-RU" smtClean="0"/>
              <a:t>А на веточках снежок!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866" name="Объект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r>
              <a:rPr lang="ru-RU" smtClean="0"/>
              <a:t>Ёлка наряжается-</a:t>
            </a:r>
          </a:p>
          <a:p>
            <a:r>
              <a:rPr lang="ru-RU" smtClean="0"/>
              <a:t>Праздник приближается.</a:t>
            </a:r>
          </a:p>
          <a:p>
            <a:r>
              <a:rPr lang="ru-RU" smtClean="0"/>
              <a:t>Новый год у ворот,</a:t>
            </a:r>
          </a:p>
          <a:p>
            <a:r>
              <a:rPr lang="ru-RU" smtClean="0"/>
              <a:t>Ребятишек ёлка ждёт.</a:t>
            </a:r>
          </a:p>
        </p:txBody>
      </p:sp>
      <p:pic>
        <p:nvPicPr>
          <p:cNvPr id="36867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133600"/>
            <a:ext cx="4059238" cy="345598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Объект 10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93900" y="933450"/>
            <a:ext cx="3175000" cy="4762500"/>
          </a:xfrm>
        </p:spPr>
      </p:pic>
      <p:sp>
        <p:nvSpPr>
          <p:cNvPr id="16386" name="Текст 9"/>
          <p:cNvSpPr>
            <a:spLocks noGrp="1"/>
          </p:cNvSpPr>
          <p:nvPr>
            <p:ph type="body" idx="2"/>
          </p:nvPr>
        </p:nvSpPr>
        <p:spPr>
          <a:xfrm>
            <a:off x="5651500" y="1125538"/>
            <a:ext cx="2808288" cy="4679950"/>
          </a:xfrm>
        </p:spPr>
        <p:txBody>
          <a:bodyPr/>
          <a:lstStyle/>
          <a:p>
            <a:r>
              <a:rPr lang="ru-RU" sz="2400" smtClean="0"/>
              <a:t>В Древней Руси праздники Новый год и Масленицу отмечали в один день. Зиму прогнали – значит, наступил новый год.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 flipV="1">
            <a:off x="6804025" y="188913"/>
            <a:ext cx="1981200" cy="460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4288" y="457200"/>
            <a:ext cx="4594225" cy="5715000"/>
          </a:xfrm>
        </p:spPr>
      </p:pic>
      <p:sp>
        <p:nvSpPr>
          <p:cNvPr id="17410" name="Текст 2"/>
          <p:cNvSpPr>
            <a:spLocks noGrp="1"/>
          </p:cNvSpPr>
          <p:nvPr>
            <p:ph type="body" idx="2"/>
          </p:nvPr>
        </p:nvSpPr>
        <p:spPr>
          <a:xfrm>
            <a:off x="6084888" y="1628775"/>
            <a:ext cx="2487612" cy="3733800"/>
          </a:xfrm>
        </p:spPr>
        <p:txBody>
          <a:bodyPr/>
          <a:lstStyle/>
          <a:p>
            <a:r>
              <a:rPr lang="ru-RU" sz="2000" smtClean="0"/>
              <a:t>Православная церковь перенесла начало года на   1 сентября, в ознаменование окончания летних работ.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443038"/>
            <a:ext cx="6096000" cy="3743325"/>
          </a:xfrm>
        </p:spPr>
      </p:pic>
      <p:sp>
        <p:nvSpPr>
          <p:cNvPr id="18434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375" cy="3733800"/>
          </a:xfrm>
        </p:spPr>
        <p:txBody>
          <a:bodyPr/>
          <a:lstStyle/>
          <a:p>
            <a:r>
              <a:rPr lang="ru-RU" smtClean="0"/>
              <a:t>В 1699 году Пётр 1 издал указ, который ввёл новое летоисчисление от Рождества Христова, а Новый год повелел праздновать по-европейски – 1 января.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125538"/>
            <a:ext cx="5183187" cy="4410075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11863" y="1557338"/>
            <a:ext cx="2776537" cy="3733800"/>
          </a:xfrm>
        </p:spPr>
        <p:txBody>
          <a:bodyPr>
            <a:normAutofit fontScale="92500" lnSpcReduction="20000"/>
          </a:bodyPr>
          <a:lstStyle/>
          <a:p>
            <a:pPr fontAlgn="auto">
              <a:buFont typeface="Wingdings 2"/>
              <a:buNone/>
              <a:defRPr/>
            </a:pPr>
            <a:r>
              <a:rPr lang="ru-RU" sz="2000" dirty="0" smtClean="0"/>
              <a:t>Царским указом  всем жителям Москвы было велено отмечать встречу Нового года: украшать дома хвойными деревьями, зажигать в новогоднюю ночь костры, поздравлять друг друга, пускать фейерверки.</a:t>
            </a:r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971550"/>
            <a:ext cx="6248400" cy="4686300"/>
          </a:xfrm>
        </p:spPr>
      </p:pic>
      <p:sp>
        <p:nvSpPr>
          <p:cNvPr id="20482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375" cy="3733800"/>
          </a:xfrm>
        </p:spPr>
        <p:txBody>
          <a:bodyPr/>
          <a:lstStyle/>
          <a:p>
            <a:r>
              <a:rPr lang="ru-RU" sz="2800" smtClean="0"/>
              <a:t>После смерти Петра 1  ёлки ставить перестали.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1331913" y="333375"/>
            <a:ext cx="2959100" cy="1684338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21506" name="Объект 7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646363"/>
            <a:ext cx="4038600" cy="3024187"/>
          </a:xfrm>
        </p:spPr>
      </p:pic>
      <p:pic>
        <p:nvPicPr>
          <p:cNvPr id="21507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5360988" y="2201863"/>
            <a:ext cx="2616200" cy="3913187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548680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Новогодние традиции возродились при императрице Екатерине 2.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Ёлку украшали орехами, конфетами, яблоками и даже овощами. На ветках горели восковые свечи.Макушку ели украшала Вифлеемская звезда.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3"/>
          </p:nvPr>
        </p:nvSpPr>
        <p:spPr>
          <a:xfrm>
            <a:off x="4648200" y="1400175"/>
            <a:ext cx="4040188" cy="762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400175"/>
            <a:ext cx="4040188" cy="762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23554" name="Объект 8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2205038"/>
            <a:ext cx="3889375" cy="4176712"/>
          </a:xfrm>
        </p:spPr>
      </p:pic>
      <p:pic>
        <p:nvPicPr>
          <p:cNvPr id="23555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003800" y="1484313"/>
            <a:ext cx="3313113" cy="40767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FF00"/>
                </a:solidFill>
              </a:rPr>
              <a:t>Блестящие шары появились на ёлке 100 лет назад.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648200" y="1400175"/>
            <a:ext cx="4040188" cy="762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279</TotalTime>
  <Words>355</Words>
  <Application>Microsoft Office PowerPoint</Application>
  <PresentationFormat>Экран (4:3)</PresentationFormat>
  <Paragraphs>36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Constantia</vt:lpstr>
      <vt:lpstr>Arial</vt:lpstr>
      <vt:lpstr>Wingdings 2</vt:lpstr>
      <vt:lpstr>Calibri</vt:lpstr>
      <vt:lpstr>Бумажная</vt:lpstr>
      <vt:lpstr>Бумажная</vt:lpstr>
      <vt:lpstr>Бумажная</vt:lpstr>
      <vt:lpstr>Бумажная</vt:lpstr>
      <vt:lpstr>Бумажная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Vano</dc:creator>
  <cp:lastModifiedBy>User</cp:lastModifiedBy>
  <cp:revision>19</cp:revision>
  <dcterms:created xsi:type="dcterms:W3CDTF">2012-11-28T18:46:45Z</dcterms:created>
  <dcterms:modified xsi:type="dcterms:W3CDTF">2012-12-13T04:45:54Z</dcterms:modified>
</cp:coreProperties>
</file>