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7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68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2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54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45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4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6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0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3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4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88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57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</a:t>
            </a:r>
            <a:r>
              <a:rPr lang="ru-RU" dirty="0" smtClean="0">
                <a:solidFill>
                  <a:srgbClr val="FF0000"/>
                </a:solidFill>
              </a:rPr>
              <a:t>н </a:t>
            </a:r>
            <a:r>
              <a:rPr lang="ru-RU" dirty="0" smtClean="0"/>
              <a:t>и </a:t>
            </a:r>
            <a:r>
              <a:rPr lang="ru-RU" dirty="0" err="1" smtClean="0">
                <a:solidFill>
                  <a:srgbClr val="FF0000"/>
                </a:solidFill>
              </a:rPr>
              <a:t>нн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в разных частях речи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795037"/>
            <a:ext cx="3200400" cy="162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4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Правописание </a:t>
            </a:r>
            <a:r>
              <a:rPr lang="ru-RU" sz="3600" dirty="0">
                <a:solidFill>
                  <a:srgbClr val="FF0000"/>
                </a:solidFill>
              </a:rPr>
              <a:t>Н</a:t>
            </a:r>
            <a:r>
              <a:rPr lang="ru-RU" sz="3600" dirty="0">
                <a:solidFill>
                  <a:srgbClr val="0070C0"/>
                </a:solidFill>
              </a:rPr>
              <a:t> и </a:t>
            </a:r>
            <a:r>
              <a:rPr lang="ru-RU" sz="3600" dirty="0">
                <a:solidFill>
                  <a:srgbClr val="FF0000"/>
                </a:solidFill>
              </a:rPr>
              <a:t>НН</a:t>
            </a:r>
            <a:r>
              <a:rPr lang="ru-RU" sz="3600" dirty="0">
                <a:solidFill>
                  <a:srgbClr val="0070C0"/>
                </a:solidFill>
              </a:rPr>
              <a:t> в отглагольных прилагательных и причастиях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Пишутся с </a:t>
            </a:r>
            <a:r>
              <a:rPr lang="ru-RU" dirty="0" err="1"/>
              <a:t>нн</a:t>
            </a:r>
            <a:r>
              <a:rPr lang="ru-RU" dirty="0"/>
              <a:t> суффиксы полных форм страдательных причастий прошедшего времени: -</a:t>
            </a:r>
            <a:r>
              <a:rPr lang="ru-RU" dirty="0" err="1"/>
              <a:t>нн</a:t>
            </a:r>
            <a:r>
              <a:rPr lang="ru-RU" dirty="0"/>
              <a:t>-  и -</a:t>
            </a:r>
            <a:r>
              <a:rPr lang="ru-RU" dirty="0" err="1"/>
              <a:t>ённ</a:t>
            </a:r>
            <a:r>
              <a:rPr lang="ru-RU" dirty="0"/>
              <a:t>-  (-</a:t>
            </a:r>
            <a:r>
              <a:rPr lang="ru-RU" dirty="0" err="1"/>
              <a:t>енн</a:t>
            </a:r>
            <a:r>
              <a:rPr lang="ru-RU" dirty="0"/>
              <a:t>-). Соотносительные с ними по форме прилагательные пишутся в одних случаях тоже с </a:t>
            </a:r>
            <a:r>
              <a:rPr lang="ru-RU" dirty="0" err="1"/>
              <a:t>нн</a:t>
            </a:r>
            <a:r>
              <a:rPr lang="ru-RU" dirty="0"/>
              <a:t>   в суффиксе, в других – с одним 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1</a:t>
            </a:r>
            <a:r>
              <a:rPr lang="ru-RU" dirty="0"/>
              <a:t>. Пишутся с </a:t>
            </a:r>
            <a:r>
              <a:rPr lang="ru-RU" dirty="0" err="1"/>
              <a:t>нн</a:t>
            </a:r>
            <a:r>
              <a:rPr lang="ru-RU" dirty="0"/>
              <a:t>   причастия и прилагательные на -</a:t>
            </a:r>
            <a:r>
              <a:rPr lang="ru-RU" dirty="0" err="1"/>
              <a:t>ованный</a:t>
            </a:r>
            <a:r>
              <a:rPr lang="ru-RU" dirty="0"/>
              <a:t>, -</a:t>
            </a:r>
            <a:r>
              <a:rPr lang="ru-RU" dirty="0" err="1"/>
              <a:t>ёванный</a:t>
            </a:r>
            <a:r>
              <a:rPr lang="ru-RU" dirty="0"/>
              <a:t>, -</a:t>
            </a:r>
            <a:r>
              <a:rPr lang="ru-RU" dirty="0" err="1"/>
              <a:t>еванный</a:t>
            </a:r>
            <a:r>
              <a:rPr lang="ru-RU" dirty="0"/>
              <a:t>  (образованные от глаголов на -</a:t>
            </a:r>
            <a:r>
              <a:rPr lang="ru-RU" dirty="0" err="1"/>
              <a:t>овать</a:t>
            </a:r>
            <a:r>
              <a:rPr lang="ru-RU" dirty="0"/>
              <a:t>, -</a:t>
            </a:r>
            <a:r>
              <a:rPr lang="ru-RU" dirty="0" err="1"/>
              <a:t>евать</a:t>
            </a:r>
            <a:r>
              <a:rPr lang="ru-RU" dirty="0"/>
              <a:t> ), например: балованный, корчёванный,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Пишутся также с </a:t>
            </a:r>
            <a:r>
              <a:rPr lang="ru-RU" dirty="0" err="1"/>
              <a:t>нн</a:t>
            </a:r>
            <a:r>
              <a:rPr lang="ru-RU" dirty="0"/>
              <a:t>   причастия не на -</a:t>
            </a:r>
            <a:r>
              <a:rPr lang="ru-RU" dirty="0" err="1"/>
              <a:t>ованный</a:t>
            </a:r>
            <a:r>
              <a:rPr lang="ru-RU" dirty="0"/>
              <a:t>  (-</a:t>
            </a:r>
            <a:r>
              <a:rPr lang="ru-RU" dirty="0" err="1"/>
              <a:t>ёванный</a:t>
            </a:r>
            <a:r>
              <a:rPr lang="ru-RU" dirty="0"/>
              <a:t>, – </a:t>
            </a:r>
            <a:r>
              <a:rPr lang="ru-RU" dirty="0" err="1"/>
              <a:t>еванный</a:t>
            </a:r>
            <a:r>
              <a:rPr lang="ru-RU" dirty="0"/>
              <a:t> ) глаголов совершенного вида  и соотносительные с ними прилагательные; подавляющее большинство таких глаголов содержит </a:t>
            </a:r>
            <a:r>
              <a:rPr lang="ru-RU" dirty="0" err="1" smtClean="0"/>
              <a:t>приставку.а</a:t>
            </a:r>
            <a:r>
              <a:rPr lang="ru-RU" dirty="0"/>
              <a:t>) Примеры форм, образованных от приставочных глаголов: выбеленный, выстиранный, довязанный, изжаренный, </a:t>
            </a:r>
            <a:r>
              <a:rPr lang="ru-RU" dirty="0" smtClean="0"/>
              <a:t>исписанный. б</a:t>
            </a:r>
            <a:r>
              <a:rPr lang="ru-RU" dirty="0"/>
              <a:t>) Перечень форм исконно бесприставочных глаголов, а также некоторых глаголов, приставка в которых может быть выделена только этимологически: брошенный, данный, конченный, купленный, лишённый, пленённый, прощённый, пущенный, решённый, хваченный, явленный; встреченный, затеянный, </a:t>
            </a:r>
            <a:r>
              <a:rPr lang="ru-RU" dirty="0" smtClean="0"/>
              <a:t>обиженный. По </a:t>
            </a:r>
            <a:r>
              <a:rPr lang="ru-RU" dirty="0"/>
              <a:t>этому правилу пишутся и формы двувидовых  (имеющих значение и совершенного, и несовершенного вида) глаголов венчать, завещать, обещать, казнить, родить: венчанный, завещанный, обещанный, казнённый, </a:t>
            </a:r>
            <a:r>
              <a:rPr lang="ru-RU" dirty="0" smtClean="0"/>
              <a:t>рождённый.  Исключения</a:t>
            </a:r>
            <a:r>
              <a:rPr lang="ru-RU" dirty="0"/>
              <a:t>. Пишутся с одним н   соотносительные с причастными формами прилагательные в составе следующих устойчивых сочетаний: конченый человек, названый брат, названая сестра, посажёный отец, посажёная мать, Прощёное воскресенье </a:t>
            </a:r>
            <a:r>
              <a:rPr lang="ru-RU" dirty="0" smtClean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Причастия не на -</a:t>
            </a:r>
            <a:r>
              <a:rPr lang="ru-RU" dirty="0" err="1"/>
              <a:t>ованный</a:t>
            </a:r>
            <a:r>
              <a:rPr lang="ru-RU" dirty="0"/>
              <a:t>  (-</a:t>
            </a:r>
            <a:r>
              <a:rPr lang="ru-RU" dirty="0" err="1"/>
              <a:t>ёванный</a:t>
            </a:r>
            <a:r>
              <a:rPr lang="ru-RU" dirty="0"/>
              <a:t>, -</a:t>
            </a:r>
            <a:r>
              <a:rPr lang="ru-RU" dirty="0" err="1"/>
              <a:t>еванный</a:t>
            </a:r>
            <a:r>
              <a:rPr lang="ru-RU" dirty="0"/>
              <a:t> ) глаголов несовершенного вида  (они образуются только от бесприставочных глаголов) и соотносительные с ними прилагательные пишутся по-разному: причастия с </a:t>
            </a:r>
            <a:r>
              <a:rPr lang="ru-RU" dirty="0" err="1"/>
              <a:t>нн</a:t>
            </a:r>
            <a:r>
              <a:rPr lang="ru-RU" dirty="0"/>
              <a:t>, прилагательные – с одним н, например: гружённые дровами повозки, жаренная на масле рыба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274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300" y="0"/>
            <a:ext cx="11899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В словах с приставкой </a:t>
            </a:r>
            <a:r>
              <a:rPr lang="ru-RU" sz="3200" dirty="0" err="1">
                <a:solidFill>
                  <a:srgbClr val="0070C0"/>
                </a:solidFill>
              </a:rPr>
              <a:t>не-</a:t>
            </a:r>
            <a:r>
              <a:rPr lang="ru-RU" sz="3200" dirty="0">
                <a:solidFill>
                  <a:srgbClr val="0070C0"/>
                </a:solidFill>
              </a:rPr>
              <a:t> , в сложных словах и в некоторых </a:t>
            </a:r>
            <a:r>
              <a:rPr lang="ru-RU" sz="3200" dirty="0" err="1" smtClean="0">
                <a:solidFill>
                  <a:srgbClr val="0070C0"/>
                </a:solidFill>
              </a:rPr>
              <a:t>сочетаниях,повторах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формы причастий и прилагательных пишутся так же, как в отдельном (без приставки и не в составе сложного слова или сочетания-повтора) употреблении.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7500" y="2214504"/>
            <a:ext cx="118745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</a:t>
            </a:r>
            <a:r>
              <a:rPr lang="ru-RU" sz="2000" dirty="0"/>
              <a:t>Слова с приставкой не-:</a:t>
            </a:r>
          </a:p>
          <a:p>
            <a:endParaRPr lang="ru-RU" sz="2000" dirty="0"/>
          </a:p>
          <a:p>
            <a:r>
              <a:rPr lang="ru-RU" sz="2000" dirty="0"/>
              <a:t>• пишутся с </a:t>
            </a:r>
            <a:r>
              <a:rPr lang="ru-RU" sz="2000" dirty="0" err="1"/>
              <a:t>нн</a:t>
            </a:r>
            <a:r>
              <a:rPr lang="ru-RU" sz="2000" dirty="0"/>
              <a:t>: необразованный, нелинованный, непроверенный, незаконченный, </a:t>
            </a:r>
            <a:r>
              <a:rPr lang="ru-RU" sz="2000" dirty="0" err="1"/>
              <a:t>некупленный</a:t>
            </a:r>
            <a:r>
              <a:rPr lang="ru-RU" sz="2000" dirty="0"/>
              <a:t>, непрощённый ;</a:t>
            </a:r>
          </a:p>
          <a:p>
            <a:endParaRPr lang="ru-RU" sz="2000" dirty="0"/>
          </a:p>
          <a:p>
            <a:r>
              <a:rPr lang="ru-RU" sz="2000" dirty="0"/>
              <a:t>• пишутся с н: небелёный, </a:t>
            </a:r>
            <a:r>
              <a:rPr lang="ru-RU" sz="2000" dirty="0" err="1"/>
              <a:t>неглаженый</a:t>
            </a:r>
            <a:r>
              <a:rPr lang="ru-RU" sz="2000" dirty="0"/>
              <a:t>, незваный, некованый, некормленый, некрашеный, немереный, немощёный, непаханый, непрошеный, </a:t>
            </a:r>
            <a:r>
              <a:rPr lang="ru-RU" sz="2000" dirty="0" err="1"/>
              <a:t>несчитаный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/>
              <a:t>2. Сложные слова:</a:t>
            </a:r>
          </a:p>
          <a:p>
            <a:endParaRPr lang="ru-RU" sz="2000" dirty="0"/>
          </a:p>
          <a:p>
            <a:r>
              <a:rPr lang="ru-RU" sz="2000" dirty="0"/>
              <a:t>• пишутся с </a:t>
            </a:r>
            <a:r>
              <a:rPr lang="ru-RU" sz="2000" dirty="0" err="1"/>
              <a:t>нн</a:t>
            </a:r>
            <a:r>
              <a:rPr lang="ru-RU" sz="2000" dirty="0"/>
              <a:t>: высококвалифицированный, цельноштампованный, благоприобретённый, свежеокрашенный, целенаправленный, слепорождённый, умалишённый;</a:t>
            </a:r>
          </a:p>
          <a:p>
            <a:endParaRPr lang="ru-RU" sz="2000" dirty="0"/>
          </a:p>
          <a:p>
            <a:r>
              <a:rPr lang="ru-RU" sz="2000" dirty="0"/>
              <a:t>• пишутся с н: гладкокрашеный, домотканый, мелкодроблёный, самозваный, тяжелораненый, цельнокроеный .</a:t>
            </a:r>
          </a:p>
        </p:txBody>
      </p:sp>
    </p:spTree>
    <p:extLst>
      <p:ext uri="{BB962C8B-B14F-4D97-AF65-F5344CB8AC3E}">
        <p14:creationId xmlns:p14="http://schemas.microsoft.com/office/powerpoint/2010/main" val="287466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805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Сочетания-повторы с приставкой пере-  во второй части, имеющие усилительное значение. В них вторая часть пишется так же, как первая (с </a:t>
            </a:r>
            <a:r>
              <a:rPr lang="ru-RU" dirty="0" err="1"/>
              <a:t>нн</a:t>
            </a:r>
            <a:r>
              <a:rPr lang="ru-RU" dirty="0"/>
              <a:t>   или н ), например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/>
              <a:t>пишутся с </a:t>
            </a:r>
            <a:r>
              <a:rPr lang="ru-RU" dirty="0" err="1"/>
              <a:t>нн</a:t>
            </a:r>
            <a:r>
              <a:rPr lang="ru-RU" dirty="0"/>
              <a:t>: заложенный-перезаложенный, решённый-перерешённый ;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п</a:t>
            </a:r>
            <a:r>
              <a:rPr lang="ru-RU" dirty="0" err="1"/>
              <a:t>с</a:t>
            </a:r>
            <a:r>
              <a:rPr lang="ru-RU" dirty="0"/>
              <a:t> н : латаный-</a:t>
            </a:r>
            <a:r>
              <a:rPr lang="ru-RU" dirty="0" err="1"/>
              <a:t>перелатаный</a:t>
            </a:r>
            <a:r>
              <a:rPr lang="ru-RU" dirty="0"/>
              <a:t>, стираный-</a:t>
            </a:r>
            <a:r>
              <a:rPr lang="ru-RU" dirty="0" err="1"/>
              <a:t>перестираный</a:t>
            </a:r>
            <a:r>
              <a:rPr lang="ru-RU" dirty="0"/>
              <a:t>, чиненый-</a:t>
            </a:r>
            <a:r>
              <a:rPr lang="ru-RU" dirty="0" err="1"/>
              <a:t>перечиненый</a:t>
            </a:r>
            <a:r>
              <a:rPr lang="ru-RU" dirty="0"/>
              <a:t>, читаный-</a:t>
            </a:r>
            <a:r>
              <a:rPr lang="ru-RU" dirty="0" err="1"/>
              <a:t>перечитаный</a:t>
            </a:r>
            <a:endParaRPr lang="ru-RU" dirty="0"/>
          </a:p>
          <a:p>
            <a:r>
              <a:rPr lang="ru-RU" dirty="0"/>
              <a:t>Исключения. Пишутся с </a:t>
            </a:r>
            <a:r>
              <a:rPr lang="ru-RU" dirty="0" err="1"/>
              <a:t>нн</a:t>
            </a:r>
            <a:r>
              <a:rPr lang="ru-RU" dirty="0"/>
              <a:t>   вместо н :</a:t>
            </a:r>
          </a:p>
          <a:p>
            <a:r>
              <a:rPr lang="ru-RU" dirty="0"/>
              <a:t>а) прилагательные желанный, </a:t>
            </a:r>
            <a:r>
              <a:rPr lang="ru-RU" dirty="0" err="1"/>
              <a:t>жданный</a:t>
            </a:r>
            <a:r>
              <a:rPr lang="ru-RU" dirty="0"/>
              <a:t>  и (в составе устойчивых сочетаний) виданное ли дело?; слыханное ли дело?  Они образованы от глаголов несовершенного вида желать, ждать  и видать, слыхать .</a:t>
            </a:r>
          </a:p>
          <a:p>
            <a:r>
              <a:rPr lang="ru-RU" dirty="0"/>
              <a:t>Особые </a:t>
            </a:r>
            <a:r>
              <a:rPr lang="ru-RU" dirty="0" err="1" smtClean="0"/>
              <a:t>ишутся</a:t>
            </a:r>
            <a:r>
              <a:rPr lang="ru-RU" dirty="0" smtClean="0"/>
              <a:t> случаи</a:t>
            </a:r>
            <a:r>
              <a:rPr lang="ru-RU" dirty="0"/>
              <a:t>: прилагательные надёванный  и (в составе устойчивого сочетания) разливанное море; они образованы от приставочных глаголов несовершенного вида надевать, </a:t>
            </a:r>
            <a:r>
              <a:rPr lang="ru-RU" dirty="0" smtClean="0"/>
              <a:t>разливать</a:t>
            </a:r>
          </a:p>
          <a:p>
            <a:r>
              <a:rPr lang="ru-RU" dirty="0" smtClean="0"/>
              <a:t>б</a:t>
            </a:r>
            <a:r>
              <a:rPr lang="ru-RU" dirty="0"/>
              <a:t>) прилагательные с приставкой не-: неведанный, невиданный, негаданный, нежеланный, нежданный, ненадёванный, неожиданный, неслыханный, нечаянный  и (в составе устойчивого сочетания) недреманное око;</a:t>
            </a:r>
          </a:p>
          <a:p>
            <a:r>
              <a:rPr lang="ru-RU" dirty="0" smtClean="0"/>
              <a:t>в</a:t>
            </a:r>
            <a:r>
              <a:rPr lang="ru-RU" dirty="0"/>
              <a:t>) сложные прилагательные долгожданный, доморощенный  и (в составе собственного имени) Андрей Первозванный.</a:t>
            </a:r>
          </a:p>
          <a:p>
            <a:r>
              <a:rPr lang="ru-RU" dirty="0" smtClean="0"/>
              <a:t>Вторые </a:t>
            </a:r>
            <a:r>
              <a:rPr lang="ru-RU" dirty="0"/>
              <a:t>части этих приставочных и сложных прилагательных также соотносятся с глаголами несовершенного вида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16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031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                                                                                 </a:t>
            </a:r>
            <a:r>
              <a:rPr lang="ru-RU" dirty="0">
                <a:solidFill>
                  <a:srgbClr val="00B0F0"/>
                </a:solidFill>
              </a:rPr>
              <a:t>Краткие формы</a:t>
            </a:r>
          </a:p>
          <a:p>
            <a:r>
              <a:rPr lang="ru-RU" dirty="0"/>
              <a:t>Краткие формы страдательных причастий прошедшего времени пишутся с одним н, например</a:t>
            </a:r>
            <a:r>
              <a:rPr lang="ru-RU" dirty="0" smtClean="0"/>
              <a:t>: читан</a:t>
            </a:r>
            <a:r>
              <a:rPr lang="ru-RU" dirty="0"/>
              <a:t>, читана, читано, читаны; прочитан, прочитана, прочитано, </a:t>
            </a:r>
            <a:r>
              <a:rPr lang="ru-RU" dirty="0" smtClean="0"/>
              <a:t>прочитаны. Так </a:t>
            </a:r>
            <a:r>
              <a:rPr lang="ru-RU" dirty="0"/>
              <a:t>же пишутся формы среднего рода в безличном употреблении, напр.: накурено, </a:t>
            </a:r>
            <a:r>
              <a:rPr lang="ru-RU" dirty="0" err="1"/>
              <a:t>насорено</a:t>
            </a:r>
            <a:r>
              <a:rPr lang="ru-RU" dirty="0"/>
              <a:t>, езжено, хожено, </a:t>
            </a:r>
            <a:r>
              <a:rPr lang="ru-RU" dirty="0" smtClean="0"/>
              <a:t>езжено-переезжено.</a:t>
            </a:r>
            <a:endParaRPr lang="ru-RU" dirty="0"/>
          </a:p>
          <a:p>
            <a:r>
              <a:rPr lang="ru-RU" dirty="0"/>
              <a:t>Краткие формы (кроме формы мужского рода) прилагательных с качественным значением, совпадающих по форме со </a:t>
            </a:r>
            <a:r>
              <a:rPr lang="ru-RU" dirty="0" smtClean="0"/>
              <a:t>страд. </a:t>
            </a:r>
            <a:r>
              <a:rPr lang="ru-RU" dirty="0"/>
              <a:t>причастиями </a:t>
            </a:r>
            <a:r>
              <a:rPr lang="ru-RU" dirty="0" err="1" smtClean="0"/>
              <a:t>прош</a:t>
            </a:r>
            <a:r>
              <a:rPr lang="ru-RU" dirty="0" smtClean="0"/>
              <a:t>. </a:t>
            </a:r>
            <a:r>
              <a:rPr lang="ru-RU" dirty="0"/>
              <a:t>времени глаголов совершенного вида, пишутся с </a:t>
            </a:r>
            <a:r>
              <a:rPr lang="ru-RU" dirty="0" err="1"/>
              <a:t>нн</a:t>
            </a:r>
            <a:r>
              <a:rPr lang="ru-RU" dirty="0"/>
              <a:t>, например: </a:t>
            </a:r>
            <a:r>
              <a:rPr lang="ru-RU" dirty="0" err="1"/>
              <a:t>воспитанна</a:t>
            </a:r>
            <a:r>
              <a:rPr lang="ru-RU" dirty="0"/>
              <a:t>, воспитанно, </a:t>
            </a:r>
            <a:r>
              <a:rPr lang="ru-RU" dirty="0" err="1"/>
              <a:t>воспитанны</a:t>
            </a:r>
            <a:r>
              <a:rPr lang="ru-RU" dirty="0"/>
              <a:t> </a:t>
            </a:r>
            <a:r>
              <a:rPr lang="ru-RU" dirty="0" smtClean="0"/>
              <a:t>; </a:t>
            </a:r>
            <a:r>
              <a:rPr lang="ru-RU" dirty="0"/>
              <a:t>избалованна, избалованно, избалованны </a:t>
            </a:r>
            <a:r>
              <a:rPr lang="ru-RU" dirty="0" smtClean="0"/>
              <a:t>; </a:t>
            </a:r>
            <a:r>
              <a:rPr lang="ru-RU" dirty="0"/>
              <a:t>возвышенна, возвышенно, возвышенны </a:t>
            </a:r>
            <a:r>
              <a:rPr lang="ru-RU" dirty="0" smtClean="0"/>
              <a:t>. </a:t>
            </a:r>
            <a:r>
              <a:rPr lang="ru-RU" dirty="0"/>
              <a:t>Такие прилагательные имеют формы сравнительной степени: </a:t>
            </a:r>
            <a:r>
              <a:rPr lang="ru-RU" dirty="0" err="1"/>
              <a:t>воспитаннее</a:t>
            </a:r>
            <a:r>
              <a:rPr lang="ru-RU" dirty="0"/>
              <a:t>, избалованнее, </a:t>
            </a:r>
            <a:r>
              <a:rPr lang="ru-RU" dirty="0" err="1"/>
              <a:t>возвышеннее</a:t>
            </a:r>
            <a:r>
              <a:rPr lang="ru-RU" dirty="0"/>
              <a:t>.</a:t>
            </a:r>
          </a:p>
          <a:p>
            <a:r>
              <a:rPr lang="ru-RU" dirty="0" smtClean="0"/>
              <a:t>Краткие </a:t>
            </a:r>
            <a:r>
              <a:rPr lang="ru-RU" dirty="0"/>
              <a:t>формы прилагательных на -</a:t>
            </a:r>
            <a:r>
              <a:rPr lang="ru-RU" dirty="0" err="1"/>
              <a:t>нный</a:t>
            </a:r>
            <a:r>
              <a:rPr lang="ru-RU" dirty="0"/>
              <a:t>  пишутся с одним н, если эти прилагательные требуют зависимых слов и не имеют формы сравнительной степени. Примеры: привязанный к кому-либо  ‘испытывающий привязанность’ – Она к нему очень привязана; исполненный чего-либо  ‘полный, проникнутый’ </a:t>
            </a:r>
            <a:endParaRPr lang="ru-RU" dirty="0" smtClean="0"/>
          </a:p>
          <a:p>
            <a:r>
              <a:rPr lang="ru-RU" dirty="0" smtClean="0"/>
              <a:t>Некоторые </a:t>
            </a:r>
            <a:r>
              <a:rPr lang="ru-RU" dirty="0"/>
              <a:t>прилагательные имеют в разных значениях по-разному </a:t>
            </a:r>
            <a:r>
              <a:rPr lang="ru-RU" dirty="0" err="1"/>
              <a:t>пишущиеся</a:t>
            </a:r>
            <a:r>
              <a:rPr lang="ru-RU" dirty="0"/>
              <a:t> краткие формы. Например, разное написание кратких форм слова </a:t>
            </a:r>
            <a:r>
              <a:rPr lang="ru-RU" dirty="0" smtClean="0"/>
              <a:t>преданный</a:t>
            </a:r>
            <a:r>
              <a:rPr lang="ru-RU" dirty="0"/>
              <a:t>.</a:t>
            </a:r>
          </a:p>
          <a:p>
            <a:r>
              <a:rPr lang="ru-RU" dirty="0"/>
              <a:t>Краткие формы прилагательных, выражающих различные эмоциональные состояния, могут быть написаны с н   или с </a:t>
            </a:r>
            <a:r>
              <a:rPr lang="ru-RU" dirty="0" err="1"/>
              <a:t>нн</a:t>
            </a:r>
            <a:r>
              <a:rPr lang="ru-RU" dirty="0"/>
              <a:t>   в зависимости от передаваемых оттенков значения. Например: Она </a:t>
            </a:r>
            <a:r>
              <a:rPr lang="ru-RU" dirty="0" smtClean="0"/>
              <a:t>взволнована </a:t>
            </a:r>
            <a:r>
              <a:rPr lang="ru-RU" dirty="0"/>
              <a:t>– Ее речь </a:t>
            </a:r>
            <a:r>
              <a:rPr lang="ru-RU" dirty="0" smtClean="0"/>
              <a:t>взволнованна. В </a:t>
            </a:r>
            <a:r>
              <a:rPr lang="ru-RU" dirty="0"/>
              <a:t>трудных случаях различения подобных кратких форм следует обращаться к академическому «Русскому орфографическому </a:t>
            </a:r>
            <a:r>
              <a:rPr lang="ru-RU" dirty="0" err="1"/>
              <a:t>словарю</a:t>
            </a:r>
            <a:r>
              <a:rPr lang="ru-RU" dirty="0" err="1" smtClean="0"/>
              <a:t>».Краткие</a:t>
            </a:r>
            <a:r>
              <a:rPr lang="ru-RU" dirty="0" smtClean="0"/>
              <a:t> </a:t>
            </a:r>
            <a:r>
              <a:rPr lang="ru-RU" dirty="0"/>
              <a:t>формы сложных прилагательных, вторые части которых совпадают с причастиями на -</a:t>
            </a:r>
            <a:r>
              <a:rPr lang="ru-RU" dirty="0" err="1"/>
              <a:t>нный</a:t>
            </a:r>
            <a:r>
              <a:rPr lang="ru-RU" dirty="0"/>
              <a:t> , пишутся с н   или </a:t>
            </a:r>
            <a:r>
              <a:rPr lang="ru-RU" dirty="0" err="1"/>
              <a:t>нн</a:t>
            </a:r>
            <a:r>
              <a:rPr lang="ru-RU" dirty="0"/>
              <a:t>   в зависимости от значения. Прилагательные, выражающие признаки, которые могут проявляться в большей или меньшей степени, т. е. образующие формы сравнительной степени, имеют краткие формы (кроме формы мужского рода) с </a:t>
            </a:r>
            <a:r>
              <a:rPr lang="ru-RU" dirty="0" err="1"/>
              <a:t>нн</a:t>
            </a:r>
            <a:r>
              <a:rPr lang="ru-RU" dirty="0"/>
              <a:t>; прилагательные, не допускающие по значению форм сравнительной степени, имеют краткие формы с одним н, </a:t>
            </a:r>
            <a:r>
              <a:rPr lang="ru-RU" dirty="0" err="1" smtClean="0"/>
              <a:t>аимообусловлена</a:t>
            </a:r>
            <a:r>
              <a:rPr lang="ru-RU" dirty="0"/>
              <a:t>, -но, -</a:t>
            </a:r>
            <a:r>
              <a:rPr lang="ru-RU" dirty="0" err="1"/>
              <a:t>ны</a:t>
            </a:r>
            <a:r>
              <a:rPr lang="ru-RU" dirty="0"/>
              <a:t>; общепризнана, -но, -</a:t>
            </a:r>
            <a:r>
              <a:rPr lang="ru-RU" dirty="0" err="1"/>
              <a:t>ны</a:t>
            </a:r>
            <a:r>
              <a:rPr lang="ru-RU" dirty="0"/>
              <a:t>; противопоказана, -но, -</a:t>
            </a:r>
            <a:r>
              <a:rPr lang="ru-RU" dirty="0" err="1"/>
              <a:t>ны</a:t>
            </a:r>
            <a:r>
              <a:rPr lang="ru-RU" dirty="0"/>
              <a:t>  (нет форм сравнительной степени).</a:t>
            </a:r>
          </a:p>
          <a:p>
            <a:r>
              <a:rPr lang="ru-RU" dirty="0"/>
              <a:t>Краткие формы прилагательных с качественным значением, полные формы которых передаются на письме с одним н, пишутся так же, как полные. Например: делана, делано, деланы  (от деланый  ‘неестественный, принуждённый’); путана, путано, путаны  (от путаный  ‘нелогичный, сбивающий с толку’); учёна, учёно, учёны  (от учёный  ‘основательно знающий </a:t>
            </a:r>
            <a:r>
              <a:rPr lang="ru-RU" dirty="0" smtClean="0"/>
              <a:t>что-либо)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05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419100"/>
            <a:ext cx="94107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5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283010"/>
            <a:ext cx="10909299" cy="703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6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7"/>
            <a:ext cx="12382500" cy="685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Правописание 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>
                <a:solidFill>
                  <a:srgbClr val="0070C0"/>
                </a:solidFill>
              </a:rPr>
              <a:t> и </a:t>
            </a:r>
            <a:r>
              <a:rPr lang="ru-RU" dirty="0">
                <a:solidFill>
                  <a:srgbClr val="FF0000"/>
                </a:solidFill>
              </a:rPr>
              <a:t>НН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smtClean="0">
                <a:solidFill>
                  <a:srgbClr val="0070C0"/>
                </a:solidFill>
              </a:rPr>
              <a:t>         существительных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 пишется</a:t>
            </a:r>
            <a:r>
              <a:rPr lang="ru-RU" dirty="0"/>
              <a:t>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dirty="0"/>
              <a:t>если корень слова оканчивается на н, а суффикс начинается с н: </a:t>
            </a:r>
            <a:r>
              <a:rPr lang="ru-RU" dirty="0" err="1"/>
              <a:t>бузин</a:t>
            </a:r>
            <a:r>
              <a:rPr lang="ru-RU" dirty="0"/>
              <a:t>-ник (бузина), дружин-ник (дружина), малин-ник (малина), </a:t>
            </a:r>
            <a:r>
              <a:rPr lang="ru-RU" dirty="0" err="1"/>
              <a:t>мошен</a:t>
            </a:r>
            <a:r>
              <a:rPr lang="ru-RU" dirty="0"/>
              <a:t>-ник (мошна), осин-ник (осина), рябин-ник (рябина); </a:t>
            </a:r>
            <a:r>
              <a:rPr lang="ru-RU" dirty="0" err="1"/>
              <a:t>беспридан</a:t>
            </a:r>
            <a:r>
              <a:rPr lang="ru-RU" dirty="0"/>
              <a:t>-ниц-а (приданое), </a:t>
            </a:r>
            <a:r>
              <a:rPr lang="ru-RU" dirty="0" err="1"/>
              <a:t>бессон</a:t>
            </a:r>
            <a:r>
              <a:rPr lang="ru-RU" dirty="0"/>
              <a:t>-ниц-а (сон)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2.</a:t>
            </a:r>
            <a:r>
              <a:rPr lang="ru-RU" dirty="0" smtClean="0"/>
              <a:t> </a:t>
            </a:r>
            <a:r>
              <a:rPr lang="ru-RU" dirty="0"/>
              <a:t>если существительное образовано от прилагательного, имеющего </a:t>
            </a:r>
            <a:r>
              <a:rPr lang="ru-RU" dirty="0" err="1"/>
              <a:t>нн</a:t>
            </a:r>
            <a:r>
              <a:rPr lang="ru-RU" dirty="0"/>
              <a:t>, или от причастия: </a:t>
            </a:r>
            <a:r>
              <a:rPr lang="ru-RU" dirty="0" err="1"/>
              <a:t>болезненн</a:t>
            </a:r>
            <a:r>
              <a:rPr lang="ru-RU" dirty="0"/>
              <a:t>-ость (болезненный), </a:t>
            </a:r>
            <a:r>
              <a:rPr lang="ru-RU" dirty="0" err="1"/>
              <a:t>взволнованн</a:t>
            </a:r>
            <a:r>
              <a:rPr lang="ru-RU" dirty="0"/>
              <a:t>-ость (взволнованный), </a:t>
            </a:r>
            <a:r>
              <a:rPr lang="ru-RU" dirty="0" err="1"/>
              <a:t>гривенн-ик</a:t>
            </a:r>
            <a:r>
              <a:rPr lang="ru-RU" dirty="0"/>
              <a:t> (</a:t>
            </a:r>
            <a:r>
              <a:rPr lang="ru-RU" dirty="0" smtClean="0"/>
              <a:t>гривенный), </a:t>
            </a:r>
            <a:r>
              <a:rPr lang="ru-RU" dirty="0" err="1"/>
              <a:t>общественн-ик</a:t>
            </a:r>
            <a:r>
              <a:rPr lang="ru-RU" dirty="0"/>
              <a:t> (общественный), </a:t>
            </a:r>
            <a:r>
              <a:rPr lang="ru-RU" dirty="0" err="1"/>
              <a:t>организованн</a:t>
            </a:r>
            <a:r>
              <a:rPr lang="ru-RU" dirty="0"/>
              <a:t>-ость (организованный), </a:t>
            </a:r>
            <a:r>
              <a:rPr lang="ru-RU" dirty="0" err="1"/>
              <a:t>пленн-ик</a:t>
            </a:r>
            <a:r>
              <a:rPr lang="ru-RU" dirty="0"/>
              <a:t> (пленный), </a:t>
            </a:r>
            <a:r>
              <a:rPr lang="ru-RU" dirty="0" err="1"/>
              <a:t>посланн-ик</a:t>
            </a:r>
            <a:r>
              <a:rPr lang="ru-RU" dirty="0"/>
              <a:t> (посланный), </a:t>
            </a:r>
            <a:r>
              <a:rPr lang="ru-RU" dirty="0" err="1"/>
              <a:t>привилегированн</a:t>
            </a:r>
            <a:r>
              <a:rPr lang="ru-RU" dirty="0"/>
              <a:t>-ость (привилегированный), </a:t>
            </a:r>
          </a:p>
        </p:txBody>
      </p:sp>
    </p:spTree>
    <p:extLst>
      <p:ext uri="{BB962C8B-B14F-4D97-AF65-F5344CB8AC3E}">
        <p14:creationId xmlns:p14="http://schemas.microsoft.com/office/powerpoint/2010/main" val="214307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Правописание 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>
                <a:solidFill>
                  <a:srgbClr val="0070C0"/>
                </a:solidFill>
              </a:rPr>
              <a:t> и </a:t>
            </a:r>
            <a:r>
              <a:rPr lang="ru-RU" dirty="0">
                <a:solidFill>
                  <a:srgbClr val="FF0000"/>
                </a:solidFill>
              </a:rPr>
              <a:t>НН</a:t>
            </a:r>
            <a:r>
              <a:rPr lang="ru-RU" dirty="0">
                <a:solidFill>
                  <a:srgbClr val="0070C0"/>
                </a:solidFill>
              </a:rPr>
              <a:t> в          существительных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ru-RU" dirty="0">
                <a:solidFill>
                  <a:srgbClr val="FF0000"/>
                </a:solidFill>
              </a:rPr>
              <a:t>Н  </a:t>
            </a:r>
            <a:r>
              <a:rPr lang="ru-RU" dirty="0" smtClean="0"/>
              <a:t>пишется </a:t>
            </a:r>
            <a:r>
              <a:rPr lang="ru-RU" dirty="0"/>
              <a:t>в словах</a:t>
            </a:r>
            <a:r>
              <a:rPr lang="ru-RU" dirty="0" smtClean="0"/>
              <a:t>:</a:t>
            </a:r>
          </a:p>
          <a:p>
            <a:r>
              <a:rPr lang="ru-RU" dirty="0"/>
              <a:t>багрян-</a:t>
            </a:r>
            <a:r>
              <a:rPr lang="ru-RU" dirty="0" err="1"/>
              <a:t>ица</a:t>
            </a:r>
            <a:r>
              <a:rPr lang="ru-RU" dirty="0"/>
              <a:t> (багряный), варен-</a:t>
            </a:r>
            <a:r>
              <a:rPr lang="ru-RU" dirty="0" err="1"/>
              <a:t>ик</a:t>
            </a:r>
            <a:r>
              <a:rPr lang="ru-RU" dirty="0"/>
              <a:t> (вареный), ветрен-ость, ветрен-</a:t>
            </a:r>
            <a:r>
              <a:rPr lang="ru-RU" dirty="0" err="1"/>
              <a:t>ик</a:t>
            </a:r>
            <a:r>
              <a:rPr lang="ru-RU" dirty="0"/>
              <a:t>, ветрен-</a:t>
            </a:r>
            <a:r>
              <a:rPr lang="ru-RU" dirty="0" err="1"/>
              <a:t>ица</a:t>
            </a:r>
            <a:r>
              <a:rPr lang="ru-RU" dirty="0"/>
              <a:t> (ветреный), </a:t>
            </a:r>
            <a:r>
              <a:rPr lang="ru-RU" dirty="0" err="1"/>
              <a:t>гостин-ица</a:t>
            </a:r>
            <a:r>
              <a:rPr lang="ru-RU" dirty="0"/>
              <a:t> (гостиный), </a:t>
            </a:r>
            <a:r>
              <a:rPr lang="ru-RU" dirty="0" err="1"/>
              <a:t>дровян-ик</a:t>
            </a:r>
            <a:r>
              <a:rPr lang="ru-RU" dirty="0"/>
              <a:t> (дровяной), </a:t>
            </a:r>
            <a:r>
              <a:rPr lang="ru-RU" dirty="0" err="1"/>
              <a:t>коноплян-ик</a:t>
            </a:r>
            <a:r>
              <a:rPr lang="ru-RU" dirty="0"/>
              <a:t> (конопляный), копчен-ости (копченый), </a:t>
            </a:r>
            <a:r>
              <a:rPr lang="ru-RU" dirty="0" err="1"/>
              <a:t>костян-ика</a:t>
            </a:r>
            <a:r>
              <a:rPr lang="ru-RU" dirty="0"/>
              <a:t> (костяной), </a:t>
            </a:r>
            <a:r>
              <a:rPr lang="ru-RU" dirty="0" err="1"/>
              <a:t>маслен-ица</a:t>
            </a:r>
            <a:r>
              <a:rPr lang="ru-RU" dirty="0"/>
              <a:t> (масленый), мудрен-ость (мудреный), </a:t>
            </a:r>
            <a:r>
              <a:rPr lang="ru-RU" dirty="0" err="1"/>
              <a:t>овсян-ица</a:t>
            </a:r>
            <a:r>
              <a:rPr lang="ru-RU" dirty="0"/>
              <a:t> (овсяной), </a:t>
            </a:r>
            <a:r>
              <a:rPr lang="ru-RU" dirty="0" err="1"/>
              <a:t>торфян-ик</a:t>
            </a:r>
            <a:r>
              <a:rPr lang="ru-RU" dirty="0"/>
              <a:t> (торфяной), смышлен-ость (смышленый) и т.п., а также в словах </a:t>
            </a:r>
            <a:r>
              <a:rPr lang="ru-RU" dirty="0" err="1"/>
              <a:t>ольша</a:t>
            </a:r>
            <a:r>
              <a:rPr lang="ru-RU" dirty="0"/>
              <a:t>-ник, </a:t>
            </a:r>
            <a:r>
              <a:rPr lang="ru-RU" dirty="0" err="1"/>
              <a:t>омшан-ик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91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Правописание </a:t>
            </a:r>
            <a:r>
              <a:rPr lang="ru-RU" sz="3200" dirty="0">
                <a:solidFill>
                  <a:srgbClr val="FF0000"/>
                </a:solidFill>
              </a:rPr>
              <a:t>Н</a:t>
            </a:r>
            <a:r>
              <a:rPr lang="ru-RU" sz="3200" dirty="0">
                <a:solidFill>
                  <a:srgbClr val="0070C0"/>
                </a:solidFill>
              </a:rPr>
              <a:t> и </a:t>
            </a:r>
            <a:r>
              <a:rPr lang="ru-RU" sz="3200" dirty="0">
                <a:solidFill>
                  <a:srgbClr val="FF0000"/>
                </a:solidFill>
              </a:rPr>
              <a:t>НН</a:t>
            </a:r>
            <a:r>
              <a:rPr lang="ru-RU" sz="3200" dirty="0">
                <a:solidFill>
                  <a:srgbClr val="0070C0"/>
                </a:solidFill>
              </a:rPr>
              <a:t> в суффиксах отыменных прилагательных (образованных от имени </a:t>
            </a:r>
            <a:r>
              <a:rPr lang="ru-RU" sz="3200" dirty="0" smtClean="0">
                <a:solidFill>
                  <a:srgbClr val="0070C0"/>
                </a:solidFill>
              </a:rPr>
              <a:t>существительного)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     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Нн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пишется: </a:t>
            </a:r>
            <a:endParaRPr lang="ru-RU" dirty="0" smtClean="0"/>
          </a:p>
          <a:p>
            <a:r>
              <a:rPr lang="ru-RU" dirty="0"/>
              <a:t>1) у прилагательных, образованных от имен существительных с помощью суффиксов -</a:t>
            </a:r>
            <a:r>
              <a:rPr lang="ru-RU" dirty="0" err="1"/>
              <a:t>енн</a:t>
            </a:r>
            <a:r>
              <a:rPr lang="ru-RU" dirty="0"/>
              <a:t>-, -</a:t>
            </a:r>
            <a:r>
              <a:rPr lang="ru-RU" dirty="0" err="1"/>
              <a:t>онн</a:t>
            </a:r>
            <a:r>
              <a:rPr lang="ru-RU" dirty="0"/>
              <a:t>-: искусственный, клюквенный, соломенный, операционный, сессионный, станционный и др.; сюда же можно отнести и прилагательные, образованные от существительных на </a:t>
            </a:r>
            <a:r>
              <a:rPr lang="ru-RU" dirty="0" err="1"/>
              <a:t>мя</a:t>
            </a:r>
            <a:r>
              <a:rPr lang="ru-RU" dirty="0"/>
              <a:t> (время, пламя и др.): временный, пламенный, семенной, именной, племенной и пр.</a:t>
            </a:r>
          </a:p>
          <a:p>
            <a:endParaRPr lang="ru-RU" dirty="0"/>
          </a:p>
          <a:p>
            <a:r>
              <a:rPr lang="ru-RU" dirty="0"/>
              <a:t>В прилагательном ветреный пишется одна н, так как оно образовано не от существительного ветер, а от глагола </a:t>
            </a:r>
            <a:r>
              <a:rPr lang="ru-RU" dirty="0" err="1"/>
              <a:t>ветрить</a:t>
            </a:r>
            <a:r>
              <a:rPr lang="ru-RU" dirty="0"/>
              <a:t> с помощью суффикса -н-, что не противоречит правилу правописания н в отглагольных прилагательных: выветренный, обветренный, заветренный - образованы от глаголов;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50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3793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3) у прилагательных, образованных от существительных с основой на н (вторая -н- суффикс прилагательного): длинный (длина), истинный (истина), миллионный (миллион), старинный (старина), холстинный (холстина) и др.</a:t>
            </a:r>
          </a:p>
          <a:p>
            <a:endParaRPr lang="ru-RU" sz="2800" dirty="0"/>
          </a:p>
          <a:p>
            <a:r>
              <a:rPr lang="ru-RU" sz="2800" dirty="0"/>
              <a:t>Прилагательные типа бараний, сазаний, тюлений пишутся с одной н, так как они образованы от существительных с основой на н путем прибавления суффикса -j- .</a:t>
            </a:r>
          </a:p>
          <a:p>
            <a:endParaRPr lang="ru-RU" sz="2800" dirty="0"/>
          </a:p>
          <a:p>
            <a:r>
              <a:rPr lang="ru-RU" sz="2800" dirty="0"/>
              <a:t>Слова пряный, румяный, юный пишутся с одной н (непроизводные прилагательные); в производных от них словах также пишется одна н: пряность, румяненький, румяна, юность (но: юннат, так как это слово образовано из сочетания юный натуралист).</a:t>
            </a:r>
          </a:p>
        </p:txBody>
      </p:sp>
    </p:spTree>
    <p:extLst>
      <p:ext uri="{BB962C8B-B14F-4D97-AF65-F5344CB8AC3E}">
        <p14:creationId xmlns:p14="http://schemas.microsoft.com/office/powerpoint/2010/main" val="173490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Правописание </a:t>
            </a:r>
            <a:r>
              <a:rPr lang="ru-RU" sz="3200" dirty="0">
                <a:solidFill>
                  <a:srgbClr val="FF0000"/>
                </a:solidFill>
              </a:rPr>
              <a:t>Н</a:t>
            </a:r>
            <a:r>
              <a:rPr lang="ru-RU" sz="3200" dirty="0">
                <a:solidFill>
                  <a:srgbClr val="0070C0"/>
                </a:solidFill>
              </a:rPr>
              <a:t> и </a:t>
            </a:r>
            <a:r>
              <a:rPr lang="ru-RU" sz="3200" dirty="0">
                <a:solidFill>
                  <a:srgbClr val="FF0000"/>
                </a:solidFill>
              </a:rPr>
              <a:t>НН</a:t>
            </a:r>
            <a:r>
              <a:rPr lang="ru-RU" sz="3200" dirty="0">
                <a:solidFill>
                  <a:srgbClr val="0070C0"/>
                </a:solidFill>
              </a:rPr>
              <a:t> в суффиксах отыменных прилагательных (образованных от имени существительного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Н </a:t>
            </a:r>
            <a:r>
              <a:rPr lang="ru-RU" dirty="0"/>
              <a:t>пишется у </a:t>
            </a:r>
            <a:r>
              <a:rPr lang="ru-RU" dirty="0" smtClean="0"/>
              <a:t>прилагательных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образованных от существительных с помощью суффиксов -ин-, -ан-, -</a:t>
            </a:r>
            <a:r>
              <a:rPr lang="ru-RU" dirty="0" err="1"/>
              <a:t>ян</a:t>
            </a:r>
            <a:r>
              <a:rPr lang="ru-RU" dirty="0"/>
              <a:t>-: голубиный (голубь), гусиный (гусь), куриный, орлиный, лебединый, кожаный (кожа), песчаный (песок), вощаной (воск), полотняный (полотно), серебряный, дровяной и др.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Исключения</a:t>
            </a:r>
            <a:r>
              <a:rPr lang="ru-RU" dirty="0"/>
              <a:t>: стеклянный, оловянный, деревянный.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2539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Необходимо различать прилагательные, орфография которых зависит от их значения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а) ветреный - «сопровождаемый ветром, с ветром» (ветреная погода), «легкомысленный» - перен. (ветреная девушка, молодежь); ветряной - «приводимый в действие силой ветра» (ветряной двигатель, насос, мельница); в сочетании ветряная оспа у прилагательного пишется суффикс -</a:t>
            </a:r>
            <a:r>
              <a:rPr lang="ru-RU" dirty="0" err="1"/>
              <a:t>ян</a:t>
            </a:r>
            <a:r>
              <a:rPr lang="ru-RU" dirty="0"/>
              <a:t>-, ср.: ветрянка - разг.;</a:t>
            </a:r>
          </a:p>
          <a:p>
            <a:endParaRPr lang="ru-RU" dirty="0"/>
          </a:p>
          <a:p>
            <a:r>
              <a:rPr lang="ru-RU" dirty="0"/>
              <a:t>б) масленый - «пропитанный маслом, смазанный, запачканный маслом» (масленые блины, каша, руки), перен. (масленые глаза, масленый голос, также: масленая неделя - масленица); масляный - «для масла, из масла, на масле» (масляное печенье, масляная краска, масляный двигатель, насос и т.п.); ср.: масляная бутыль («предназначенная для масла») и масленая бутыль («испачканная маслом»);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в) серебрёный - «подвергшийся серебрению, покрытый серебром» (серебрёная ложка); серебряный - «сделанный из серебра» (серебряная ложка);</a:t>
            </a:r>
          </a:p>
          <a:p>
            <a:endParaRPr lang="ru-RU" dirty="0"/>
          </a:p>
          <a:p>
            <a:r>
              <a:rPr lang="ru-RU" dirty="0"/>
              <a:t>г) солёный - «содержащий соль» (соленая рыба); соляной - «состоящий из соли» (соляные копи, соляной столб). В сочетании соляная кислота у прилагательного пишется суффикс -</a:t>
            </a:r>
            <a:r>
              <a:rPr lang="ru-RU" dirty="0" err="1"/>
              <a:t>ян</a:t>
            </a:r>
            <a:r>
              <a:rPr lang="ru-RU" dirty="0"/>
              <a:t>-.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90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</TotalTime>
  <Words>1761</Words>
  <Application>Microsoft Office PowerPoint</Application>
  <PresentationFormat>Широкоэкранный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Tw Cen MT Condensed</vt:lpstr>
      <vt:lpstr>Wingdings 3</vt:lpstr>
      <vt:lpstr>Интеграл</vt:lpstr>
      <vt:lpstr>Правописание н и нн  в разных частях речи </vt:lpstr>
      <vt:lpstr>Презентация PowerPoint</vt:lpstr>
      <vt:lpstr>Презентация PowerPoint</vt:lpstr>
      <vt:lpstr>Правописание Н и НН в          существительных </vt:lpstr>
      <vt:lpstr>Правописание Н и НН в          существительных </vt:lpstr>
      <vt:lpstr>Правописание Н и НН в суффиксах отыменных прилагательных (образованных от имени существительного)</vt:lpstr>
      <vt:lpstr>Презентация PowerPoint</vt:lpstr>
      <vt:lpstr>Правописание Н и НН в суффиксах отыменных прилагательных (образованных от имени существительного</vt:lpstr>
      <vt:lpstr>Необходимо различать прилагательные, орфография которых зависит от их значения:</vt:lpstr>
      <vt:lpstr>Правописание Н и НН в отглагольных прилагательных и причастиях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 и нн в разных частях речи</dc:title>
  <dc:creator>ирина полупанова</dc:creator>
  <cp:lastModifiedBy>ирина полупанова</cp:lastModifiedBy>
  <cp:revision>10</cp:revision>
  <dcterms:created xsi:type="dcterms:W3CDTF">2015-03-20T17:43:05Z</dcterms:created>
  <dcterms:modified xsi:type="dcterms:W3CDTF">2015-03-20T19:42:30Z</dcterms:modified>
</cp:coreProperties>
</file>