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7" r:id="rId2"/>
    <p:sldId id="258" r:id="rId3"/>
    <p:sldId id="260" r:id="rId4"/>
    <p:sldId id="259" r:id="rId5"/>
    <p:sldId id="301" r:id="rId6"/>
    <p:sldId id="279" r:id="rId7"/>
    <p:sldId id="280" r:id="rId8"/>
    <p:sldId id="281" r:id="rId9"/>
    <p:sldId id="296" r:id="rId10"/>
    <p:sldId id="297" r:id="rId11"/>
    <p:sldId id="298" r:id="rId12"/>
    <p:sldId id="299" r:id="rId13"/>
    <p:sldId id="30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0" r:id="rId24"/>
    <p:sldId id="292" r:id="rId25"/>
    <p:sldId id="294" r:id="rId26"/>
    <p:sldId id="293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00"/>
    <a:srgbClr val="3399FF"/>
    <a:srgbClr val="FFCC99"/>
    <a:srgbClr val="CBCB6B"/>
    <a:srgbClr val="5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9" d="100"/>
          <a:sy n="69" d="100"/>
        </p:scale>
        <p:origin x="-18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1240-B372-49AE-88D9-EF80CF45993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3A3C-4800-484B-91E4-5A87AEE5E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0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99BE5E-4795-4BAF-A00E-70FDA6B7AED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0ECBCF-70D7-4AA0-BE3A-9DC002CF33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rgbClr val="FFFFCC">
              <a:alpha val="4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692696"/>
            <a:ext cx="52149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Book Antiqua" pitchFamily="18" charset="0"/>
              </a:rPr>
              <a:t>Смирнова Юлия Алексеевна</a:t>
            </a:r>
          </a:p>
          <a:p>
            <a:pPr algn="ctr"/>
            <a:r>
              <a:rPr lang="ru-RU" sz="3200" i="1" dirty="0">
                <a:latin typeface="Book Antiqua" pitchFamily="18" charset="0"/>
              </a:rPr>
              <a:t>у</a:t>
            </a:r>
            <a:r>
              <a:rPr lang="ru-RU" sz="3200" i="1" dirty="0" smtClean="0">
                <a:latin typeface="Book Antiqua" pitchFamily="18" charset="0"/>
              </a:rPr>
              <a:t>читель </a:t>
            </a:r>
          </a:p>
          <a:p>
            <a:pPr algn="ctr"/>
            <a:r>
              <a:rPr lang="ru-RU" sz="3200" i="1" dirty="0" smtClean="0">
                <a:latin typeface="Book Antiqua" pitchFamily="18" charset="0"/>
              </a:rPr>
              <a:t>начальных </a:t>
            </a:r>
          </a:p>
          <a:p>
            <a:pPr algn="ctr"/>
            <a:r>
              <a:rPr lang="ru-RU" sz="3200" i="1" dirty="0" smtClean="0">
                <a:latin typeface="Book Antiqua" pitchFamily="18" charset="0"/>
              </a:rPr>
              <a:t>классов</a:t>
            </a:r>
          </a:p>
          <a:p>
            <a:pPr algn="ctr"/>
            <a:r>
              <a:rPr lang="ru-RU" sz="3200" i="1" dirty="0" smtClean="0">
                <a:latin typeface="Book Antiqua" pitchFamily="18" charset="0"/>
              </a:rPr>
              <a:t>МОУ «Волосовская начальная </a:t>
            </a:r>
          </a:p>
          <a:p>
            <a:pPr algn="ctr"/>
            <a:r>
              <a:rPr lang="ru-RU" sz="3200" i="1" dirty="0" smtClean="0">
                <a:latin typeface="Book Antiqua" pitchFamily="18" charset="0"/>
              </a:rPr>
              <a:t>общеобразовательная</a:t>
            </a:r>
          </a:p>
          <a:p>
            <a:pPr algn="ctr"/>
            <a:r>
              <a:rPr lang="ru-RU" sz="3200" i="1" dirty="0" smtClean="0">
                <a:latin typeface="Book Antiqua" pitchFamily="18" charset="0"/>
              </a:rPr>
              <a:t> школа»</a:t>
            </a:r>
            <a:endParaRPr lang="ru-RU" sz="3200" i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92919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ndara" pitchFamily="34" charset="0"/>
              </a:rPr>
              <a:t>о</a:t>
            </a:r>
            <a:r>
              <a:rPr lang="ru-RU" sz="2400" dirty="0" smtClean="0">
                <a:latin typeface="Candara" pitchFamily="34" charset="0"/>
              </a:rPr>
              <a:t>бразование – высшее</a:t>
            </a:r>
          </a:p>
          <a:p>
            <a:pPr algn="ctr"/>
            <a:r>
              <a:rPr lang="ru-RU" sz="2400" dirty="0">
                <a:latin typeface="Candara" pitchFamily="34" charset="0"/>
              </a:rPr>
              <a:t>у</a:t>
            </a:r>
            <a:r>
              <a:rPr lang="ru-RU" sz="2400" dirty="0" smtClean="0">
                <a:latin typeface="Candara" pitchFamily="34" charset="0"/>
              </a:rPr>
              <a:t>читель начальных классов – </a:t>
            </a:r>
            <a:r>
              <a:rPr lang="en-US" sz="2400" dirty="0" smtClean="0">
                <a:latin typeface="Candara" pitchFamily="34" charset="0"/>
              </a:rPr>
              <a:t>I</a:t>
            </a:r>
            <a:r>
              <a:rPr lang="ru-RU" sz="2400" dirty="0" smtClean="0">
                <a:latin typeface="Candara" pitchFamily="34" charset="0"/>
              </a:rPr>
              <a:t> квалификационной категории</a:t>
            </a:r>
          </a:p>
          <a:p>
            <a:pPr algn="ctr"/>
            <a:r>
              <a:rPr lang="ru-RU" sz="2400" dirty="0">
                <a:latin typeface="Candara" pitchFamily="34" charset="0"/>
              </a:rPr>
              <a:t>п</a:t>
            </a:r>
            <a:r>
              <a:rPr lang="ru-RU" sz="2400" dirty="0" smtClean="0">
                <a:latin typeface="Candara" pitchFamily="34" charset="0"/>
              </a:rPr>
              <a:t>едагогический стаж – 9 лет</a:t>
            </a:r>
            <a:endParaRPr lang="ru-RU" sz="2400" dirty="0">
              <a:latin typeface="Candara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332656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i="1" u="sng" dirty="0" smtClean="0">
                <a:latin typeface="Candara" pitchFamily="34" charset="0"/>
              </a:rPr>
              <a:t>Линейный метод </a:t>
            </a:r>
            <a:r>
              <a:rPr lang="ru-RU" sz="2400" i="1" dirty="0" smtClean="0">
                <a:latin typeface="Candara" pitchFamily="34" charset="0"/>
              </a:rPr>
              <a:t>– 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>Учащиеся обучаются на основе точных, одинаковых расстояний между элементами букв, точных пропорций высоты и ширины букв, можно пользоваться вспомогательной сеткой. Как единственный этот метод также не оправдал себя, так как частая косая сетка не способствовала развитию навыка письма, формированию глазомера. Глаза учеников быстро уставали. В современной школе используются элементы этого метода, например, когда с первых дней обучения учитель применяет тетради с одной линией, в начале обучения линейный метод применяется как основной.</a:t>
            </a:r>
          </a:p>
          <a:p>
            <a:pPr algn="ctr"/>
            <a:endParaRPr lang="ru-RU" sz="2400" i="1" u="sng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6803278" cy="300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0"/>
            <a:ext cx="4392488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Candara" pitchFamily="34" charset="0"/>
            </a:endParaRPr>
          </a:p>
          <a:p>
            <a:pPr algn="ctr"/>
            <a:r>
              <a:rPr lang="ru-RU" sz="2800" i="1" u="sng" dirty="0" smtClean="0">
                <a:latin typeface="Candara" pitchFamily="34" charset="0"/>
              </a:rPr>
              <a:t>Генетический метод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заключается в изучении букв в порядке от более простых по форме и начертанию к более сложным. В школе этот метод известен еще со средних веков, его с успехом применял Песталоцци. В методических разработках последнего времени метод применяется для отработки формы букв в </a:t>
            </a:r>
            <a:r>
              <a:rPr lang="ru-RU" sz="2400" i="1" dirty="0" err="1" smtClean="0">
                <a:latin typeface="Candara" pitchFamily="34" charset="0"/>
              </a:rPr>
              <a:t>послебукварный</a:t>
            </a:r>
            <a:r>
              <a:rPr lang="ru-RU" sz="2400" i="1" dirty="0" smtClean="0">
                <a:latin typeface="Candara" pitchFamily="34" charset="0"/>
              </a:rPr>
              <a:t> период, например, в пособии "Дидактические материалы по обучению письму" для 2 и 3 классов.</a:t>
            </a:r>
          </a:p>
          <a:p>
            <a:pPr algn="ctr"/>
            <a:endParaRPr lang="ru-RU" sz="2400" i="1" u="sng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7170" name="Picture 2" descr="C:\Users\HP\Desktop\rus-wri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1189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87624" y="908720"/>
            <a:ext cx="662473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 smtClean="0">
              <a:latin typeface="Candara" pitchFamily="34" charset="0"/>
            </a:endParaRPr>
          </a:p>
          <a:p>
            <a:pPr algn="ctr"/>
            <a:r>
              <a:rPr lang="ru-RU" sz="2800" i="1" u="sng" dirty="0" smtClean="0">
                <a:latin typeface="Candara" pitchFamily="34" charset="0"/>
              </a:rPr>
              <a:t>Ритмический или тактический метод </a:t>
            </a:r>
            <a:r>
              <a:rPr lang="ru-RU" sz="2400" i="1" dirty="0" smtClean="0">
                <a:latin typeface="Candara" pitchFamily="34" charset="0"/>
              </a:rPr>
              <a:t>–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письмо под счет, в одинаковом ритме. Метод удобен для фронтальной работы с классом, развивает уверенность и плавность руки, устанавливает нужную скорость письма, довольно широко применяется в современной методике обучения письму. Необходимо помнить, что при длительном применении метод не оправдывает себя, так как дети быстро утомляются от постоянного счета.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i="1" u="sng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32656"/>
            <a:ext cx="8424936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i="1" u="sng" dirty="0" smtClean="0">
                <a:latin typeface="Candara" pitchFamily="34" charset="0"/>
              </a:rPr>
              <a:t>Метод обучения письму путем прописывания специальных упражнений (метод </a:t>
            </a:r>
            <a:r>
              <a:rPr lang="ru-RU" sz="2800" i="1" u="sng" dirty="0" err="1" smtClean="0">
                <a:latin typeface="Candara" pitchFamily="34" charset="0"/>
              </a:rPr>
              <a:t>Карстера</a:t>
            </a:r>
            <a:r>
              <a:rPr lang="ru-RU" sz="2800" i="1" u="sng" dirty="0" smtClean="0">
                <a:latin typeface="Candara" pitchFamily="34" charset="0"/>
              </a:rPr>
              <a:t>) </a:t>
            </a:r>
            <a:r>
              <a:rPr lang="ru-RU" sz="2400" dirty="0" smtClean="0"/>
              <a:t>- </a:t>
            </a:r>
            <a:r>
              <a:rPr lang="ru-RU" sz="2000" i="1" dirty="0" smtClean="0">
                <a:latin typeface="Candara" pitchFamily="34" charset="0"/>
              </a:rPr>
              <a:t>этот метод ставил главной задачей выработку у учащихся четкой и красивой скорописи. </a:t>
            </a:r>
            <a:r>
              <a:rPr lang="ru-RU" sz="2000" i="1" dirty="0" err="1" smtClean="0">
                <a:latin typeface="Candara" pitchFamily="34" charset="0"/>
              </a:rPr>
              <a:t>Карстер</a:t>
            </a:r>
            <a:r>
              <a:rPr lang="ru-RU" sz="2000" i="1" dirty="0" smtClean="0">
                <a:latin typeface="Candara" pitchFamily="34" charset="0"/>
              </a:rPr>
              <a:t> применял целый ряд упражнений в быстром письме волосяными линиями в сочетании их с буквами и словами. Все эти упражнения писались на бумаге без какой-либо разлиновки. Это делалось для того, чтобы все учащиеся научились пользоваться пространством бумаг, а также с целью достижения более утонченно развитого глазомера.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>По мнению методистов, система упражнений </a:t>
            </a:r>
            <a:r>
              <a:rPr lang="ru-RU" sz="2000" i="1" dirty="0" err="1" smtClean="0">
                <a:latin typeface="Candara" pitchFamily="34" charset="0"/>
              </a:rPr>
              <a:t>Карстера</a:t>
            </a:r>
            <a:r>
              <a:rPr lang="ru-RU" sz="2000" i="1" dirty="0" smtClean="0">
                <a:latin typeface="Candara" pitchFamily="34" charset="0"/>
              </a:rPr>
              <a:t> была больше пригодна для взрослых при выработке скорости письма или исправления почерков, чем для детей. Однако впоследствии отдельные упражнения успешно используются и для обучения детей (прописи Н.И.Ткаченко и А.И.Воскресенской, пособия </a:t>
            </a:r>
            <a:r>
              <a:rPr lang="ru-RU" sz="2000" i="1" dirty="0" err="1" smtClean="0">
                <a:latin typeface="Candara" pitchFamily="34" charset="0"/>
              </a:rPr>
              <a:t>В.А.Саглина</a:t>
            </a:r>
            <a:r>
              <a:rPr lang="ru-RU" sz="2000" i="1" dirty="0" smtClean="0">
                <a:latin typeface="Candara" pitchFamily="34" charset="0"/>
              </a:rPr>
              <a:t>, </a:t>
            </a:r>
            <a:r>
              <a:rPr lang="ru-RU" sz="2000" i="1" dirty="0" err="1" smtClean="0">
                <a:latin typeface="Candara" pitchFamily="34" charset="0"/>
              </a:rPr>
              <a:t>Н.Н,Боголюбова</a:t>
            </a:r>
            <a:r>
              <a:rPr lang="ru-RU" sz="2000" i="1" dirty="0" smtClean="0">
                <a:latin typeface="Candara" pitchFamily="34" charset="0"/>
              </a:rPr>
              <a:t> и др.).</a:t>
            </a:r>
          </a:p>
          <a:p>
            <a:pPr algn="ctr"/>
            <a:endParaRPr lang="ru-RU" sz="20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Наилучшего результата при первоначальном обучении письму дают, как правило, сочетание всех этих методов без выделения ведущего</a:t>
            </a:r>
          </a:p>
          <a:p>
            <a:pPr algn="ctr"/>
            <a:endParaRPr lang="ru-RU" sz="2400" dirty="0" smtClean="0"/>
          </a:p>
          <a:p>
            <a:pPr algn="ctr"/>
            <a:endParaRPr lang="ru-RU" sz="2400" i="1" u="sng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352981"/>
            <a:ext cx="4176464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Приёмы обучения каллиграфическим навыкам письма</a:t>
            </a:r>
          </a:p>
          <a:p>
            <a:pPr algn="ctr"/>
            <a:endParaRPr lang="ru-RU" sz="3600" i="1" u="sng" dirty="0" smtClean="0">
              <a:latin typeface="Candara" pitchFamily="34" charset="0"/>
            </a:endParaRPr>
          </a:p>
          <a:p>
            <a:pPr algn="ctr"/>
            <a:r>
              <a:rPr lang="ru-RU" sz="3600" i="1" u="sng" dirty="0" smtClean="0">
                <a:latin typeface="Candara" pitchFamily="34" charset="0"/>
              </a:rPr>
              <a:t>1. Показ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Показываю процесс письма и объясняю способы написания букв, слогов, слов, предложений во время этого показа. Показ осуществляется на классной доске для всего класса или индивидуально в тетради ученика.</a:t>
            </a:r>
            <a:br>
              <a:rPr lang="ru-RU" sz="24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9218" name="Picture 2" descr="C:\Users\HP\Desktop\scrn_big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39"/>
            <a:ext cx="4386064" cy="307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99992" y="2843644"/>
            <a:ext cx="42484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Candara" pitchFamily="34" charset="0"/>
              </a:rPr>
              <a:t/>
            </a:r>
            <a:br>
              <a:rPr lang="ru-RU" sz="2400" i="1" dirty="0" smtClean="0">
                <a:latin typeface="Candara" pitchFamily="34" charset="0"/>
              </a:rPr>
            </a:br>
            <a:r>
              <a:rPr lang="ru-RU" sz="2400" i="1" dirty="0" smtClean="0">
                <a:latin typeface="Candara" pitchFamily="34" charset="0"/>
              </a:rPr>
              <a:t>Показываются способы соединения букв; показ сопровождается объяснением: где начинаю писать букву, куда веду руку, в какую сторону делаю закругление, указываю на величину элемента.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0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3600" i="1" u="sng" dirty="0" smtClean="0">
                <a:latin typeface="Candara" pitchFamily="34" charset="0"/>
              </a:rPr>
              <a:t>2. Копирование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Этот способ применяю ограниченно в связи с тем, что обведение образца осуществляется учащимся без достаточного осознания процесса письма и даже видения формы буквы. Однако ученик упражняется в выполнении правильного движения</a:t>
            </a:r>
            <a:r>
              <a:rPr lang="ru-RU" sz="2400" i="1" dirty="0" smtClean="0">
                <a:latin typeface="Candara" pitchFamily="34" charset="0"/>
              </a:rPr>
              <a:t>: </a:t>
            </a:r>
            <a:r>
              <a:rPr lang="ru-RU" sz="2400" i="1" dirty="0" smtClean="0">
                <a:latin typeface="Candara" pitchFamily="34" charset="0"/>
              </a:rPr>
              <a:t>размах, размер, направление, форма.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7947067" cy="330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95936" y="332656"/>
            <a:ext cx="4687548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i="1" u="sng" dirty="0" smtClean="0">
                <a:latin typeface="Candara" pitchFamily="34" charset="0"/>
              </a:rPr>
              <a:t>3. Списывание с готового образца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Прием основан на подражании, воспроизводстве образца письма. Психологическое значение списывания с образца и обведение образца различно для формирования навыка письма. Обведение по образцу упражняет двигательные представления. Поскольку обведение образца осуществляется механически, продолжительное обведение утомляет ученика.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888432" cy="538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887817"/>
            <a:ext cx="814393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i="1" u="sng" dirty="0" smtClean="0">
                <a:latin typeface="Candara" pitchFamily="34" charset="0"/>
              </a:rPr>
              <a:t>4. Воображаемое письмо, или письмо в воздухе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>Прием опирается на двигательные ощущения и на зрительно- воспринимаемый образец. В воображаемом обведении ребенок пишет реально, но в воздухе. Это помогает ученику усваивать как движение, так и правильную форму буквы.</a:t>
            </a:r>
            <a:br>
              <a:rPr lang="ru-RU" sz="2000" i="1" dirty="0" smtClean="0">
                <a:latin typeface="Candara" pitchFamily="34" charset="0"/>
              </a:rPr>
            </a:br>
            <a:r>
              <a:rPr lang="ru-RU" sz="2000" i="1" dirty="0" smtClean="0">
                <a:latin typeface="Candara" pitchFamily="34" charset="0"/>
              </a:rPr>
              <a:t>Анализ формы буквы может осуществляться по-разному. Можно анализировать форму буквы, раскладывая ее на составляющие, зрительно выделяемые элементы, например, </a:t>
            </a:r>
            <a:r>
              <a:rPr lang="ru-RU" sz="2400" i="1" u="sng" dirty="0" smtClean="0">
                <a:latin typeface="Candara" pitchFamily="34" charset="0"/>
              </a:rPr>
              <a:t>а </a:t>
            </a:r>
            <a:r>
              <a:rPr lang="ru-RU" sz="2000" i="1" dirty="0" smtClean="0">
                <a:latin typeface="Candara" pitchFamily="34" charset="0"/>
              </a:rPr>
              <a:t>состоит из овала и маленькой прямой наклонной с закруглением вправо. Некоторые буквы пишутся одним неделимым движением, например, буквы </a:t>
            </a:r>
            <a:r>
              <a:rPr lang="ru-RU" sz="2400" i="1" u="sng" dirty="0" smtClean="0">
                <a:latin typeface="Candara" pitchFamily="34" charset="0"/>
              </a:rPr>
              <a:t>в</a:t>
            </a:r>
            <a:r>
              <a:rPr lang="ru-RU" sz="2000" i="1" dirty="0" smtClean="0">
                <a:latin typeface="Candara" pitchFamily="34" charset="0"/>
              </a:rPr>
              <a:t> и </a:t>
            </a:r>
            <a:r>
              <a:rPr lang="ru-RU" sz="2400" i="1" u="sng" dirty="0" smtClean="0">
                <a:latin typeface="Candara" pitchFamily="34" charset="0"/>
              </a:rPr>
              <a:t>б</a:t>
            </a:r>
            <a:r>
              <a:rPr lang="ru-RU" sz="2400" i="1" dirty="0" smtClean="0">
                <a:latin typeface="Candara" pitchFamily="34" charset="0"/>
              </a:rPr>
              <a:t>.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620688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i="1" u="sng" dirty="0" smtClean="0">
                <a:latin typeface="Candara" pitchFamily="34" charset="0"/>
              </a:rPr>
              <a:t>5. Письмо под счёт или в такт счёту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Он способствует выработке плавного ритмичного письма определённого темпа.</a:t>
            </a:r>
            <a:br>
              <a:rPr lang="ru-RU" sz="2400" i="1" dirty="0" smtClean="0">
                <a:latin typeface="Candara" pitchFamily="34" charset="0"/>
              </a:rPr>
            </a:br>
            <a:r>
              <a:rPr lang="ru-RU" sz="2400" i="1" dirty="0" smtClean="0">
                <a:latin typeface="Candara" pitchFamily="34" charset="0"/>
              </a:rPr>
              <a:t>Счёт ведётся так: основной элемент движения – на себя пишем под счёт «раз - два - три», соединительное движение – под счёт «и», которое произносим то длиннее, то короче, в зависимости от длины пути.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" name="Picture 5" descr="C:\Users\HP\Desktop\Image26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6768752" cy="31950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88640"/>
            <a:ext cx="82159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i="1" u="sng" dirty="0" smtClean="0">
                <a:latin typeface="Candara" pitchFamily="34" charset="0"/>
              </a:rPr>
              <a:t>6. Показ ошибочного написания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Спорным является приём показа ошибочного написания.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Я применяю его для того, чтобы дети сами увидели, в чём ошибка и нашли ответ, как не допускать таких ошибок. При этом пример ошибочного написания на доску не выносится, а показывается карточка.</a:t>
            </a:r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4680520" cy="396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681663"/>
            <a:ext cx="4032448" cy="54476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i="1" dirty="0" smtClean="0">
              <a:latin typeface="Candara" pitchFamily="34" charset="0"/>
              <a:cs typeface="Simplified Arabic" pitchFamily="18" charset="-78"/>
            </a:endParaRPr>
          </a:p>
          <a:p>
            <a:pPr algn="ctr"/>
            <a:r>
              <a:rPr lang="ru-RU" sz="3600" i="1" dirty="0" smtClean="0">
                <a:latin typeface="Candara" pitchFamily="34" charset="0"/>
                <a:cs typeface="Simplified Arabic" pitchFamily="18" charset="-78"/>
              </a:rPr>
              <a:t>«Методы и приемы формирования навыков каллиграфического письма у младших школьников» </a:t>
            </a:r>
          </a:p>
          <a:p>
            <a:pPr algn="ctr"/>
            <a:r>
              <a:rPr lang="ru-RU" sz="4400" i="1" dirty="0">
                <a:latin typeface="Candara" pitchFamily="34" charset="0"/>
                <a:cs typeface="Simplified Arabic" pitchFamily="18" charset="-78"/>
              </a:rPr>
              <a:t> </a:t>
            </a:r>
          </a:p>
          <a:p>
            <a:pPr algn="ctr"/>
            <a:endParaRPr lang="ru-RU" sz="3200" i="1" dirty="0" smtClean="0">
              <a:latin typeface="Book Antiqua" pitchFamily="18" charset="0"/>
            </a:endParaRPr>
          </a:p>
        </p:txBody>
      </p:sp>
      <p:pic>
        <p:nvPicPr>
          <p:cNvPr id="1026" name="Picture 2" descr="C:\Users\HP\Desktop\ee5dc35fd1879315385db21bee1437d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816424" cy="5263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260648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51920" y="353943"/>
            <a:ext cx="497558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800" b="1" dirty="0" smtClean="0">
                <a:latin typeface="Candara" pitchFamily="34" charset="0"/>
              </a:rPr>
              <a:t>Этапы формирования навыка</a:t>
            </a:r>
            <a:endParaRPr lang="ru-RU" sz="2800" dirty="0" smtClean="0">
              <a:latin typeface="Candara" pitchFamily="34" charset="0"/>
            </a:endParaRPr>
          </a:p>
          <a:p>
            <a:pPr algn="ctr"/>
            <a:r>
              <a:rPr lang="ru-RU" sz="3600" i="1" u="sng" dirty="0" smtClean="0">
                <a:latin typeface="Candara" pitchFamily="34" charset="0"/>
              </a:rPr>
              <a:t>1. Штриховка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>Штриховка – развитие мускульной памяти. Этот этап определяет успех всего обучения.</a:t>
            </a:r>
            <a:br>
              <a:rPr lang="ru-RU" sz="2000" i="1" dirty="0" smtClean="0">
                <a:latin typeface="Candara" pitchFamily="34" charset="0"/>
              </a:rPr>
            </a:br>
            <a:r>
              <a:rPr lang="ru-RU" sz="2000" i="1" dirty="0" smtClean="0">
                <a:latin typeface="Candara" pitchFamily="34" charset="0"/>
              </a:rPr>
              <a:t>Дети штрихуют предметы, которые они нарисовали или построили при помощи фигурных линеек (трафаретов). Задание: штриховать только в заданном направлении, не заходить за контуры рисунков, соблюдать одинаковое расстояние между линиями (штрихами). Дети принимают условия, быстро, легко, как в игре. Отрабатываются штрихи: сверху вниз, снизу вверх, слева направо. 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2592288" cy="383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02986"/>
            <a:ext cx="3528392" cy="220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260648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795487"/>
            <a:ext cx="81439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3600" i="1" u="sng" dirty="0" smtClean="0">
                <a:latin typeface="Candara" pitchFamily="34" charset="0"/>
              </a:rPr>
              <a:t>2. Развитие тактильной памяти</a:t>
            </a:r>
            <a:endParaRPr lang="ru-RU" sz="36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Понятие у ребёнка образуется, когда сформировано ощущение. Понятию и образу буквы целесообразно учить через осязание. Делается это так. На картон наклеиваются две буквы (заглавная и строчная и соединение их). Выполняются буквы из бархатной бумаги. Ощупывая букву, ребёнок проговаривает себе весь путь пальчика. Часто используется игра «Угадай букву»: дети, закрыв глазки, находят начало буквы и называют её.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260648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0"/>
            <a:ext cx="4248472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b="1" dirty="0" smtClean="0">
                <a:latin typeface="Candara" pitchFamily="34" charset="0"/>
              </a:rPr>
              <a:t>Подготовка к письму и обучение графическим навыкам</a:t>
            </a:r>
          </a:p>
          <a:p>
            <a:pPr algn="ctr"/>
            <a:r>
              <a:rPr lang="ru-RU" sz="2200" i="1" dirty="0" smtClean="0">
                <a:latin typeface="Candara" pitchFamily="34" charset="0"/>
              </a:rPr>
              <a:t>Подготовка к письму ведётся на счёт 1, 2, 3, 4, 5.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1 – ноги поставить вместе, прямо, стопы на полу или подставке;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2 – спиной опереться на спинку стула, кулачком проверить расстояние между краем парты и грудью;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3 – наклон головы. Локоть правой руки на столе, кончиками пальцев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коснуться виска;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4 – правильно взять ручку. Расстояние от указательного пальца до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металлической части стержня – один пальчик;</a:t>
            </a:r>
          </a:p>
          <a:p>
            <a:pPr lvl="0"/>
            <a:endParaRPr lang="ru-RU" sz="20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2290" name="Picture 2" descr="C:\Users\HP\Desktop\148929_html_m3dc8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384376" cy="466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5976" y="4749730"/>
            <a:ext cx="532859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latin typeface="Candara" pitchFamily="34" charset="0"/>
              </a:rPr>
              <a:t>5 – наклон тетради. Нижний левый 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край тетради находится на середине 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груди. Тетрадь придерживается 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левой рукой. Писать прямо, а наклон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 будет создаваться за счет наклонного</a:t>
            </a:r>
          </a:p>
          <a:p>
            <a:r>
              <a:rPr lang="ru-RU" sz="2000" i="1" dirty="0" smtClean="0">
                <a:latin typeface="Candara" pitchFamily="34" charset="0"/>
              </a:rPr>
              <a:t> положения тетради.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88640"/>
            <a:ext cx="8424936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i="1" u="sng" dirty="0" smtClean="0">
                <a:latin typeface="Candara" pitchFamily="34" charset="0"/>
              </a:rPr>
              <a:t>В процессе работы у ребёнка могут возникнуть трудности в рисовании прямых, вертикальных, горизонтальных, наклонных линий.</a:t>
            </a:r>
          </a:p>
          <a:p>
            <a:pPr marL="342900" indent="-342900"/>
            <a:endParaRPr lang="ru-RU" sz="16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>Понять причины возникающих трудностей позволяют следующие задания.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1. Проверяю, умеет ли ребёнок манипулировать мелкими предметами. Например, даю пакет с пуговицами и прошу отделить мелкие от более крупных, цветные от белых и т.п. (Выполнение задания для себя отмечаю + или - ).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2. Прошу ребёнка взять указательным и большим пальцами правой или левой руки карандаш и покрутить его. (Получается +, не получается -).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3. Написать палочки (большие и маленькие) и считать – раз, два, три, четыре. ( //// //// ).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4. Заштриховать небольшой рисунок, предварительно показав, как это сделать. </a:t>
            </a:r>
          </a:p>
          <a:p>
            <a:pPr lvl="0" algn="ctr"/>
            <a:r>
              <a:rPr lang="ru-RU" sz="2400" i="1" dirty="0" smtClean="0">
                <a:latin typeface="Candara" pitchFamily="34" charset="0"/>
              </a:rPr>
              <a:t>«Минусовое» выполнение заданий 1-4 – показатель трудностей, связанных преимущественно с недостатками в координации движений</a:t>
            </a:r>
            <a:r>
              <a:rPr lang="ru-RU" sz="2000" i="1" dirty="0" smtClean="0">
                <a:latin typeface="Candara" pitchFamily="34" charset="0"/>
              </a:rPr>
              <a:t>. 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260648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764704"/>
            <a:ext cx="8352928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latin typeface="Candara" pitchFamily="34" charset="0"/>
              </a:rPr>
              <a:t>5. Скопировать рисунки.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6. Найти такую же фигуру или сочетание фигур. (Не более чем за 6 секунд +, более 6 секунд –).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7. Сложить простые фигуры из деталей. (Быстро +, медленно –).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8. Внимательно посмотреть и запомнить сначала одну, потом две, затем три фигуры. Закрыв фигуру, нарисовать по памяти.</a:t>
            </a:r>
          </a:p>
          <a:p>
            <a:pPr lvl="0"/>
            <a:r>
              <a:rPr lang="ru-RU" sz="2000" i="1" dirty="0" smtClean="0">
                <a:latin typeface="Candara" pitchFamily="34" charset="0"/>
              </a:rPr>
              <a:t>9. Дополнить (закончить) рисунок</a:t>
            </a:r>
          </a:p>
          <a:p>
            <a:r>
              <a:rPr lang="ru-RU" sz="2000" i="1" dirty="0" smtClean="0">
                <a:latin typeface="Candara" pitchFamily="34" charset="0"/>
              </a:rPr>
              <a:t>10. Можно поиграть в такую игру: взять чистый лист бумаги и фломастер. Учитель в роли штурмана, а ребёнок в роли водителя: «Едем прямо, сворачиваем направо, продвигаемся вперёд, стой, дорога перекрыта, поворачиваем назад, потом налево, сделаем круг и ...». Получится схема движения.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 algn="ctr"/>
            <a:r>
              <a:rPr lang="ru-RU" sz="2400" i="1" dirty="0" smtClean="0">
                <a:latin typeface="Candara" pitchFamily="34" charset="0"/>
              </a:rPr>
              <a:t>Плохое выполнение заданий 5-10 – свидетельствует о трудностях зрительно-моторных координации и зрительно-пространственного восприятия.</a:t>
            </a:r>
          </a:p>
          <a:p>
            <a:pPr lvl="0">
              <a:buFont typeface="Wingdings" pitchFamily="2" charset="2"/>
              <a:buChar char="ü"/>
            </a:pPr>
            <a:endParaRPr lang="ru-RU" sz="2000" i="1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ru-RU" sz="2000" i="1" u="sng" dirty="0" smtClean="0">
              <a:latin typeface="Candara" pitchFamily="34" charset="0"/>
            </a:endParaRPr>
          </a:p>
          <a:p>
            <a:pPr marL="342900" indent="-342900"/>
            <a:endParaRPr lang="ru-RU" sz="16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88640"/>
            <a:ext cx="8352928" cy="98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u="sng" dirty="0" smtClean="0">
                <a:latin typeface="Candara" pitchFamily="34" charset="0"/>
              </a:rPr>
              <a:t>2. Следующий этап – рисование параллельных линий. 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Именно параллельность всех штрихов придаёт письму (почерку) чёткость, аккуратность, делает письмо более лёгким для восприятия и чтения. Следует заметить, что </a:t>
            </a:r>
            <a:r>
              <a:rPr lang="ru-RU" sz="2400" i="1" dirty="0" err="1" smtClean="0">
                <a:latin typeface="Candara" pitchFamily="34" charset="0"/>
              </a:rPr>
              <a:t>непараллельность</a:t>
            </a:r>
            <a:r>
              <a:rPr lang="ru-RU" sz="2400" i="1" dirty="0" smtClean="0">
                <a:latin typeface="Candara" pitchFamily="34" charset="0"/>
              </a:rPr>
              <a:t> штрихов – наиболее частое проявление нарушения почерка. До обучения письму букв необходимо научить ребёнка писать вертикальные, горизонтальные и наклонные линии параллельно.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i="1" u="sng" dirty="0" smtClean="0">
                <a:latin typeface="Candara" pitchFamily="34" charset="0"/>
              </a:rPr>
              <a:t>3. Затем идёт этап – письмо полуовалов верхних и нижних, правых и левых с разными направлениями движения.</a:t>
            </a:r>
            <a:r>
              <a:rPr lang="ru-RU" sz="2400" i="1" dirty="0" smtClean="0">
                <a:latin typeface="Candara" pitchFamily="34" charset="0"/>
              </a:rPr>
              <a:t/>
            </a:r>
            <a:br>
              <a:rPr lang="ru-RU" sz="2400" i="1" dirty="0" smtClean="0">
                <a:latin typeface="Candara" pitchFamily="34" charset="0"/>
              </a:rPr>
            </a:br>
            <a:r>
              <a:rPr lang="ru-RU" sz="2400" i="1" dirty="0" smtClean="0">
                <a:latin typeface="Candara" pitchFamily="34" charset="0"/>
              </a:rPr>
              <a:t>Для выполнения полуовалов следует обратить внимание на положение руки, и особенно на правильность опоры кисти (только на мизинец).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i="1" u="sng" dirty="0" smtClean="0">
                <a:latin typeface="Candara" pitchFamily="34" charset="0"/>
              </a:rPr>
              <a:t>4. Последний этап подготовки к письму – освоение написания элементов письменных букв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lvl="0"/>
            <a:endParaRPr lang="ru-RU" sz="2000" i="1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ru-RU" sz="2000" i="1" u="sng" dirty="0" smtClean="0">
              <a:latin typeface="Candara" pitchFamily="34" charset="0"/>
            </a:endParaRPr>
          </a:p>
          <a:p>
            <a:pPr marL="342900" indent="-342900"/>
            <a:endParaRPr lang="ru-RU" sz="16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517326"/>
            <a:ext cx="8352928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Candara" pitchFamily="34" charset="0"/>
              </a:rPr>
              <a:t>Для того, чтобы правильно объяснить, как пишутся графические элементы (буквы), важно учитывать некоторые правила: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Candara" pitchFamily="34" charset="0"/>
              </a:rPr>
              <a:t>Объяснить, как пишется графический элемент, – в какой точке начинается движение, направление движения, изменение траектории, окончание движения.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Candara" pitchFamily="34" charset="0"/>
              </a:rPr>
              <a:t>В объяснении не должно быть ни одного неполного и незнакомого слова.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Candara" pitchFamily="34" charset="0"/>
              </a:rPr>
              <a:t>Кроме словесного объяснения, необходим показ движения.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Candara" pitchFamily="34" charset="0"/>
              </a:rPr>
              <a:t>Замедленное движение «под диктовку».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Candara" pitchFamily="34" charset="0"/>
              </a:rPr>
              <a:t>Повторение инструкции.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Candara" pitchFamily="34" charset="0"/>
              </a:rPr>
              <a:t>Самостоятельное выполнение действия.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lvl="0"/>
            <a:endParaRPr lang="ru-RU" sz="2000" i="1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ru-RU" sz="2000" i="1" u="sng" dirty="0" smtClean="0">
              <a:latin typeface="Candara" pitchFamily="34" charset="0"/>
            </a:endParaRPr>
          </a:p>
          <a:p>
            <a:pPr marL="342900" indent="-342900"/>
            <a:endParaRPr lang="ru-RU" sz="1600" i="1" dirty="0" smtClean="0">
              <a:latin typeface="Candara" pitchFamily="34" charset="0"/>
            </a:endParaRPr>
          </a:p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rgbClr val="FFFFCC">
              <a:alpha val="4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404664"/>
            <a:ext cx="454182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>
                <a:latin typeface="Candara" pitchFamily="34" charset="0"/>
              </a:rPr>
              <a:t>Процесс формирования каллиграфических навыков письма имеет большое педагогическое и общественно-воспитательное значение. Так, приучая школьников к аккуратному и четкому письму, заботясь об устойчивости их почерка, учитель воспитывает аккуратность, трудолюбие, добросовестное и старательное отношение к выполнению любой работы, не только письменной, уважительное отношение к людям, к их труду, наконец, способствует их эстетическому воспитанию.</a:t>
            </a:r>
            <a:endParaRPr lang="ru-RU" sz="2300" i="1" dirty="0">
              <a:latin typeface="Candara" pitchFamily="34" charset="0"/>
            </a:endParaRPr>
          </a:p>
        </p:txBody>
      </p:sp>
      <p:pic>
        <p:nvPicPr>
          <p:cNvPr id="13314" name="Picture 2" descr="C:\Users\HP\Desktop\xdQJKF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683248" cy="24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HP\Desktop\2505467_11360-7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3384376" cy="349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528" y="260648"/>
            <a:ext cx="446449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i="1" dirty="0" smtClean="0">
                <a:latin typeface="Candara" pitchFamily="34" charset="0"/>
              </a:rPr>
              <a:t>Проблема формирования каллиграфических навыков 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>у детей младшего школьного возраста актуальна. </a:t>
            </a:r>
          </a:p>
          <a:p>
            <a:pPr algn="ctr"/>
            <a:endParaRPr lang="ru-RU" sz="2000" i="1" dirty="0" smtClean="0">
              <a:latin typeface="Candara" pitchFamily="34" charset="0"/>
            </a:endParaRPr>
          </a:p>
          <a:p>
            <a:pPr algn="ctr"/>
            <a:r>
              <a:rPr lang="ru-RU" sz="2000" i="1" u="sng" dirty="0" smtClean="0">
                <a:latin typeface="Candara" pitchFamily="34" charset="0"/>
              </a:rPr>
              <a:t>В трудах психологов: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Candara" pitchFamily="34" charset="0"/>
              </a:rPr>
              <a:t> Л.С. Выгодского «Мышление</a:t>
            </a:r>
          </a:p>
          <a:p>
            <a:r>
              <a:rPr lang="ru-RU" sz="2000" i="1" dirty="0" smtClean="0">
                <a:latin typeface="Candara" pitchFamily="34" charset="0"/>
              </a:rPr>
              <a:t> и речь»;</a:t>
            </a:r>
          </a:p>
          <a:p>
            <a:endParaRPr lang="ru-RU" sz="2000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Candara" pitchFamily="34" charset="0"/>
              </a:rPr>
              <a:t> П.Я. Гальперина «Теория поэтапного формирования </a:t>
            </a:r>
          </a:p>
          <a:p>
            <a:r>
              <a:rPr lang="ru-RU" sz="2000" i="1" dirty="0" smtClean="0">
                <a:latin typeface="Candara" pitchFamily="34" charset="0"/>
              </a:rPr>
              <a:t>     умственной деятельности»;</a:t>
            </a:r>
          </a:p>
          <a:p>
            <a:endParaRPr lang="ru-RU" sz="2000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Candara" pitchFamily="34" charset="0"/>
              </a:rPr>
              <a:t> Д.Б. </a:t>
            </a:r>
            <a:r>
              <a:rPr lang="ru-RU" sz="2000" i="1" dirty="0" err="1" smtClean="0">
                <a:latin typeface="Candara" pitchFamily="34" charset="0"/>
              </a:rPr>
              <a:t>Эльконина</a:t>
            </a:r>
            <a:r>
              <a:rPr lang="ru-RU" sz="2000" i="1" dirty="0" smtClean="0">
                <a:latin typeface="Candara" pitchFamily="34" charset="0"/>
              </a:rPr>
              <a:t> «Психология обучения младших </a:t>
            </a:r>
          </a:p>
          <a:p>
            <a:r>
              <a:rPr lang="ru-RU" sz="2000" i="1" dirty="0" smtClean="0">
                <a:latin typeface="Candara" pitchFamily="34" charset="0"/>
              </a:rPr>
              <a:t>     школьников»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84584" y="4795897"/>
            <a:ext cx="94330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можно найти ответ на вопрос: </a:t>
            </a:r>
            <a:endParaRPr lang="ru-RU" sz="2000" i="1" dirty="0" smtClean="0">
              <a:latin typeface="Candara" pitchFamily="34" charset="0"/>
            </a:endParaRPr>
          </a:p>
          <a:p>
            <a:pPr algn="ctr"/>
            <a:r>
              <a:rPr lang="ru-RU" sz="3200" i="1" dirty="0" smtClean="0">
                <a:latin typeface="Candara" pitchFamily="34" charset="0"/>
              </a:rPr>
              <a:t>как научить детей писать </a:t>
            </a:r>
          </a:p>
          <a:p>
            <a:pPr algn="ctr"/>
            <a:r>
              <a:rPr lang="ru-RU" sz="3200" i="1" dirty="0" smtClean="0">
                <a:latin typeface="Candara" pitchFamily="34" charset="0"/>
              </a:rPr>
              <a:t>быстро и красиво</a:t>
            </a:r>
            <a:r>
              <a:rPr lang="ru-RU" sz="3200" dirty="0" smtClean="0"/>
              <a:t>?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47566"/>
            <a:ext cx="2016224" cy="256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889696"/>
            <a:ext cx="2025746" cy="263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188640"/>
            <a:ext cx="8572560" cy="6429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404664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</a:t>
            </a:r>
          </a:p>
          <a:p>
            <a:pPr algn="just"/>
            <a:r>
              <a:rPr lang="ru-RU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835292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Candara" pitchFamily="34" charset="0"/>
              </a:rPr>
              <a:t>Опыт показывает, что значительная часть детей, поступающих в первый класс, не подготовлена к письму, а это уже с первых дней учения создает комплекс трудностей.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  <a:r>
              <a:rPr lang="ru-RU" sz="2400" i="1" u="sng" dirty="0" smtClean="0">
                <a:latin typeface="Candara" pitchFamily="34" charset="0"/>
              </a:rPr>
              <a:t>У детей нередко очень мал: 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опыт выполнения  графических заданий; 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 рисования;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 несовершенна координация движений руки;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 низок уровень зрительно-моторных координации, пространственного восприятия и зрительной памяти; 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большинство школьников неправильно держат ручку и карандаш; 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не умеют правильно сидеть;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 не знают, как расположить бумагу;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Candara" pitchFamily="34" charset="0"/>
              </a:rPr>
              <a:t> редко кто владеет основами </a:t>
            </a:r>
            <a:r>
              <a:rPr lang="ru-RU" sz="2400" i="1" dirty="0" err="1" smtClean="0">
                <a:latin typeface="Candara" pitchFamily="34" charset="0"/>
              </a:rPr>
              <a:t>звуко</a:t>
            </a:r>
            <a:r>
              <a:rPr lang="ru-RU" sz="2400" i="1" dirty="0" smtClean="0">
                <a:latin typeface="Candara" pitchFamily="34" charset="0"/>
              </a:rPr>
              <a:t>- буквенного анализа.</a:t>
            </a:r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endParaRPr lang="ru-RU" sz="2000" u="sng" dirty="0" smtClean="0">
              <a:latin typeface="Candar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188640"/>
            <a:ext cx="8572560" cy="6429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404664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</a:t>
            </a:r>
          </a:p>
          <a:p>
            <a:pPr algn="just"/>
            <a:r>
              <a:rPr lang="ru-RU" i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2484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r>
              <a:rPr lang="ru-RU" sz="2400" i="1" dirty="0" smtClean="0">
                <a:latin typeface="Candara" pitchFamily="34" charset="0"/>
              </a:rPr>
              <a:t>Каракули и небрежный почерк в тетрадях чаще всего не от нежелания постараться, не от невнимательности и лени, а </a:t>
            </a:r>
            <a:r>
              <a:rPr lang="ru-RU" sz="2400" i="1" u="sng" dirty="0" smtClean="0">
                <a:latin typeface="Candara" pitchFamily="34" charset="0"/>
              </a:rPr>
              <a:t>от несоответствия наших требований и возможностей ребёнка</a:t>
            </a:r>
            <a:r>
              <a:rPr lang="ru-RU" sz="2400" u="sng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032448" cy="269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4223169" cy="266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4664"/>
            <a:ext cx="414292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1133355"/>
            <a:ext cx="81439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ndara" pitchFamily="34" charset="0"/>
              </a:rPr>
              <a:t>Можно ли помочь детям избежать серьезных трудностей при обучении письму?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latin typeface="Candara" pitchFamily="34" charset="0"/>
            </a:endParaRPr>
          </a:p>
          <a:p>
            <a:pPr algn="ctr"/>
            <a:r>
              <a:rPr lang="ru-RU" sz="2800" i="1" u="sng" dirty="0" smtClean="0">
                <a:latin typeface="Candara" pitchFamily="34" charset="0"/>
              </a:rPr>
              <a:t>Безусловно, да. </a:t>
            </a:r>
          </a:p>
          <a:p>
            <a:pPr algn="ctr"/>
            <a:r>
              <a:rPr lang="ru-RU" sz="3600" i="1" dirty="0" smtClean="0">
                <a:latin typeface="Candara" pitchFamily="34" charset="0"/>
              </a:rPr>
              <a:t>Но следует понимать, что это во многом зависит от уровня, функционального развития ребёнка, связано с его речевым развитием и состоянием здоровья.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88640"/>
            <a:ext cx="309634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Candara" pitchFamily="34" charset="0"/>
              </a:rPr>
              <a:t>Что же представляет собой процесс письма?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000" i="1" u="sng" dirty="0" smtClean="0">
                <a:latin typeface="Candara" pitchFamily="34" charset="0"/>
              </a:rPr>
              <a:t>Письмо</a:t>
            </a:r>
            <a:r>
              <a:rPr lang="ru-RU" sz="2000" i="1" dirty="0" smtClean="0">
                <a:latin typeface="Candara" pitchFamily="34" charset="0"/>
              </a:rPr>
              <a:t> – это особая форма речи, при которой ее элементы фиксируются на бумаге путём начертания графических символов, соответствующих элементам устной речи.</a:t>
            </a:r>
          </a:p>
          <a:p>
            <a:pPr algn="ctr"/>
            <a:endParaRPr lang="ru-RU" sz="2000" i="1" dirty="0" smtClean="0">
              <a:latin typeface="Candara" pitchFamily="34" charset="0"/>
            </a:endParaRPr>
          </a:p>
          <a:p>
            <a:pPr algn="ctr"/>
            <a:r>
              <a:rPr lang="ru-RU" sz="2000" i="1" u="sng" dirty="0" smtClean="0">
                <a:latin typeface="Candara" pitchFamily="34" charset="0"/>
              </a:rPr>
              <a:t>Письмо</a:t>
            </a:r>
            <a:r>
              <a:rPr lang="ru-RU" sz="2000" i="1" dirty="0" smtClean="0">
                <a:latin typeface="Candara" pitchFamily="34" charset="0"/>
              </a:rPr>
              <a:t> – одно из наиболее комплексных умений, которые формируются в процессе обучения.</a:t>
            </a:r>
          </a:p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67944" y="3501008"/>
            <a:ext cx="46085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i="1" dirty="0" smtClean="0">
              <a:latin typeface="Candara" pitchFamily="34" charset="0"/>
            </a:endParaRPr>
          </a:p>
          <a:p>
            <a:pPr algn="ctr"/>
            <a:r>
              <a:rPr lang="ru-RU" sz="2800" i="1" dirty="0" smtClean="0">
                <a:latin typeface="Candara" pitchFamily="34" charset="0"/>
              </a:rPr>
              <a:t> </a:t>
            </a:r>
            <a:r>
              <a:rPr lang="ru-RU" sz="2400" i="1" dirty="0" smtClean="0">
                <a:latin typeface="Candara" pitchFamily="34" charset="0"/>
              </a:rPr>
              <a:t>Важнейшим элементом обучения письму является формирование графического навыка письма, параллельно с которым идет формирование орфографических навыков.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498" y="188640"/>
            <a:ext cx="56174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3528" y="18864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88640"/>
            <a:ext cx="3816424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Candara" pitchFamily="34" charset="0"/>
              </a:rPr>
              <a:t>Что же такое навык письма? 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>«Навык – это действие, сформированное путем повторения…» (Краткий психологический словарь).</a:t>
            </a:r>
          </a:p>
          <a:p>
            <a:r>
              <a:rPr lang="ru-RU" sz="2000" i="1" u="sng" dirty="0" smtClean="0">
                <a:latin typeface="Candara" pitchFamily="34" charset="0"/>
              </a:rPr>
              <a:t>В формировании навыка выделяются три основных этапа.</a:t>
            </a:r>
            <a:endParaRPr lang="ru-RU" sz="2000" i="1" dirty="0" smtClean="0">
              <a:latin typeface="Candara" pitchFamily="34" charset="0"/>
            </a:endParaRPr>
          </a:p>
          <a:p>
            <a:pPr lvl="0"/>
            <a:r>
              <a:rPr lang="ru-RU" sz="2000" i="1" u="sng" dirty="0" smtClean="0">
                <a:latin typeface="Candara" pitchFamily="34" charset="0"/>
              </a:rPr>
              <a:t>Первый этап </a:t>
            </a:r>
            <a:r>
              <a:rPr lang="ru-RU" sz="2000" i="1" dirty="0" smtClean="0">
                <a:latin typeface="Candara" pitchFamily="34" charset="0"/>
              </a:rPr>
              <a:t>– аналитический, основным компонентом которого является вычленение и овладение отдельными элементами действия.</a:t>
            </a:r>
          </a:p>
          <a:p>
            <a:pPr lvl="0"/>
            <a:r>
              <a:rPr lang="ru-RU" sz="2000" i="1" u="sng" dirty="0" smtClean="0">
                <a:latin typeface="Candara" pitchFamily="34" charset="0"/>
              </a:rPr>
              <a:t>Второй этап </a:t>
            </a:r>
            <a:r>
              <a:rPr lang="ru-RU" sz="2000" i="1" dirty="0" smtClean="0">
                <a:latin typeface="Candara" pitchFamily="34" charset="0"/>
              </a:rPr>
              <a:t>условно назван синтетическим. Это этап соединения отдельных элементов в целостное действие.</a:t>
            </a:r>
          </a:p>
          <a:p>
            <a:pPr lvl="0"/>
            <a:endParaRPr lang="ru-RU" sz="20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67944" y="3789040"/>
            <a:ext cx="47525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u="sng" dirty="0" smtClean="0">
                <a:latin typeface="Candara" pitchFamily="34" charset="0"/>
              </a:rPr>
              <a:t>Третий этап </a:t>
            </a:r>
            <a:r>
              <a:rPr lang="ru-RU" sz="2000" i="1" dirty="0" smtClean="0">
                <a:latin typeface="Candara" pitchFamily="34" charset="0"/>
              </a:rPr>
              <a:t>– автоматизация – этап образования навыка как действия, которое характеризуется высокой степенью усвоения и контроля. Характерной чертой автоматизации навыка являются быстрота, плавность, лёгкость.</a:t>
            </a:r>
          </a:p>
          <a:p>
            <a:pPr algn="ctr"/>
            <a:r>
              <a:rPr lang="ru-RU" sz="2000" i="1" u="sng" dirty="0" smtClean="0">
                <a:latin typeface="Candara" pitchFamily="34" charset="0"/>
              </a:rPr>
              <a:t>Основное в формировании навыка – упражнения и тренировка.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832201" cy="359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188640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Candara" pitchFamily="34" charset="0"/>
              </a:rPr>
              <a:t>Методы формирования навыков каллиграфического письма</a:t>
            </a:r>
          </a:p>
          <a:p>
            <a:pPr algn="ctr"/>
            <a:r>
              <a:rPr lang="ru-RU" sz="2800" i="1" u="sng" dirty="0" smtClean="0">
                <a:latin typeface="Candara" pitchFamily="34" charset="0"/>
              </a:rPr>
              <a:t>Копировальный метод </a:t>
            </a:r>
            <a:r>
              <a:rPr lang="ru-RU" sz="2400" i="1" u="sng" dirty="0" smtClean="0">
                <a:latin typeface="Candara" pitchFamily="34" charset="0"/>
              </a:rPr>
              <a:t>-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  <a:r>
              <a:rPr lang="ru-RU" sz="2000" i="1" dirty="0" smtClean="0">
                <a:latin typeface="Candara" pitchFamily="34" charset="0"/>
              </a:rPr>
              <a:t>суть его состояла в том, что дети обводили написанные образцы (точками или бледными чернилами), учитель мог и сам прописывать задание для учащихся в их тетрадях карандашом. </a:t>
            </a:r>
          </a:p>
          <a:p>
            <a:pPr algn="ctr"/>
            <a:r>
              <a:rPr lang="ru-RU" sz="2000" i="1" dirty="0" smtClean="0">
                <a:latin typeface="Candara" pitchFamily="34" charset="0"/>
              </a:rPr>
              <a:t>Недостатком метода было то, что он не способствовал сознательному овладению почерком. Сегодня используются элементы этого метода в прописях и в индивидуальной работе с детьми, при коррекции почерка.</a:t>
            </a:r>
          </a:p>
          <a:p>
            <a:pPr algn="ctr"/>
            <a:r>
              <a:rPr lang="ru-RU" sz="2400" i="1" dirty="0" smtClean="0">
                <a:latin typeface="Candar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Candar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60652"/>
            <a:ext cx="5472608" cy="295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1273</TotalTime>
  <Words>1776</Words>
  <Application>Microsoft Office PowerPoint</Application>
  <PresentationFormat>Экран (4:3)</PresentationFormat>
  <Paragraphs>257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139</cp:revision>
  <dcterms:created xsi:type="dcterms:W3CDTF">2012-01-02T09:01:24Z</dcterms:created>
  <dcterms:modified xsi:type="dcterms:W3CDTF">2015-02-10T06:45:50Z</dcterms:modified>
</cp:coreProperties>
</file>