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2" r:id="rId4"/>
    <p:sldId id="264" r:id="rId5"/>
    <p:sldId id="265" r:id="rId6"/>
    <p:sldId id="266" r:id="rId7"/>
    <p:sldId id="267" r:id="rId8"/>
    <p:sldId id="261" r:id="rId9"/>
    <p:sldId id="263" r:id="rId10"/>
    <p:sldId id="268" r:id="rId11"/>
    <p:sldId id="269" r:id="rId12"/>
    <p:sldId id="270" r:id="rId13"/>
    <p:sldId id="272" r:id="rId14"/>
    <p:sldId id="277" r:id="rId15"/>
    <p:sldId id="271" r:id="rId16"/>
    <p:sldId id="275" r:id="rId17"/>
    <p:sldId id="274" r:id="rId18"/>
    <p:sldId id="276" r:id="rId19"/>
    <p:sldId id="258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D60093"/>
    <a:srgbClr val="BD6C1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C4FF4-6EE1-4A76-9B8F-B2F594D6C874}" type="datetimeFigureOut">
              <a:rPr lang="ru-RU"/>
              <a:pPr>
                <a:defRPr/>
              </a:pPr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7A747-1B53-4B3F-B8D2-D8AB0E128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BD201-5F9C-4593-BEFD-74C971F0B552}" type="datetimeFigureOut">
              <a:rPr lang="ru-RU"/>
              <a:pPr>
                <a:defRPr/>
              </a:pPr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2E6F0-797A-404D-B2F0-96032D2C1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A3035-02C7-4538-A480-C6887B19F5A6}" type="datetimeFigureOut">
              <a:rPr lang="ru-RU"/>
              <a:pPr>
                <a:defRPr/>
              </a:pPr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8664C-3B03-4311-A452-8E87A1DF2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DDE1-E9F2-4B50-AB95-1A36B28481DE}" type="datetimeFigureOut">
              <a:rPr lang="ru-RU"/>
              <a:pPr>
                <a:defRPr/>
              </a:pPr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7BA6C-DE82-4922-A007-5CB817EE4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11FA9-72D4-4D0D-AA04-5200C8F96D1C}" type="datetimeFigureOut">
              <a:rPr lang="ru-RU"/>
              <a:pPr>
                <a:defRPr/>
              </a:pPr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FCBB-F7D8-4AD9-B5F9-93687358C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AA105-3B9A-485F-A7BD-B3B1C1BFF994}" type="datetimeFigureOut">
              <a:rPr lang="ru-RU"/>
              <a:pPr>
                <a:defRPr/>
              </a:pPr>
              <a:t>20.03.2015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7202-91A5-4841-8837-12B3422A9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3E727-7E97-4B76-A273-97C117DFD6DE}" type="datetimeFigureOut">
              <a:rPr lang="ru-RU"/>
              <a:pPr>
                <a:defRPr/>
              </a:pPr>
              <a:t>20.03.2015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140D1-42AB-456C-B3EB-2E58162D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FDA9A-A9AF-4522-BA4E-959710ABA8F2}" type="datetimeFigureOut">
              <a:rPr lang="ru-RU"/>
              <a:pPr>
                <a:defRPr/>
              </a:pPr>
              <a:t>20.03.2015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C3DF-49FF-4AA4-A1AB-8615103FA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C31E6-6AC6-4E62-806B-D0CB1E8C6262}" type="datetimeFigureOut">
              <a:rPr lang="ru-RU"/>
              <a:pPr>
                <a:defRPr/>
              </a:pPr>
              <a:t>20.03.2015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0E188-B191-46AC-99B7-5113417AE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59BE0-226E-4980-AAF5-F1A9DF7C7AE8}" type="datetimeFigureOut">
              <a:rPr lang="ru-RU"/>
              <a:pPr>
                <a:defRPr/>
              </a:pPr>
              <a:t>20.03.2015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319C-EFFD-43A6-A723-9E31BBA50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FB44-2B3A-4EA5-B708-4FEB9F41BBF1}" type="datetimeFigureOut">
              <a:rPr lang="ru-RU"/>
              <a:pPr>
                <a:defRPr/>
              </a:pPr>
              <a:t>20.03.2015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51498-F984-481A-8E8C-4DDFA9BC9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2.png"/>
          <p:cNvPicPr>
            <a:picLocks noChangeAspect="1"/>
          </p:cNvPicPr>
          <p:nvPr userDrawn="1"/>
        </p:nvPicPr>
        <p:blipFill>
          <a:blip r:embed="rId14" cstate="print">
            <a:lum/>
          </a:blip>
          <a:stretch>
            <a:fillRect/>
          </a:stretch>
        </p:blipFill>
        <p:spPr>
          <a:xfrm>
            <a:off x="0" y="357166"/>
            <a:ext cx="9144000" cy="6500834"/>
          </a:xfrm>
          <a:prstGeom prst="rect">
            <a:avLst/>
          </a:prstGeom>
          <a:effectLst>
            <a:outerShdw blurRad="50800" dist="38100" dir="16200000" rotWithShape="0">
              <a:schemeClr val="bg1">
                <a:alpha val="40000"/>
              </a:schemeClr>
            </a:outerShdw>
          </a:effectLst>
        </p:spPr>
      </p:pic>
      <p:sp>
        <p:nvSpPr>
          <p:cNvPr id="15" name="Прямоугольник 14"/>
          <p:cNvSpPr/>
          <p:nvPr userDrawn="1"/>
        </p:nvSpPr>
        <p:spPr>
          <a:xfrm>
            <a:off x="0" y="6572272"/>
            <a:ext cx="9144000" cy="28572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1285860"/>
            <a:ext cx="9144000" cy="5214974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1270000" dist="50800" dir="5400000" algn="ctr" rotWithShape="0">
              <a:schemeClr val="bg1">
                <a:alpha val="43000"/>
              </a:schemeClr>
            </a:outerShd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edsovet.su/" TargetMode="External"/><Relationship Id="rId2" Type="http://schemas.openxmlformats.org/officeDocument/2006/relationships/hyperlink" Target="http://yandex.ru/images?uinfo=sw-1920-sh-1080-ww-1903-wh-979-pd-1-wp-16x9_1920x1080-lt-21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znavaka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251521" y="1556792"/>
            <a:ext cx="8572560" cy="4959504"/>
            <a:chOff x="1087030" y="1237728"/>
            <a:chExt cx="7165477" cy="562901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087030" y="1237728"/>
              <a:ext cx="7165477" cy="24103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66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Развитие </a:t>
              </a:r>
            </a:p>
            <a:p>
              <a:pPr algn="ctr">
                <a:defRPr/>
              </a:pPr>
              <a:r>
                <a:rPr lang="ru-RU" sz="66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процессов мышления</a:t>
              </a:r>
              <a:endParaRPr lang="ru-RU" sz="66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87089" y="5085184"/>
              <a:ext cx="5084703" cy="17815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400" b="1" i="1" dirty="0" smtClean="0">
                  <a:solidFill>
                    <a:srgbClr val="0070C0"/>
                  </a:solidFill>
                  <a:latin typeface="Monotype Corsiva" panose="03010101010201010101" pitchFamily="66" charset="0"/>
                </a:rPr>
                <a:t>Автор:</a:t>
              </a:r>
              <a:r>
                <a:rPr lang="ru-RU" sz="2400" b="1" i="1" dirty="0">
                  <a:solidFill>
                    <a:srgbClr val="0070C0"/>
                  </a:solidFill>
                  <a:latin typeface="Monotype Corsiva" panose="03010101010201010101" pitchFamily="66" charset="0"/>
                </a:rPr>
                <a:t> </a:t>
              </a:r>
              <a:r>
                <a:rPr lang="ru-RU" sz="2400" b="1" i="1" dirty="0" err="1" smtClean="0">
                  <a:solidFill>
                    <a:srgbClr val="0070C0"/>
                  </a:solidFill>
                  <a:latin typeface="Monotype Corsiva" panose="03010101010201010101" pitchFamily="66" charset="0"/>
                </a:rPr>
                <a:t>Довбищук</a:t>
              </a:r>
              <a:r>
                <a:rPr lang="ru-RU" sz="2400" b="1" i="1" dirty="0" smtClean="0">
                  <a:solidFill>
                    <a:srgbClr val="0070C0"/>
                  </a:solidFill>
                  <a:latin typeface="Monotype Corsiva" panose="03010101010201010101" pitchFamily="66" charset="0"/>
                </a:rPr>
                <a:t> </a:t>
              </a:r>
              <a:r>
                <a:rPr lang="ru-RU" sz="2400" b="1" i="1" dirty="0" smtClean="0">
                  <a:solidFill>
                    <a:srgbClr val="0070C0"/>
                  </a:solidFill>
                  <a:latin typeface="Monotype Corsiva" panose="03010101010201010101" pitchFamily="66" charset="0"/>
                </a:rPr>
                <a:t>Наталья </a:t>
              </a:r>
              <a:r>
                <a:rPr lang="ru-RU" sz="2400" b="1" i="1" dirty="0" smtClean="0">
                  <a:solidFill>
                    <a:srgbClr val="0070C0"/>
                  </a:solidFill>
                  <a:latin typeface="Monotype Corsiva" panose="03010101010201010101" pitchFamily="66" charset="0"/>
                </a:rPr>
                <a:t>Васильевна</a:t>
              </a:r>
              <a:r>
                <a:rPr lang="ru-RU" sz="2400" b="1" i="1" dirty="0" smtClean="0">
                  <a:solidFill>
                    <a:srgbClr val="0070C0"/>
                  </a:solidFill>
                  <a:latin typeface="Monotype Corsiva" panose="03010101010201010101" pitchFamily="66" charset="0"/>
                </a:rPr>
                <a:t>, </a:t>
              </a:r>
            </a:p>
            <a:p>
              <a:pPr algn="ctr">
                <a:defRPr/>
              </a:pPr>
              <a:r>
                <a:rPr lang="ru-RU" sz="2400" b="1" i="1" dirty="0" smtClean="0">
                  <a:solidFill>
                    <a:srgbClr val="0070C0"/>
                  </a:solidFill>
                  <a:latin typeface="Monotype Corsiva" panose="03010101010201010101" pitchFamily="66" charset="0"/>
                </a:rPr>
                <a:t>МАОУ </a:t>
              </a:r>
              <a:r>
                <a:rPr lang="ru-RU" sz="2400" b="1" i="1" dirty="0">
                  <a:solidFill>
                    <a:srgbClr val="0070C0"/>
                  </a:solidFill>
                  <a:latin typeface="Monotype Corsiva" panose="03010101010201010101" pitchFamily="66" charset="0"/>
                </a:rPr>
                <a:t>СОШ№5</a:t>
              </a:r>
            </a:p>
            <a:p>
              <a:pPr algn="ctr">
                <a:defRPr/>
              </a:pPr>
              <a:r>
                <a:rPr lang="ru-RU" sz="2400" b="1" i="1" dirty="0" smtClean="0">
                  <a:solidFill>
                    <a:srgbClr val="0070C0"/>
                  </a:solidFill>
                  <a:latin typeface="Monotype Corsiva" panose="03010101010201010101" pitchFamily="66" charset="0"/>
                </a:rPr>
                <a:t>ЯНАО </a:t>
              </a:r>
              <a:r>
                <a:rPr lang="ru-RU" sz="2400" b="1" i="1" dirty="0" err="1" smtClean="0">
                  <a:solidFill>
                    <a:srgbClr val="0070C0"/>
                  </a:solidFill>
                  <a:latin typeface="Monotype Corsiva" panose="03010101010201010101" pitchFamily="66" charset="0"/>
                </a:rPr>
                <a:t>г.Лабытнанги</a:t>
              </a:r>
              <a:endParaRPr lang="ru-RU" sz="2400" b="1" i="1" dirty="0" smtClean="0">
                <a:solidFill>
                  <a:srgbClr val="0070C0"/>
                </a:solidFill>
                <a:latin typeface="Monotype Corsiva" panose="03010101010201010101" pitchFamily="66" charset="0"/>
              </a:endParaRPr>
            </a:p>
            <a:p>
              <a:pPr algn="ctr">
                <a:defRPr/>
              </a:pPr>
              <a:endParaRPr lang="ru-RU" sz="2400" b="1" i="1" dirty="0">
                <a:solidFill>
                  <a:srgbClr val="0070C0"/>
                </a:solidFill>
                <a:latin typeface="Monotype Corsiva" panose="03010101010201010101" pitchFamily="66" charset="0"/>
              </a:endParaRP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32028" y="175784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995053"/>
            <a:ext cx="24400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РЕБЕНОК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0952" y="995052"/>
            <a:ext cx="28595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ВЗРОСЛЫЙ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93324" y="1562958"/>
            <a:ext cx="18483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ОГОНЬ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1556490"/>
            <a:ext cx="14793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ВОДА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64820" y="2202821"/>
            <a:ext cx="26981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СИЛЬНЫЙ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64088" y="2199109"/>
            <a:ext cx="23019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СЛАБЫЙ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0298" y="2911622"/>
            <a:ext cx="25926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ВЕСЕЛЫЙ</a:t>
            </a:r>
            <a:endParaRPr lang="ru-RU" sz="36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32040" y="2865965"/>
            <a:ext cx="2899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ГРУСТНЫЙ</a:t>
            </a:r>
            <a:endParaRPr lang="ru-RU" sz="36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0298" y="3620423"/>
            <a:ext cx="24513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ЧИСТЫЙ </a:t>
            </a:r>
            <a:endParaRPr lang="ru-RU" sz="3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86740" y="3620423"/>
            <a:ext cx="24860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ГРЯЗНЫЙ</a:t>
            </a:r>
            <a:endParaRPr lang="ru-RU" sz="3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61370" y="4406333"/>
            <a:ext cx="25485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БОЛЬНОЙ</a:t>
            </a:r>
            <a:endParaRPr lang="ru-RU" sz="36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54724" y="4406334"/>
            <a:ext cx="28356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ЗДОРОВЫЙ</a:t>
            </a:r>
            <a:endParaRPr lang="ru-RU" sz="36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377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124744"/>
            <a:ext cx="59401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</a:rPr>
              <a:t>Она – премудрая девица,</a:t>
            </a:r>
            <a:b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</a:rPr>
            </a:br>
            <a: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</a:rPr>
              <a:t>На все руки мастерица,</a:t>
            </a:r>
            <a:b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</a:rPr>
            </a:br>
            <a: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</a:rPr>
              <a:t>Все она знает и там и тут,</a:t>
            </a:r>
            <a:b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</a:rPr>
            </a:br>
            <a: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</a:rPr>
              <a:t>Ну-ка как ее зовут? </a:t>
            </a: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8198" name="Picture 6" descr="http://im2-tub-ru.yandex.net/i?id=784a7f3273928cafafa3c8ff70a30cba-51-144&amp;n=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439199"/>
            <a:ext cx="2016224" cy="254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31740" y="5998617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Василиса - Премудрая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94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435" y="4360767"/>
            <a:ext cx="55186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Синеет 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море перед нами, </a:t>
            </a:r>
            <a:endParaRPr lang="ru-RU" sz="3200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летают 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майки над волнами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5516" y="184041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Закричал охотник: </a:t>
            </a:r>
            <a:endParaRPr lang="ru-RU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Ой! Двери гонятся за мной!»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1959" y="1297873"/>
            <a:ext cx="448571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виду у детворы </a:t>
            </a:r>
            <a:endParaRPr lang="ru-RU" sz="3200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Крысу </a:t>
            </a: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красят маляры.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1959" y="2422068"/>
            <a:ext cx="43740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Тает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снег. 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ечет 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ручей. </a:t>
            </a:r>
            <a:endParaRPr lang="ru-RU" sz="28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ветвях полно врачей.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336667"/>
            <a:ext cx="47525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Миша дров не напилил, </a:t>
            </a:r>
            <a:endParaRPr lang="ru-RU" sz="3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печку </a:t>
            </a:r>
            <a:r>
              <a:rPr lang="ru-RU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кепками топил.</a:t>
            </a:r>
            <a:endParaRPr lang="ru-RU" sz="3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7470" y="5408401"/>
            <a:ext cx="441031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Жучка будку не доела. </a:t>
            </a:r>
            <a:endParaRPr lang="ru-RU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Неохота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Надоела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96581" y="653086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ЗВЕРИ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60922" y="1714187"/>
            <a:ext cx="1908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КРЫШУ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60922" y="2666840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ГРАЧЕЙ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92180" y="3614281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ЩЕПКАМИ</a:t>
            </a:r>
            <a:endParaRPr lang="ru-RU"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60232" y="4653136"/>
            <a:ext cx="1704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ЧАЙКИ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60232" y="5733256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БУЛКУ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063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750" y="1556792"/>
            <a:ext cx="492474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«ШИФРОВКА»</a:t>
            </a:r>
            <a:endParaRPr lang="ru-RU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290" name="Picture 2" descr="Песочные часы - Лидия Андреевна Лазаре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924944"/>
            <a:ext cx="2318370" cy="2318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23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9557" y="2852936"/>
            <a:ext cx="757611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Не все золото, что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блестит.</a:t>
            </a:r>
            <a:endParaRPr lang="ru-RU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54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Картинки &quot;Незнайка и его друзья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2442"/>
            <a:ext cx="298132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59832" y="2204864"/>
            <a:ext cx="57961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Большая шляпа, но короткие штанишки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этого озорного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мальчишки -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коротышки.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Лентяй он и обормот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что ни возьмется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Всё выходит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него наоборот.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5924942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Незнайка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29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7926" y="2060848"/>
            <a:ext cx="71287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ЛАПЧЕ, ДИЛКРОКО, КАЩУ, КАБАБОЧ, УКПА, МАРОШКА, ОНЬКУ, ЯЦЗА, АЛФИКА, ИМНАЛ ГЛАОЛУСДИ, СЬРЫ.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91702" y="836712"/>
            <a:ext cx="476124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</a:rPr>
              <a:t>«Составь слово»</a:t>
            </a:r>
            <a:endParaRPr lang="ru-RU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24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484784"/>
            <a:ext cx="63001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ПЧЕЛА, КРОКОДИЛ, ЩУКА, БАБОЧКА, ПАУК, РОМАШКА, ОКУНЬ, ЗАЯЦ, ФИАЛКА, НАЛИМ, ГЛАДИОЛУС, РЫСЬ.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994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745376"/>
            <a:ext cx="597952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</a:rPr>
              <a:t>«Группировка слов» </a:t>
            </a:r>
            <a:endParaRPr lang="ru-RU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1916832"/>
            <a:ext cx="230425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Насекомые: </a:t>
            </a:r>
            <a:b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Рыбы: </a:t>
            </a:r>
            <a:b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Животные: </a:t>
            </a:r>
            <a:b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Цветы: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26906" y="1892685"/>
            <a:ext cx="3623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пчела, бабочка, паук.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26906" y="2353740"/>
            <a:ext cx="34971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щука, окунь, налим.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26906" y="2814514"/>
            <a:ext cx="37346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крокодил, заяц, рысь.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67944" y="3253786"/>
            <a:ext cx="49522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ромашка, фиалка, 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гладиолус.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9659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652120" y="1052736"/>
            <a:ext cx="3211553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itchFamily="34" charset="0"/>
                <a:cs typeface="Times New Roman" pitchFamily="18" charset="0"/>
              </a:rPr>
              <a:t>Интернет-ресурсы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itchFamily="34" charset="0"/>
                <a:cs typeface="Times New Roman" pitchFamily="18" charset="0"/>
              </a:rPr>
              <a:t>:</a:t>
            </a:r>
            <a:endParaRPr lang="ru-RU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hlinkClick r:id="rId2"/>
              </a:rPr>
              <a:t>images.yandex.ru</a:t>
            </a:r>
            <a:endParaRPr lang="ru-RU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hlinkClick r:id="rId3"/>
              </a:rPr>
              <a:t>pedsovet.su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hlinkClick r:id="rId4"/>
              </a:rPr>
              <a:t>uznavaka.ru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›</a:t>
            </a:r>
            <a:endParaRPr lang="ru-RU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pPr algn="ctr">
              <a:lnSpc>
                <a:spcPct val="150000"/>
              </a:lnSpc>
            </a:pPr>
            <a:endParaRPr lang="ru-RU" sz="14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1092720"/>
            <a:ext cx="41764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Используемая литература: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Локалова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Н.П. «120 уроков психологического развития младших школьников (психологическая программа развития когнитивной сферы 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I</a:t>
            </a: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-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IV</a:t>
            </a: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классов)». Часть 1. Книга для учителя.-4-е изд.,-М.: 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«Ось-89</a:t>
            </a: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», 2008.-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272с.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Новикова Л.М., Самойлова И.В. Настольная книга школьного психолога. 1-4 классы/ Л.М. Новикова, И.В. Самойлова. – М.: </a:t>
            </a:r>
            <a:r>
              <a:rPr lang="ru-R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Эксмо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, 2008. -384 с.</a:t>
            </a:r>
            <a:endParaRPr lang="ru-RU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196752"/>
            <a:ext cx="64442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rgbClr val="0070C0"/>
                </a:solidFill>
                <a:latin typeface="Monotype Corsiva" panose="03010101010201010101" pitchFamily="66" charset="0"/>
                <a:ea typeface="Calibri" panose="020F0502020204030204" pitchFamily="34" charset="0"/>
              </a:rPr>
              <a:t> </a:t>
            </a:r>
            <a:r>
              <a:rPr lang="ru-RU" sz="6000" b="1" dirty="0">
                <a:solidFill>
                  <a:srgbClr val="0070C0"/>
                </a:solidFill>
                <a:latin typeface="Monotype Corsiva" panose="03010101010201010101" pitchFamily="66" charset="0"/>
                <a:ea typeface="Calibri" panose="020F0502020204030204" pitchFamily="34" charset="0"/>
              </a:rPr>
              <a:t>«Найди лишнее»</a:t>
            </a:r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6000" dirty="0">
              <a:solidFill>
                <a:srgbClr val="0070C0"/>
              </a:solidFill>
            </a:endParaRPr>
          </a:p>
        </p:txBody>
      </p:sp>
      <p:pic>
        <p:nvPicPr>
          <p:cNvPr id="1028" name="Picture 4" descr="Комментарии к мультперсонажу Динь-Динь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" t="4536" r="6257" b="15329"/>
          <a:stretch/>
        </p:blipFill>
        <p:spPr bwMode="auto">
          <a:xfrm>
            <a:off x="3131840" y="2166248"/>
            <a:ext cx="4104456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278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24744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СКОВОРОДА</a:t>
            </a:r>
            <a:endParaRPr lang="ru-RU" sz="36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60232" y="3372085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ЧАШКА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4924" y="191683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КАСТРЮЛЯ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4048" y="2482876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ЛОПАТА</a:t>
            </a: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5229200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ЛОПАТА</a:t>
            </a: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 descr="СП посуды алюминиевой и керамической (@) - Страница 11 - Sumy Forum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5" y="1933496"/>
            <a:ext cx="1824137" cy="1368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Кастрюли и ковши: нерж. сталь Киев, Украина - купить кастрюли и ковши онлайн, отзывы, цена - Гурманиа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972" y="2806041"/>
            <a:ext cx="1536105" cy="1536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Новости - УФССП России по Московской области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296156"/>
            <a:ext cx="960041" cy="1200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Чашка чая с мятой листья - Stock Image Dmitry Pistrov #15624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61294"/>
            <a:ext cx="2485844" cy="1864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80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5603" y="1196752"/>
            <a:ext cx="29260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К</a:t>
            </a:r>
            <a:r>
              <a:rPr lang="ru-RU" sz="36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АРАНДАШ</a:t>
            </a:r>
            <a:endParaRPr lang="ru-RU" sz="3600" b="1" dirty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1700808"/>
            <a:ext cx="22864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ТЕТРАДЬ</a:t>
            </a:r>
            <a:endParaRPr lang="ru-RU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24117" y="2528029"/>
            <a:ext cx="18143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КНИГА</a:t>
            </a:r>
            <a:endParaRPr lang="ru-RU" sz="3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76256" y="3501008"/>
            <a:ext cx="20617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ШЛЯПА</a:t>
            </a:r>
            <a:endParaRPr lang="ru-RU" sz="36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Gallery For Happy Pencil Clip 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26486"/>
            <a:ext cx="1549043" cy="1549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Тетрадь школьная &quot;Для контрольных 4&quot; (18 страниц, клетка) / Тетради / Школьные товары / Каталог продукци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863494"/>
            <a:ext cx="2256185" cy="225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Международный день детской книги отмечается ежегодно в день рождения - 17 Декабря 2013 - Blog - Rumetrik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094" y="3656404"/>
            <a:ext cx="14478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Picture Ha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299312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181660" y="5733256"/>
            <a:ext cx="3262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ШЛЯПА</a:t>
            </a:r>
            <a:endParaRPr lang="ru-RU" sz="36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795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76256" y="2924944"/>
            <a:ext cx="1726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ШКАФ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329832"/>
            <a:ext cx="14478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СТУЛ</a:t>
            </a:r>
            <a:endParaRPr lang="ru-RU" sz="3600" dirty="0">
              <a:solidFill>
                <a:srgbClr val="3333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1959624"/>
            <a:ext cx="15004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СТОЛ</a:t>
            </a:r>
            <a:endParaRPr lang="ru-RU" sz="3600" dirty="0">
              <a:solidFill>
                <a:schemeClr val="accent3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2420888"/>
            <a:ext cx="1764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КОВЕР</a:t>
            </a:r>
            <a:endParaRPr lang="ru-RU" sz="3600" dirty="0">
              <a:solidFill>
                <a:srgbClr val="D60093"/>
              </a:solidFill>
            </a:endParaRPr>
          </a:p>
        </p:txBody>
      </p:sp>
      <p:pic>
        <p:nvPicPr>
          <p:cNvPr id="5122" name="Picture 2" descr="Столы и стулья для детей - отзывы Страница 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37" t="4545" r="11608" b="6819"/>
          <a:stretch/>
        </p:blipFill>
        <p:spPr bwMode="auto">
          <a:xfrm>
            <a:off x="144282" y="2206316"/>
            <a:ext cx="1656184" cy="2083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Купить: МАММУТ Стол детский, светло-зеленый (538068) в Барнаул - Клуб любителей Ikea, стол заказов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65" t="20689" r="13485" b="28530"/>
          <a:stretch/>
        </p:blipFill>
        <p:spPr bwMode="auto">
          <a:xfrm>
            <a:off x="2158324" y="3248109"/>
            <a:ext cx="1872208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Не все ковры из медвежьей шкуры выглядят одинаково. Вот, например, созданный дизайнером Lise Lefebvr. Панель идей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141"/>
          <a:stretch/>
        </p:blipFill>
        <p:spPr bwMode="auto">
          <a:xfrm>
            <a:off x="4434741" y="3571413"/>
            <a:ext cx="2472209" cy="1116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Обзор и Цены: Шкафы Влана. Русалочка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724" y="3896180"/>
            <a:ext cx="1840319" cy="184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979444" y="5517232"/>
            <a:ext cx="1764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КОВЕР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09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97166" y="5301208"/>
            <a:ext cx="18790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ПЕСОК</a:t>
            </a:r>
            <a:endParaRPr lang="ru-RU" sz="36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052736"/>
            <a:ext cx="18617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КУКЛА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15155" y="952552"/>
            <a:ext cx="28680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СКАКАЛКА</a:t>
            </a:r>
            <a:endParaRPr lang="ru-RU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66281" y="1229551"/>
            <a:ext cx="18790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ПЕСОК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83922" y="3356992"/>
            <a:ext cx="13590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ЮЛА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 descr="Цвета и игрушки - Английский язык 2 клас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2431876" cy="2431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Стеллар Скакалка 25 м спортивна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48" y="1602291"/>
            <a:ext cx="2734356" cy="266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Детские песочницы. Прайсы интернет магазинов. Выбрать и купить Детскую песочницу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428" y="1772816"/>
            <a:ext cx="1863172" cy="1242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Картинки, Буквы и снова Картинки - Форум о бесплатных мини играх и казуальных играх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651" y="3995198"/>
            <a:ext cx="2328193" cy="234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37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69881" y="5432237"/>
            <a:ext cx="21875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САПОГИ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3729" y="1791780"/>
            <a:ext cx="16613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ШУБА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44208" y="1643528"/>
            <a:ext cx="22792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САПОГИ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1454409"/>
            <a:ext cx="2345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ПИДЖАК</a:t>
            </a:r>
            <a:endParaRPr lang="ru-RU" sz="3600" b="1" dirty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6159" y="3861048"/>
            <a:ext cx="18755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КОФТА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Дидактические игры по лексическим темам. Тема: &quot;Одежда. Обувь&quot; - Для воспитателей детских садов - Маам.ру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49" t="15703" r="2102" b="16596"/>
          <a:stretch/>
        </p:blipFill>
        <p:spPr bwMode="auto">
          <a:xfrm>
            <a:off x="322207" y="2468809"/>
            <a:ext cx="2255099" cy="225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Дидактические игры по лексическим темам. Тема: &quot;Одежда. Обувь&quot; - Для воспитателей детских садов - Маам.ру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06" r="51051" b="22897"/>
          <a:stretch/>
        </p:blipFill>
        <p:spPr bwMode="auto">
          <a:xfrm>
            <a:off x="6983760" y="4073846"/>
            <a:ext cx="2160240" cy="1860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Раскраски одежда и обувь. Скачать. Распечатать StranaKids.r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1" r="1301" b="15021"/>
          <a:stretch/>
        </p:blipFill>
        <p:spPr bwMode="auto">
          <a:xfrm>
            <a:off x="3258791" y="2095161"/>
            <a:ext cx="2235047" cy="175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Резиновые сапоги Kidorable Childrens Pirate Wellies (объявление) 294521 - okidok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228" y="2156199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60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61616" y="1772816"/>
            <a:ext cx="582242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</a:rPr>
              <a:t>«Говори </a:t>
            </a:r>
            <a:r>
              <a:rPr lang="ru-RU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</a:rPr>
              <a:t>наоборот</a:t>
            </a:r>
            <a:r>
              <a:rPr lang="ru-RU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</a:rPr>
              <a:t>» </a:t>
            </a:r>
            <a:endParaRPr lang="ru-RU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11" name="Picture 4" descr="Комментарии к мультперсонажу Динь-Динь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" t="4536" r="6257" b="15329"/>
          <a:stretch/>
        </p:blipFill>
        <p:spPr bwMode="auto">
          <a:xfrm>
            <a:off x="2920602" y="2708920"/>
            <a:ext cx="4104456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31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43600" y="937905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МАЛЕНЬКИЙ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2681619"/>
            <a:ext cx="2484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ЧЕРНЫЙ</a:t>
            </a:r>
            <a:endParaRPr lang="ru-RU" sz="36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3518794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ХОЛОДНЫЙ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937905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БОЛЬШОЙ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1795211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ТОЛСТЫЙ</a:t>
            </a:r>
            <a:endParaRPr lang="ru-RU" sz="3600" b="1" dirty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1795210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ТОНКИЙ</a:t>
            </a:r>
            <a:endParaRPr lang="ru-RU" sz="3600" b="1" dirty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7838" y="4316113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ПУСТОЙ</a:t>
            </a:r>
            <a:endParaRPr lang="ru-RU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2664366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БЕЛЫЙ</a:t>
            </a:r>
            <a:endParaRPr lang="ru-RU" sz="36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971" y="5173419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ЛЕГКИЙ</a:t>
            </a:r>
            <a:endParaRPr lang="ru-RU" sz="36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30792" y="3518106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ГОРЯЧИЙ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98193" y="4316112"/>
            <a:ext cx="2493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ПОЛНЫЙ</a:t>
            </a:r>
            <a:endParaRPr lang="ru-RU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80075" y="5173417"/>
            <a:ext cx="2781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ТЯЖЕЛЫЙ</a:t>
            </a:r>
            <a:endParaRPr lang="ru-RU" sz="36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531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347</Words>
  <Application>Microsoft Office PowerPoint</Application>
  <PresentationFormat>Экран (4:3)</PresentationFormat>
  <Paragraphs>101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Monotype Corsiva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user_15</cp:lastModifiedBy>
  <cp:revision>38</cp:revision>
  <dcterms:created xsi:type="dcterms:W3CDTF">2014-06-24T15:51:35Z</dcterms:created>
  <dcterms:modified xsi:type="dcterms:W3CDTF">2015-03-20T10:48:30Z</dcterms:modified>
</cp:coreProperties>
</file>