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9" r:id="rId4"/>
    <p:sldId id="273" r:id="rId5"/>
    <p:sldId id="274" r:id="rId6"/>
    <p:sldId id="275" r:id="rId7"/>
    <p:sldId id="270" r:id="rId8"/>
    <p:sldId id="299" r:id="rId9"/>
    <p:sldId id="257" r:id="rId10"/>
    <p:sldId id="277" r:id="rId11"/>
    <p:sldId id="263" r:id="rId12"/>
    <p:sldId id="279" r:id="rId13"/>
    <p:sldId id="264" r:id="rId14"/>
    <p:sldId id="281" r:id="rId15"/>
    <p:sldId id="265" r:id="rId16"/>
    <p:sldId id="282" r:id="rId17"/>
    <p:sldId id="266" r:id="rId18"/>
    <p:sldId id="267" r:id="rId19"/>
    <p:sldId id="284" r:id="rId20"/>
    <p:sldId id="268" r:id="rId21"/>
    <p:sldId id="286" r:id="rId22"/>
    <p:sldId id="283" r:id="rId23"/>
    <p:sldId id="285" r:id="rId24"/>
    <p:sldId id="287" r:id="rId25"/>
    <p:sldId id="288" r:id="rId26"/>
    <p:sldId id="289" r:id="rId27"/>
    <p:sldId id="290" r:id="rId28"/>
    <p:sldId id="300" r:id="rId29"/>
    <p:sldId id="30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ru.wikipedia.org/wiki/%D0%A2%D0%B5%D1%82%D1%80%D0%B0%D1%8D%D0%B4%D1%80"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1916832"/>
            <a:ext cx="6330579" cy="769441"/>
          </a:xfrm>
          <a:prstGeom prst="rect">
            <a:avLst/>
          </a:prstGeom>
        </p:spPr>
        <p:txBody>
          <a:bodyPr wrap="none">
            <a:spAutoFit/>
          </a:bodyPr>
          <a:lstStyle/>
          <a:p>
            <a:r>
              <a:rPr lang="ru-RU" sz="4400" b="1" dirty="0" smtClean="0">
                <a:ln w="50800"/>
                <a:solidFill>
                  <a:schemeClr val="tx2">
                    <a:lumMod val="75000"/>
                  </a:schemeClr>
                </a:solidFill>
              </a:rPr>
              <a:t>Знакомые    незнакомцы</a:t>
            </a:r>
            <a:endParaRPr lang="ru-RU" sz="4400" dirty="0">
              <a:solidFill>
                <a:schemeClr val="tx2">
                  <a:lumMod val="75000"/>
                </a:schemeClr>
              </a:solidFill>
            </a:endParaRPr>
          </a:p>
        </p:txBody>
      </p:sp>
      <p:sp>
        <p:nvSpPr>
          <p:cNvPr id="5" name="Прямоугольник 4"/>
          <p:cNvSpPr/>
          <p:nvPr/>
        </p:nvSpPr>
        <p:spPr>
          <a:xfrm>
            <a:off x="4211960" y="4581128"/>
            <a:ext cx="4572000" cy="1477328"/>
          </a:xfrm>
          <a:prstGeom prst="rect">
            <a:avLst/>
          </a:prstGeom>
        </p:spPr>
        <p:txBody>
          <a:bodyPr>
            <a:spAutoFit/>
          </a:bodyPr>
          <a:lstStyle/>
          <a:p>
            <a:r>
              <a:rPr lang="ru-RU" b="1" u="sng" dirty="0" smtClean="0"/>
              <a:t>Автор:</a:t>
            </a:r>
            <a:r>
              <a:rPr lang="en-US" b="1" dirty="0" smtClean="0"/>
              <a:t> </a:t>
            </a:r>
            <a:endParaRPr lang="ru-RU" b="1" dirty="0" smtClean="0"/>
          </a:p>
          <a:p>
            <a:r>
              <a:rPr lang="ru-RU" b="1" dirty="0" smtClean="0"/>
              <a:t>Матвеева  </a:t>
            </a:r>
            <a:r>
              <a:rPr lang="ru-RU" b="1" dirty="0" err="1" smtClean="0"/>
              <a:t>Анжелика</a:t>
            </a:r>
            <a:r>
              <a:rPr lang="ru-RU" b="1" dirty="0" smtClean="0"/>
              <a:t>  Леонтьевна</a:t>
            </a:r>
          </a:p>
          <a:p>
            <a:r>
              <a:rPr lang="ru-RU" b="1" dirty="0" smtClean="0"/>
              <a:t>учитель начальных классов</a:t>
            </a:r>
          </a:p>
          <a:p>
            <a:r>
              <a:rPr lang="ru-RU" b="1" dirty="0" smtClean="0"/>
              <a:t>п. Мелехово, </a:t>
            </a:r>
            <a:r>
              <a:rPr lang="ru-RU" b="1" dirty="0" err="1" smtClean="0"/>
              <a:t>Ковровского</a:t>
            </a:r>
            <a:r>
              <a:rPr lang="ru-RU" b="1" dirty="0" smtClean="0"/>
              <a:t> района, Владимирской  области           2015 г. </a:t>
            </a:r>
            <a:endParaRPr lang="ru-RU" b="1" dirty="0"/>
          </a:p>
        </p:txBody>
      </p:sp>
      <p:pic>
        <p:nvPicPr>
          <p:cNvPr id="38918" name="Picture 6" descr="точка точка два крючочка Творчество людей на Folomad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1988840"/>
          </a:xfrm>
          <a:prstGeom prst="rect">
            <a:avLst/>
          </a:prstGeom>
          <a:noFill/>
        </p:spPr>
      </p:pic>
      <p:pic>
        <p:nvPicPr>
          <p:cNvPr id="38920" name="Picture 8" descr="Клипарт - Цветущие деревья. Обсуждение на LiveInternet - Российский Сервис Онлайн-Дневников"/>
          <p:cNvPicPr>
            <a:picLocks noChangeAspect="1" noChangeArrowheads="1"/>
          </p:cNvPicPr>
          <p:nvPr/>
        </p:nvPicPr>
        <p:blipFill>
          <a:blip r:embed="rId3" cstate="print"/>
          <a:srcRect/>
          <a:stretch>
            <a:fillRect/>
          </a:stretch>
        </p:blipFill>
        <p:spPr bwMode="auto">
          <a:xfrm>
            <a:off x="323528" y="3212976"/>
            <a:ext cx="7620000" cy="5715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8208912" cy="954107"/>
          </a:xfrm>
          <a:prstGeom prst="rect">
            <a:avLst/>
          </a:prstGeom>
        </p:spPr>
        <p:txBody>
          <a:bodyPr wrap="square">
            <a:spAutoFit/>
          </a:bodyPr>
          <a:lstStyle/>
          <a:p>
            <a:pPr lvl="0" indent="266700" algn="just" fontAlgn="base">
              <a:spcBef>
                <a:spcPct val="0"/>
              </a:spcBef>
              <a:spcAft>
                <a:spcPct val="0"/>
              </a:spcAft>
            </a:pPr>
            <a:r>
              <a:rPr lang="ru-RU" sz="2800" dirty="0" smtClean="0">
                <a:solidFill>
                  <a:srgbClr val="184800"/>
                </a:solidFill>
                <a:latin typeface="Arial" pitchFamily="34" charset="0"/>
                <a:ea typeface="Times New Roman" pitchFamily="18" charset="0"/>
                <a:cs typeface="Arial" pitchFamily="34" charset="0"/>
              </a:rPr>
              <a:t>На Восток, далеко в Восточную Сибирь, тянется территория, где живут </a:t>
            </a:r>
            <a:r>
              <a:rPr lang="ru-RU" sz="2800" b="1" dirty="0" smtClean="0">
                <a:solidFill>
                  <a:srgbClr val="184800"/>
                </a:solidFill>
                <a:latin typeface="Arial" pitchFamily="34" charset="0"/>
                <a:ea typeface="Times New Roman" pitchFamily="18" charset="0"/>
                <a:cs typeface="Arial" pitchFamily="34" charset="0"/>
              </a:rPr>
              <a:t>серые вороны</a:t>
            </a:r>
            <a:r>
              <a:rPr lang="ru-RU" sz="2800" dirty="0" smtClean="0">
                <a:solidFill>
                  <a:srgbClr val="184800"/>
                </a:solidFill>
                <a:latin typeface="Arial" pitchFamily="34" charset="0"/>
                <a:ea typeface="Times New Roman" pitchFamily="18" charset="0"/>
                <a:cs typeface="Arial" pitchFamily="34" charset="0"/>
              </a:rPr>
              <a:t>.</a:t>
            </a:r>
            <a:endParaRPr lang="ru-RU" sz="2800" dirty="0" smtClean="0">
              <a:latin typeface="Arial" pitchFamily="34" charset="0"/>
              <a:cs typeface="Arial" pitchFamily="34" charset="0"/>
            </a:endParaRPr>
          </a:p>
        </p:txBody>
      </p:sp>
      <p:pic>
        <p:nvPicPr>
          <p:cNvPr id="7" name="Picture 2" descr="Wrona Siwa.jpg"/>
          <p:cNvPicPr>
            <a:picLocks noChangeAspect="1" noChangeArrowheads="1"/>
          </p:cNvPicPr>
          <p:nvPr/>
        </p:nvPicPr>
        <p:blipFill>
          <a:blip r:embed="rId2" cstate="print"/>
          <a:srcRect/>
          <a:stretch>
            <a:fillRect/>
          </a:stretch>
        </p:blipFill>
        <p:spPr bwMode="auto">
          <a:xfrm>
            <a:off x="1331640" y="1700808"/>
            <a:ext cx="6275851" cy="4706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1694695" cy="584775"/>
          </a:xfrm>
          <a:prstGeom prst="rect">
            <a:avLst/>
          </a:prstGeom>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Питание</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179512" y="764704"/>
            <a:ext cx="8496944" cy="1384995"/>
          </a:xfrm>
          <a:prstGeom prst="rect">
            <a:avLst/>
          </a:prstGeom>
        </p:spPr>
        <p:txBody>
          <a:bodyPr wrap="square">
            <a:spAutoFit/>
          </a:bodyPr>
          <a:lstStyle/>
          <a:p>
            <a:r>
              <a:rPr lang="ru-RU" sz="2800" dirty="0" err="1" smtClean="0">
                <a:solidFill>
                  <a:schemeClr val="tx2">
                    <a:lumMod val="75000"/>
                  </a:schemeClr>
                </a:solidFill>
              </a:rPr>
              <a:t>Воро́ны</a:t>
            </a:r>
            <a:r>
              <a:rPr lang="ru-RU" sz="2800" dirty="0" smtClean="0"/>
              <a:t> — </a:t>
            </a:r>
            <a:r>
              <a:rPr lang="ru-RU" sz="2800" i="1" dirty="0" smtClean="0"/>
              <a:t>всеядные птицы</a:t>
            </a:r>
            <a:r>
              <a:rPr lang="ru-RU" sz="2800" dirty="0" smtClean="0"/>
              <a:t>, питаются насекомыми, птенцами и яйцами, грызунами и ящерицами, лягушками, рыбой. </a:t>
            </a:r>
            <a:endParaRPr lang="ru-RU" sz="2800" dirty="0"/>
          </a:p>
        </p:txBody>
      </p:sp>
      <p:pic>
        <p:nvPicPr>
          <p:cNvPr id="10242" name="Picture 2" descr="Стильные изображения - Кузнечик , фигурка , комар"/>
          <p:cNvPicPr>
            <a:picLocks noChangeAspect="1" noChangeArrowheads="1"/>
          </p:cNvPicPr>
          <p:nvPr/>
        </p:nvPicPr>
        <p:blipFill>
          <a:blip r:embed="rId2" cstate="print"/>
          <a:srcRect/>
          <a:stretch>
            <a:fillRect/>
          </a:stretch>
        </p:blipFill>
        <p:spPr bwMode="auto">
          <a:xfrm>
            <a:off x="395536" y="2420888"/>
            <a:ext cx="2448272" cy="1530170"/>
          </a:xfrm>
          <a:prstGeom prst="rect">
            <a:avLst/>
          </a:prstGeom>
          <a:noFill/>
        </p:spPr>
      </p:pic>
      <p:pic>
        <p:nvPicPr>
          <p:cNvPr id="10246" name="Picture 6" descr="Серая куропатка, фотографии"/>
          <p:cNvPicPr>
            <a:picLocks noChangeAspect="1" noChangeArrowheads="1"/>
          </p:cNvPicPr>
          <p:nvPr/>
        </p:nvPicPr>
        <p:blipFill>
          <a:blip r:embed="rId3" cstate="print"/>
          <a:srcRect/>
          <a:stretch>
            <a:fillRect/>
          </a:stretch>
        </p:blipFill>
        <p:spPr bwMode="auto">
          <a:xfrm>
            <a:off x="251520" y="4365104"/>
            <a:ext cx="2952328" cy="2283134"/>
          </a:xfrm>
          <a:prstGeom prst="rect">
            <a:avLst/>
          </a:prstGeom>
          <a:noFill/>
        </p:spPr>
      </p:pic>
      <p:pic>
        <p:nvPicPr>
          <p:cNvPr id="10252" name="Picture 12" descr="Ядовитые змеи и рептилии"/>
          <p:cNvPicPr>
            <a:picLocks noChangeAspect="1" noChangeArrowheads="1"/>
          </p:cNvPicPr>
          <p:nvPr/>
        </p:nvPicPr>
        <p:blipFill>
          <a:blip r:embed="rId4" cstate="print"/>
          <a:srcRect/>
          <a:stretch>
            <a:fillRect/>
          </a:stretch>
        </p:blipFill>
        <p:spPr bwMode="auto">
          <a:xfrm>
            <a:off x="3563888" y="4509120"/>
            <a:ext cx="2808312" cy="2106234"/>
          </a:xfrm>
          <a:prstGeom prst="rect">
            <a:avLst/>
          </a:prstGeom>
          <a:noFill/>
        </p:spPr>
      </p:pic>
      <p:pic>
        <p:nvPicPr>
          <p:cNvPr id="10254" name="Picture 14" descr="Лягушки, жабы. Картинки. Фото. Видео"/>
          <p:cNvPicPr>
            <a:picLocks noChangeAspect="1" noChangeArrowheads="1"/>
          </p:cNvPicPr>
          <p:nvPr/>
        </p:nvPicPr>
        <p:blipFill>
          <a:blip r:embed="rId5" cstate="print"/>
          <a:srcRect/>
          <a:stretch>
            <a:fillRect/>
          </a:stretch>
        </p:blipFill>
        <p:spPr bwMode="auto">
          <a:xfrm>
            <a:off x="6228184" y="2348880"/>
            <a:ext cx="2700300" cy="1800200"/>
          </a:xfrm>
          <a:prstGeom prst="rect">
            <a:avLst/>
          </a:prstGeom>
          <a:noFill/>
        </p:spPr>
      </p:pic>
      <p:pic>
        <p:nvPicPr>
          <p:cNvPr id="10256" name="Picture 16" descr="Окунь Ловля окуня Ловля окуня на спиннинг Зимняя ловля окуня Ловля окуня на донку Ловля окуня на поплавок Mskfishing.ru"/>
          <p:cNvPicPr>
            <a:picLocks noChangeAspect="1" noChangeArrowheads="1"/>
          </p:cNvPicPr>
          <p:nvPr/>
        </p:nvPicPr>
        <p:blipFill>
          <a:blip r:embed="rId6" cstate="print"/>
          <a:srcRect/>
          <a:stretch>
            <a:fillRect/>
          </a:stretch>
        </p:blipFill>
        <p:spPr bwMode="auto">
          <a:xfrm>
            <a:off x="6444208" y="4653136"/>
            <a:ext cx="2484784" cy="1739349"/>
          </a:xfrm>
          <a:prstGeom prst="rect">
            <a:avLst/>
          </a:prstGeom>
          <a:noFill/>
        </p:spPr>
      </p:pic>
      <p:pic>
        <p:nvPicPr>
          <p:cNvPr id="10257" name="Picture 17" descr="C:\Users\Позитроника\Desktop\2870376.jpg"/>
          <p:cNvPicPr>
            <a:picLocks noChangeAspect="1" noChangeArrowheads="1"/>
          </p:cNvPicPr>
          <p:nvPr/>
        </p:nvPicPr>
        <p:blipFill>
          <a:blip r:embed="rId7" cstate="print"/>
          <a:srcRect/>
          <a:stretch>
            <a:fillRect/>
          </a:stretch>
        </p:blipFill>
        <p:spPr bwMode="auto">
          <a:xfrm>
            <a:off x="3275856" y="2276872"/>
            <a:ext cx="2756890" cy="1905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 calcmode="lin" valueType="num">
                                      <p:cBhvr additive="base">
                                        <p:cTn id="18" dur="500" fill="hold"/>
                                        <p:tgtEl>
                                          <p:spTgt spid="10246"/>
                                        </p:tgtEl>
                                        <p:attrNameLst>
                                          <p:attrName>ppt_x</p:attrName>
                                        </p:attrNameLst>
                                      </p:cBhvr>
                                      <p:tavLst>
                                        <p:tav tm="0">
                                          <p:val>
                                            <p:strVal val="#ppt_x"/>
                                          </p:val>
                                        </p:tav>
                                        <p:tav tm="100000">
                                          <p:val>
                                            <p:strVal val="#ppt_x"/>
                                          </p:val>
                                        </p:tav>
                                      </p:tavLst>
                                    </p:anim>
                                    <p:anim calcmode="lin" valueType="num">
                                      <p:cBhvr additive="base">
                                        <p:cTn id="19"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57"/>
                                        </p:tgtEl>
                                        <p:attrNameLst>
                                          <p:attrName>style.visibility</p:attrName>
                                        </p:attrNameLst>
                                      </p:cBhvr>
                                      <p:to>
                                        <p:strVal val="visible"/>
                                      </p:to>
                                    </p:set>
                                    <p:anim calcmode="lin" valueType="num">
                                      <p:cBhvr additive="base">
                                        <p:cTn id="24" dur="500" fill="hold"/>
                                        <p:tgtEl>
                                          <p:spTgt spid="10257"/>
                                        </p:tgtEl>
                                        <p:attrNameLst>
                                          <p:attrName>ppt_x</p:attrName>
                                        </p:attrNameLst>
                                      </p:cBhvr>
                                      <p:tavLst>
                                        <p:tav tm="0">
                                          <p:val>
                                            <p:strVal val="#ppt_x"/>
                                          </p:val>
                                        </p:tav>
                                        <p:tav tm="100000">
                                          <p:val>
                                            <p:strVal val="#ppt_x"/>
                                          </p:val>
                                        </p:tav>
                                      </p:tavLst>
                                    </p:anim>
                                    <p:anim calcmode="lin" valueType="num">
                                      <p:cBhvr additive="base">
                                        <p:cTn id="25" dur="500" fill="hold"/>
                                        <p:tgtEl>
                                          <p:spTgt spid="1025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52"/>
                                        </p:tgtEl>
                                        <p:attrNameLst>
                                          <p:attrName>style.visibility</p:attrName>
                                        </p:attrNameLst>
                                      </p:cBhvr>
                                      <p:to>
                                        <p:strVal val="visible"/>
                                      </p:to>
                                    </p:set>
                                    <p:anim calcmode="lin" valueType="num">
                                      <p:cBhvr additive="base">
                                        <p:cTn id="30" dur="500" fill="hold"/>
                                        <p:tgtEl>
                                          <p:spTgt spid="10252"/>
                                        </p:tgtEl>
                                        <p:attrNameLst>
                                          <p:attrName>ppt_x</p:attrName>
                                        </p:attrNameLst>
                                      </p:cBhvr>
                                      <p:tavLst>
                                        <p:tav tm="0">
                                          <p:val>
                                            <p:strVal val="#ppt_x"/>
                                          </p:val>
                                        </p:tav>
                                        <p:tav tm="100000">
                                          <p:val>
                                            <p:strVal val="#ppt_x"/>
                                          </p:val>
                                        </p:tav>
                                      </p:tavLst>
                                    </p:anim>
                                    <p:anim calcmode="lin" valueType="num">
                                      <p:cBhvr additive="base">
                                        <p:cTn id="31"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254"/>
                                        </p:tgtEl>
                                        <p:attrNameLst>
                                          <p:attrName>style.visibility</p:attrName>
                                        </p:attrNameLst>
                                      </p:cBhvr>
                                      <p:to>
                                        <p:strVal val="visible"/>
                                      </p:to>
                                    </p:set>
                                    <p:anim calcmode="lin" valueType="num">
                                      <p:cBhvr additive="base">
                                        <p:cTn id="36" dur="500" fill="hold"/>
                                        <p:tgtEl>
                                          <p:spTgt spid="10254"/>
                                        </p:tgtEl>
                                        <p:attrNameLst>
                                          <p:attrName>ppt_x</p:attrName>
                                        </p:attrNameLst>
                                      </p:cBhvr>
                                      <p:tavLst>
                                        <p:tav tm="0">
                                          <p:val>
                                            <p:strVal val="#ppt_x"/>
                                          </p:val>
                                        </p:tav>
                                        <p:tav tm="100000">
                                          <p:val>
                                            <p:strVal val="#ppt_x"/>
                                          </p:val>
                                        </p:tav>
                                      </p:tavLst>
                                    </p:anim>
                                    <p:anim calcmode="lin" valueType="num">
                                      <p:cBhvr additive="base">
                                        <p:cTn id="37"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56"/>
                                        </p:tgtEl>
                                        <p:attrNameLst>
                                          <p:attrName>style.visibility</p:attrName>
                                        </p:attrNameLst>
                                      </p:cBhvr>
                                      <p:to>
                                        <p:strVal val="visible"/>
                                      </p:to>
                                    </p:set>
                                    <p:anim calcmode="lin" valueType="num">
                                      <p:cBhvr additive="base">
                                        <p:cTn id="42" dur="500" fill="hold"/>
                                        <p:tgtEl>
                                          <p:spTgt spid="10256"/>
                                        </p:tgtEl>
                                        <p:attrNameLst>
                                          <p:attrName>ppt_x</p:attrName>
                                        </p:attrNameLst>
                                      </p:cBhvr>
                                      <p:tavLst>
                                        <p:tav tm="0">
                                          <p:val>
                                            <p:strVal val="#ppt_x"/>
                                          </p:val>
                                        </p:tav>
                                        <p:tav tm="100000">
                                          <p:val>
                                            <p:strVal val="#ppt_x"/>
                                          </p:val>
                                        </p:tav>
                                      </p:tavLst>
                                    </p:anim>
                                    <p:anim calcmode="lin" valueType="num">
                                      <p:cBhvr additive="base">
                                        <p:cTn id="43" dur="500" fill="hold"/>
                                        <p:tgtEl>
                                          <p:spTgt spid="10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712968" cy="1384995"/>
          </a:xfrm>
          <a:prstGeom prst="rect">
            <a:avLst/>
          </a:prstGeom>
        </p:spPr>
        <p:txBody>
          <a:bodyPr wrap="square">
            <a:spAutoFit/>
          </a:bodyPr>
          <a:lstStyle/>
          <a:p>
            <a:r>
              <a:rPr lang="ru-RU" sz="2800" dirty="0" err="1" smtClean="0"/>
              <a:t>Воро́ны</a:t>
            </a:r>
            <a:r>
              <a:rPr lang="ru-RU" sz="2800" dirty="0" smtClean="0"/>
              <a:t> —  питаются  растительной пищей — семенами различных растений, как и самими растениями, а также пищевыми отбросами и падалью.</a:t>
            </a:r>
            <a:endParaRPr lang="ru-RU" sz="2800" dirty="0"/>
          </a:p>
        </p:txBody>
      </p:sp>
      <p:pic>
        <p:nvPicPr>
          <p:cNvPr id="9218" name="Picture 2" descr="Сапрофаги"/>
          <p:cNvPicPr>
            <a:picLocks noChangeAspect="1" noChangeArrowheads="1"/>
          </p:cNvPicPr>
          <p:nvPr/>
        </p:nvPicPr>
        <p:blipFill>
          <a:blip r:embed="rId2" cstate="print"/>
          <a:srcRect/>
          <a:stretch>
            <a:fillRect/>
          </a:stretch>
        </p:blipFill>
        <p:spPr bwMode="auto">
          <a:xfrm>
            <a:off x="5148064" y="4221088"/>
            <a:ext cx="3169196" cy="2376898"/>
          </a:xfrm>
          <a:prstGeom prst="rect">
            <a:avLst/>
          </a:prstGeom>
          <a:noFill/>
        </p:spPr>
      </p:pic>
      <p:pic>
        <p:nvPicPr>
          <p:cNvPr id="9220" name="Picture 4" descr="Обои будущие растения для рабочего стола"/>
          <p:cNvPicPr>
            <a:picLocks noChangeAspect="1" noChangeArrowheads="1"/>
          </p:cNvPicPr>
          <p:nvPr/>
        </p:nvPicPr>
        <p:blipFill>
          <a:blip r:embed="rId3" cstate="print"/>
          <a:srcRect/>
          <a:stretch>
            <a:fillRect/>
          </a:stretch>
        </p:blipFill>
        <p:spPr bwMode="auto">
          <a:xfrm>
            <a:off x="395536" y="1844824"/>
            <a:ext cx="4200444" cy="2357264"/>
          </a:xfrm>
          <a:prstGeom prst="rect">
            <a:avLst/>
          </a:prstGeom>
          <a:noFill/>
        </p:spPr>
      </p:pic>
      <p:pic>
        <p:nvPicPr>
          <p:cNvPr id="9222" name="Picture 6" descr="Одуванчик фото растения"/>
          <p:cNvPicPr>
            <a:picLocks noChangeAspect="1" noChangeArrowheads="1"/>
          </p:cNvPicPr>
          <p:nvPr/>
        </p:nvPicPr>
        <p:blipFill>
          <a:blip r:embed="rId4" cstate="print"/>
          <a:srcRect/>
          <a:stretch>
            <a:fillRect/>
          </a:stretch>
        </p:blipFill>
        <p:spPr bwMode="auto">
          <a:xfrm>
            <a:off x="539552" y="4437112"/>
            <a:ext cx="3024336" cy="2202095"/>
          </a:xfrm>
          <a:prstGeom prst="rect">
            <a:avLst/>
          </a:prstGeom>
          <a:noFill/>
        </p:spPr>
      </p:pic>
      <p:pic>
        <p:nvPicPr>
          <p:cNvPr id="9226" name="Picture 10" descr="Crows &quot; banana.by - Самые желтые новости Развлекательный портал"/>
          <p:cNvPicPr>
            <a:picLocks noChangeAspect="1" noChangeArrowheads="1"/>
          </p:cNvPicPr>
          <p:nvPr/>
        </p:nvPicPr>
        <p:blipFill>
          <a:blip r:embed="rId5" cstate="print"/>
          <a:srcRect/>
          <a:stretch>
            <a:fillRect/>
          </a:stretch>
        </p:blipFill>
        <p:spPr bwMode="auto">
          <a:xfrm>
            <a:off x="5652120" y="1700808"/>
            <a:ext cx="2952328" cy="22834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ppt_x"/>
                                          </p:val>
                                        </p:tav>
                                        <p:tav tm="100000">
                                          <p:val>
                                            <p:strVal val="#ppt_x"/>
                                          </p:val>
                                        </p:tav>
                                      </p:tavLst>
                                    </p:anim>
                                    <p:anim calcmode="lin" valueType="num">
                                      <p:cBhvr additive="base">
                                        <p:cTn id="13"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additive="base">
                                        <p:cTn id="18" dur="500" fill="hold"/>
                                        <p:tgtEl>
                                          <p:spTgt spid="9222"/>
                                        </p:tgtEl>
                                        <p:attrNameLst>
                                          <p:attrName>ppt_x</p:attrName>
                                        </p:attrNameLst>
                                      </p:cBhvr>
                                      <p:tavLst>
                                        <p:tav tm="0">
                                          <p:val>
                                            <p:strVal val="#ppt_x"/>
                                          </p:val>
                                        </p:tav>
                                        <p:tav tm="100000">
                                          <p:val>
                                            <p:strVal val="#ppt_x"/>
                                          </p:val>
                                        </p:tav>
                                      </p:tavLst>
                                    </p:anim>
                                    <p:anim calcmode="lin" valueType="num">
                                      <p:cBhvr additive="base">
                                        <p:cTn id="19"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26"/>
                                        </p:tgtEl>
                                        <p:attrNameLst>
                                          <p:attrName>style.visibility</p:attrName>
                                        </p:attrNameLst>
                                      </p:cBhvr>
                                      <p:to>
                                        <p:strVal val="visible"/>
                                      </p:to>
                                    </p:set>
                                    <p:anim calcmode="lin" valueType="num">
                                      <p:cBhvr additive="base">
                                        <p:cTn id="24" dur="500" fill="hold"/>
                                        <p:tgtEl>
                                          <p:spTgt spid="9226"/>
                                        </p:tgtEl>
                                        <p:attrNameLst>
                                          <p:attrName>ppt_x</p:attrName>
                                        </p:attrNameLst>
                                      </p:cBhvr>
                                      <p:tavLst>
                                        <p:tav tm="0">
                                          <p:val>
                                            <p:strVal val="#ppt_x"/>
                                          </p:val>
                                        </p:tav>
                                        <p:tav tm="100000">
                                          <p:val>
                                            <p:strVal val="#ppt_x"/>
                                          </p:val>
                                        </p:tav>
                                      </p:tavLst>
                                    </p:anim>
                                    <p:anim calcmode="lin" valueType="num">
                                      <p:cBhvr additive="base">
                                        <p:cTn id="25"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 calcmode="lin" valueType="num">
                                      <p:cBhvr additive="base">
                                        <p:cTn id="30" dur="500" fill="hold"/>
                                        <p:tgtEl>
                                          <p:spTgt spid="9218"/>
                                        </p:tgtEl>
                                        <p:attrNameLst>
                                          <p:attrName>ppt_x</p:attrName>
                                        </p:attrNameLst>
                                      </p:cBhvr>
                                      <p:tavLst>
                                        <p:tav tm="0">
                                          <p:val>
                                            <p:strVal val="#ppt_x"/>
                                          </p:val>
                                        </p:tav>
                                        <p:tav tm="100000">
                                          <p:val>
                                            <p:strVal val="#ppt_x"/>
                                          </p:val>
                                        </p:tav>
                                      </p:tavLst>
                                    </p:anim>
                                    <p:anim calcmode="lin" valueType="num">
                                      <p:cBhvr additive="base">
                                        <p:cTn id="31"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88640"/>
            <a:ext cx="2676758" cy="584775"/>
          </a:xfrm>
          <a:prstGeom prst="rect">
            <a:avLst/>
          </a:prstGeom>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Размножение</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95536" y="1124744"/>
            <a:ext cx="8136904" cy="1815882"/>
          </a:xfrm>
          <a:prstGeom prst="rect">
            <a:avLst/>
          </a:prstGeom>
        </p:spPr>
        <p:txBody>
          <a:bodyPr wrap="square">
            <a:spAutoFit/>
          </a:bodyPr>
          <a:lstStyle/>
          <a:p>
            <a:r>
              <a:rPr lang="ru-RU" sz="2800" dirty="0" smtClean="0"/>
              <a:t>Сезону размножения предшествует ток с воздушными играми, погонями, кувырканьем в воздухе. Новое гнездо партнеры строят каждый сезон.</a:t>
            </a:r>
            <a:endParaRPr lang="ru-RU" sz="2800" dirty="0"/>
          </a:p>
        </p:txBody>
      </p:sp>
      <p:pic>
        <p:nvPicPr>
          <p:cNvPr id="6146" name="Picture 2" descr="Угадайка &quot;О воронах&quot; / livejournal.com / Surfingbird.ru"/>
          <p:cNvPicPr>
            <a:picLocks noChangeAspect="1" noChangeArrowheads="1"/>
          </p:cNvPicPr>
          <p:nvPr/>
        </p:nvPicPr>
        <p:blipFill>
          <a:blip r:embed="rId2" cstate="print"/>
          <a:srcRect/>
          <a:stretch>
            <a:fillRect/>
          </a:stretch>
        </p:blipFill>
        <p:spPr bwMode="auto">
          <a:xfrm>
            <a:off x="467544" y="3284984"/>
            <a:ext cx="3994207" cy="2664371"/>
          </a:xfrm>
          <a:prstGeom prst="rect">
            <a:avLst/>
          </a:prstGeom>
          <a:noFill/>
        </p:spPr>
      </p:pic>
      <p:pic>
        <p:nvPicPr>
          <p:cNvPr id="6148" name="Picture 4" descr="Новости"/>
          <p:cNvPicPr>
            <a:picLocks noChangeAspect="1" noChangeArrowheads="1"/>
          </p:cNvPicPr>
          <p:nvPr/>
        </p:nvPicPr>
        <p:blipFill>
          <a:blip r:embed="rId3" cstate="print"/>
          <a:srcRect/>
          <a:stretch>
            <a:fillRect/>
          </a:stretch>
        </p:blipFill>
        <p:spPr bwMode="auto">
          <a:xfrm>
            <a:off x="5004048" y="3212976"/>
            <a:ext cx="3609975" cy="2562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additive="base">
                                        <p:cTn id="18" dur="500" fill="hold"/>
                                        <p:tgtEl>
                                          <p:spTgt spid="6148"/>
                                        </p:tgtEl>
                                        <p:attrNameLst>
                                          <p:attrName>ppt_x</p:attrName>
                                        </p:attrNameLst>
                                      </p:cBhvr>
                                      <p:tavLst>
                                        <p:tav tm="0">
                                          <p:val>
                                            <p:strVal val="#ppt_x"/>
                                          </p:val>
                                        </p:tav>
                                        <p:tav tm="100000">
                                          <p:val>
                                            <p:strVal val="#ppt_x"/>
                                          </p:val>
                                        </p:tav>
                                      </p:tavLst>
                                    </p:anim>
                                    <p:anim calcmode="lin" valueType="num">
                                      <p:cBhvr additive="base">
                                        <p:cTn id="19"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496944" cy="3046988"/>
          </a:xfrm>
          <a:prstGeom prst="rect">
            <a:avLst/>
          </a:prstGeom>
        </p:spPr>
        <p:txBody>
          <a:bodyPr wrap="square">
            <a:spAutoFit/>
          </a:bodyPr>
          <a:lstStyle/>
          <a:p>
            <a:r>
              <a:rPr lang="ru-RU" sz="2400" dirty="0" smtClean="0"/>
              <a:t>Серая ворона начинает гнездиться в марте-апреле . Гнезда устраивают в парках и скверах, в развилке толстых ветвей деревьев, опорах ЛЭП, подъёмных кранах, за водосточными трубами. Гнезда строят из сухих веток или тростника, скреплённых глиной и дёрном, кроме того, нередко используют проволоку, выстилают гнездо перьями, травой, паклей, ватой, тряпками, синтетикой. Возле гнезда ведёт себя осторожно и незаметно.</a:t>
            </a:r>
            <a:endParaRPr lang="ru-RU" sz="2400" dirty="0"/>
          </a:p>
        </p:txBody>
      </p:sp>
      <p:pic>
        <p:nvPicPr>
          <p:cNvPr id="5" name="Picture 2" descr="https://upload.wikimedia.org/wikipedia/commons/thumb/4/41/Kr%C3%A4he_mit_Jungen.jpg/220px-Kr%C3%A4he_mit_Jungen.jpg"/>
          <p:cNvPicPr>
            <a:picLocks noChangeAspect="1" noChangeArrowheads="1"/>
          </p:cNvPicPr>
          <p:nvPr/>
        </p:nvPicPr>
        <p:blipFill>
          <a:blip r:embed="rId2" cstate="print"/>
          <a:srcRect/>
          <a:stretch>
            <a:fillRect/>
          </a:stretch>
        </p:blipFill>
        <p:spPr bwMode="auto">
          <a:xfrm>
            <a:off x="4788024" y="3356992"/>
            <a:ext cx="4039716" cy="3195050"/>
          </a:xfrm>
          <a:prstGeom prst="rect">
            <a:avLst/>
          </a:prstGeom>
          <a:noFill/>
        </p:spPr>
      </p:pic>
      <p:pic>
        <p:nvPicPr>
          <p:cNvPr id="5122" name="Picture 2" descr="http://img-fotki.yandex.ru/get/5605/sokolkov2002.bb/0_4ce8f_8db8a01f_XL"/>
          <p:cNvPicPr>
            <a:picLocks noChangeAspect="1" noChangeArrowheads="1"/>
          </p:cNvPicPr>
          <p:nvPr/>
        </p:nvPicPr>
        <p:blipFill>
          <a:blip r:embed="rId3" cstate="print"/>
          <a:srcRect/>
          <a:stretch>
            <a:fillRect/>
          </a:stretch>
        </p:blipFill>
        <p:spPr bwMode="auto">
          <a:xfrm>
            <a:off x="179512" y="3501008"/>
            <a:ext cx="4032448" cy="28882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892480" cy="1569660"/>
          </a:xfrm>
          <a:prstGeom prst="rect">
            <a:avLst/>
          </a:prstGeom>
        </p:spPr>
        <p:txBody>
          <a:bodyPr wrap="square">
            <a:spAutoFit/>
          </a:bodyPr>
          <a:lstStyle/>
          <a:p>
            <a:r>
              <a:rPr lang="ru-RU" sz="2400" dirty="0" smtClean="0"/>
              <a:t>Самка откладывает 4—6 голубовато-зеленых с темными крапинками яиц, в период с конца марта до мая. Насиживает их одна самка, в течение 18—19 суток, круглосуточно не покидая гнезда, самец кормит её в период насиживания. </a:t>
            </a:r>
            <a:endParaRPr lang="ru-RU" sz="2400" dirty="0"/>
          </a:p>
        </p:txBody>
      </p:sp>
      <p:pic>
        <p:nvPicPr>
          <p:cNvPr id="22530" name="Picture 2" descr="https://upload.wikimedia.org/wikipedia/commons/thumb/8/8f/Crow_Nest_Moscow.jpg/275px-Crow_Nest_Moscow.jpg"/>
          <p:cNvPicPr>
            <a:picLocks noChangeAspect="1" noChangeArrowheads="1"/>
          </p:cNvPicPr>
          <p:nvPr/>
        </p:nvPicPr>
        <p:blipFill>
          <a:blip r:embed="rId2" cstate="print"/>
          <a:srcRect/>
          <a:stretch>
            <a:fillRect/>
          </a:stretch>
        </p:blipFill>
        <p:spPr bwMode="auto">
          <a:xfrm>
            <a:off x="70910" y="2204864"/>
            <a:ext cx="4436556" cy="2952328"/>
          </a:xfrm>
          <a:prstGeom prst="rect">
            <a:avLst/>
          </a:prstGeom>
          <a:noFill/>
        </p:spPr>
      </p:pic>
      <p:pic>
        <p:nvPicPr>
          <p:cNvPr id="22532" name="Picture 4" descr="https://upload.wikimedia.org/wikipedia/commons/thumb/d/d3/Crow_babies_10_days_old.jpg/275px-Crow_babies_10_days_old.jpg"/>
          <p:cNvPicPr>
            <a:picLocks noChangeAspect="1" noChangeArrowheads="1"/>
          </p:cNvPicPr>
          <p:nvPr/>
        </p:nvPicPr>
        <p:blipFill>
          <a:blip r:embed="rId3" cstate="print"/>
          <a:srcRect/>
          <a:stretch>
            <a:fillRect/>
          </a:stretch>
        </p:blipFill>
        <p:spPr bwMode="auto">
          <a:xfrm>
            <a:off x="4716016" y="2276872"/>
            <a:ext cx="4220139" cy="2808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additive="base">
                                        <p:cTn id="12" dur="500" fill="hold"/>
                                        <p:tgtEl>
                                          <p:spTgt spid="22530"/>
                                        </p:tgtEl>
                                        <p:attrNameLst>
                                          <p:attrName>ppt_x</p:attrName>
                                        </p:attrNameLst>
                                      </p:cBhvr>
                                      <p:tavLst>
                                        <p:tav tm="0">
                                          <p:val>
                                            <p:strVal val="#ppt_x"/>
                                          </p:val>
                                        </p:tav>
                                        <p:tav tm="100000">
                                          <p:val>
                                            <p:strVal val="#ppt_x"/>
                                          </p:val>
                                        </p:tav>
                                      </p:tavLst>
                                    </p:anim>
                                    <p:anim calcmode="lin" valueType="num">
                                      <p:cBhvr additive="base">
                                        <p:cTn id="13"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ppt_x"/>
                                          </p:val>
                                        </p:tav>
                                        <p:tav tm="100000">
                                          <p:val>
                                            <p:strVal val="#ppt_x"/>
                                          </p:val>
                                        </p:tav>
                                      </p:tavLst>
                                    </p:anim>
                                    <p:anim calcmode="lin" valueType="num">
                                      <p:cBhvr additive="base">
                                        <p:cTn id="19"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892480" cy="1569660"/>
          </a:xfrm>
          <a:prstGeom prst="rect">
            <a:avLst/>
          </a:prstGeom>
        </p:spPr>
        <p:txBody>
          <a:bodyPr wrap="square">
            <a:spAutoFit/>
          </a:bodyPr>
          <a:lstStyle/>
          <a:p>
            <a:r>
              <a:rPr lang="ru-RU" sz="2400" dirty="0" smtClean="0"/>
              <a:t>Через 25 дней вылупляются птенцы, кормят их оба родителя.  Птенцы вылетают примерно в середине июня, еще некоторое время держатся вместе с родителями, которые их подкармливают. В июле семейные стайки распадаются.</a:t>
            </a:r>
            <a:endParaRPr lang="ru-RU" sz="2400" dirty="0"/>
          </a:p>
        </p:txBody>
      </p:sp>
      <p:pic>
        <p:nvPicPr>
          <p:cNvPr id="34820" name="Picture 4" descr="Загадочные вороны. - Ирина Валентиновна Ермакова"/>
          <p:cNvPicPr>
            <a:picLocks noChangeAspect="1" noChangeArrowheads="1"/>
          </p:cNvPicPr>
          <p:nvPr/>
        </p:nvPicPr>
        <p:blipFill>
          <a:blip r:embed="rId2" cstate="print"/>
          <a:srcRect/>
          <a:stretch>
            <a:fillRect/>
          </a:stretch>
        </p:blipFill>
        <p:spPr bwMode="auto">
          <a:xfrm>
            <a:off x="5436096" y="2204864"/>
            <a:ext cx="3200036" cy="4291236"/>
          </a:xfrm>
          <a:prstGeom prst="rect">
            <a:avLst/>
          </a:prstGeom>
          <a:noFill/>
        </p:spPr>
      </p:pic>
      <p:pic>
        <p:nvPicPr>
          <p:cNvPr id="34822" name="Picture 6" descr="В Одессе появились вороны-террористы - Новости Одессы и одесской области от портала Одесская жизнь"/>
          <p:cNvPicPr>
            <a:picLocks noChangeAspect="1" noChangeArrowheads="1"/>
          </p:cNvPicPr>
          <p:nvPr/>
        </p:nvPicPr>
        <p:blipFill>
          <a:blip r:embed="rId3" cstate="print"/>
          <a:srcRect/>
          <a:stretch>
            <a:fillRect/>
          </a:stretch>
        </p:blipFill>
        <p:spPr bwMode="auto">
          <a:xfrm>
            <a:off x="251520" y="2420888"/>
            <a:ext cx="4752975" cy="3219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additive="base">
                                        <p:cTn id="12" dur="500" fill="hold"/>
                                        <p:tgtEl>
                                          <p:spTgt spid="34822"/>
                                        </p:tgtEl>
                                        <p:attrNameLst>
                                          <p:attrName>ppt_x</p:attrName>
                                        </p:attrNameLst>
                                      </p:cBhvr>
                                      <p:tavLst>
                                        <p:tav tm="0">
                                          <p:val>
                                            <p:strVal val="#ppt_x"/>
                                          </p:val>
                                        </p:tav>
                                        <p:tav tm="100000">
                                          <p:val>
                                            <p:strVal val="#ppt_x"/>
                                          </p:val>
                                        </p:tav>
                                      </p:tavLst>
                                    </p:anim>
                                    <p:anim calcmode="lin" valueType="num">
                                      <p:cBhvr additive="base">
                                        <p:cTn id="13"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820"/>
                                        </p:tgtEl>
                                        <p:attrNameLst>
                                          <p:attrName>style.visibility</p:attrName>
                                        </p:attrNameLst>
                                      </p:cBhvr>
                                      <p:to>
                                        <p:strVal val="visible"/>
                                      </p:to>
                                    </p:set>
                                    <p:anim calcmode="lin" valueType="num">
                                      <p:cBhvr additive="base">
                                        <p:cTn id="18" dur="500" fill="hold"/>
                                        <p:tgtEl>
                                          <p:spTgt spid="34820"/>
                                        </p:tgtEl>
                                        <p:attrNameLst>
                                          <p:attrName>ppt_x</p:attrName>
                                        </p:attrNameLst>
                                      </p:cBhvr>
                                      <p:tavLst>
                                        <p:tav tm="0">
                                          <p:val>
                                            <p:strVal val="#ppt_x"/>
                                          </p:val>
                                        </p:tav>
                                        <p:tav tm="100000">
                                          <p:val>
                                            <p:strVal val="#ppt_x"/>
                                          </p:val>
                                        </p:tav>
                                      </p:tavLst>
                                    </p:anim>
                                    <p:anim calcmode="lin" valueType="num">
                                      <p:cBhvr additive="base">
                                        <p:cTn id="19"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352928" cy="2308324"/>
          </a:xfrm>
          <a:prstGeom prst="rect">
            <a:avLst/>
          </a:prstGeom>
        </p:spPr>
        <p:txBody>
          <a:bodyPr wrap="square">
            <a:spAutoFit/>
          </a:bodyPr>
          <a:lstStyle/>
          <a:p>
            <a:r>
              <a:rPr lang="ru-RU" sz="2400" dirty="0" smtClean="0"/>
              <a:t>Вороны моногамные птицы – найдя себе пару, живут с ней до конца. А могут прожить вороны дольше всех пернатых - 50-75 лет. Эти удивительные птицы – прекрасные и заботливые родители.  Они выхаживают птенцов, охраняют и, даже, воспитывают их.</a:t>
            </a:r>
          </a:p>
          <a:p>
            <a:endParaRPr lang="ru-RU" sz="2400" dirty="0"/>
          </a:p>
        </p:txBody>
      </p:sp>
      <p:pic>
        <p:nvPicPr>
          <p:cNvPr id="3074" name="Picture 2" descr="Воронята учатся летать &quot; Официальный сайт Ангарской газеты ВРЕМЯ"/>
          <p:cNvPicPr>
            <a:picLocks noChangeAspect="1" noChangeArrowheads="1"/>
          </p:cNvPicPr>
          <p:nvPr/>
        </p:nvPicPr>
        <p:blipFill>
          <a:blip r:embed="rId2" cstate="print"/>
          <a:srcRect/>
          <a:stretch>
            <a:fillRect/>
          </a:stretch>
        </p:blipFill>
        <p:spPr bwMode="auto">
          <a:xfrm>
            <a:off x="1259632" y="2288636"/>
            <a:ext cx="5688632" cy="41864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ppt_x"/>
                                          </p:val>
                                        </p:tav>
                                        <p:tav tm="100000">
                                          <p:val>
                                            <p:strVal val="#ppt_x"/>
                                          </p:val>
                                        </p:tav>
                                      </p:tavLst>
                                    </p:anim>
                                    <p:anim calcmode="lin" valueType="num">
                                      <p:cBhvr additive="base">
                                        <p:cTn id="1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3682996" cy="584775"/>
          </a:xfrm>
          <a:prstGeom prst="rect">
            <a:avLst/>
          </a:prstGeom>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Интересные  факты</a:t>
            </a:r>
            <a:endParaRPr lang="ru-RU" sz="3200" b="1" dirty="0">
              <a:solidFill>
                <a:srgbClr val="FF0000"/>
              </a:solidFill>
              <a:effectLst>
                <a:outerShdw blurRad="38100" dist="38100" dir="2700000" algn="tl">
                  <a:srgbClr val="000000">
                    <a:alpha val="43137"/>
                  </a:srgbClr>
                </a:outerShdw>
              </a:effectLst>
            </a:endParaRPr>
          </a:p>
        </p:txBody>
      </p:sp>
      <p:sp>
        <p:nvSpPr>
          <p:cNvPr id="2051" name="Rectangle 3"/>
          <p:cNvSpPr>
            <a:spLocks noChangeArrowheads="1"/>
          </p:cNvSpPr>
          <p:nvPr/>
        </p:nvSpPr>
        <p:spPr bwMode="auto">
          <a:xfrm>
            <a:off x="395536" y="980728"/>
            <a:ext cx="85689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Open Sans"/>
                <a:ea typeface="Times New Roman" pitchFamily="18" charset="0"/>
                <a:cs typeface="Arial" pitchFamily="34" charset="0"/>
              </a:rPr>
              <a:t>Самая интеллектуальная птица на земле - это </a:t>
            </a:r>
            <a:r>
              <a:rPr kumimoji="0" lang="ru-RU" sz="2000" b="1" i="0" u="none" strike="noStrike" cap="none" normalizeH="0" baseline="0" dirty="0" smtClean="0">
                <a:ln>
                  <a:noFill/>
                </a:ln>
                <a:effectLst/>
                <a:latin typeface="inherit"/>
                <a:ea typeface="Times New Roman" pitchFamily="18" charset="0"/>
                <a:cs typeface="Arial" pitchFamily="34" charset="0"/>
              </a:rPr>
              <a:t>ворона </a:t>
            </a:r>
            <a:r>
              <a:rPr kumimoji="0" lang="ru-RU" sz="2000" b="0" i="0" u="none" strike="noStrike" cap="none" normalizeH="0" baseline="0" dirty="0" smtClean="0">
                <a:ln>
                  <a:noFill/>
                </a:ln>
                <a:effectLst/>
                <a:latin typeface="Open Sans"/>
                <a:ea typeface="Times New Roman" pitchFamily="18" charset="0"/>
                <a:cs typeface="Arial" pitchFamily="34" charset="0"/>
              </a:rPr>
              <a:t>. Ученые пришли у выводу, что эти птицы </a:t>
            </a:r>
            <a:r>
              <a:rPr kumimoji="0" lang="ru-RU" sz="2000" b="1" i="0" u="none" strike="noStrike" cap="none" normalizeH="0" baseline="0" dirty="0" smtClean="0">
                <a:ln>
                  <a:noFill/>
                </a:ln>
                <a:effectLst/>
                <a:latin typeface="inherit"/>
                <a:ea typeface="Times New Roman" pitchFamily="18" charset="0"/>
                <a:cs typeface="Arial" pitchFamily="34" charset="0"/>
              </a:rPr>
              <a:t>умнее 4-х летнего ребенка</a:t>
            </a:r>
            <a:r>
              <a:rPr kumimoji="0" lang="ru-RU" sz="2000" b="0" i="0" u="none" strike="noStrike" cap="none" normalizeH="0" baseline="0" dirty="0" smtClean="0">
                <a:ln>
                  <a:noFill/>
                </a:ln>
                <a:effectLst/>
                <a:latin typeface="Open Sans"/>
                <a:ea typeface="Times New Roman" pitchFamily="18" charset="0"/>
                <a:cs typeface="Arial" pitchFamily="34" charset="0"/>
              </a:rPr>
              <a:t>. По интеллекту, среди представителей животного мира, они занимают почетное 6-е место.</a:t>
            </a:r>
            <a:endParaRPr kumimoji="0" lang="ru-RU" sz="2000" b="0" i="0" u="none" strike="noStrike" cap="none" normalizeH="0" baseline="0" dirty="0" smtClean="0">
              <a:ln>
                <a:noFill/>
              </a:ln>
              <a:effectLst/>
              <a:latin typeface="Arial" pitchFamily="34" charset="0"/>
              <a:cs typeface="Arial" pitchFamily="34" charset="0"/>
            </a:endParaRPr>
          </a:p>
        </p:txBody>
      </p:sp>
      <p:pic>
        <p:nvPicPr>
          <p:cNvPr id="2053" name="Picture 5" descr="Загрузка картинки: ворона, трава, одуванчики / 363937 - bestforce.ru"/>
          <p:cNvPicPr>
            <a:picLocks noChangeAspect="1" noChangeArrowheads="1"/>
          </p:cNvPicPr>
          <p:nvPr/>
        </p:nvPicPr>
        <p:blipFill>
          <a:blip r:embed="rId2" cstate="print"/>
          <a:srcRect/>
          <a:stretch>
            <a:fillRect/>
          </a:stretch>
        </p:blipFill>
        <p:spPr bwMode="auto">
          <a:xfrm>
            <a:off x="1187624" y="2492896"/>
            <a:ext cx="6624736" cy="41404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par>
                                <p:cTn id="8" presetID="2" presetClass="entr" presetSubtype="4"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 calcmode="lin" valueType="num">
                                      <p:cBhvr additive="base">
                                        <p:cTn id="10" dur="500" fill="hold"/>
                                        <p:tgtEl>
                                          <p:spTgt spid="2053"/>
                                        </p:tgtEl>
                                        <p:attrNameLst>
                                          <p:attrName>ppt_x</p:attrName>
                                        </p:attrNameLst>
                                      </p:cBhvr>
                                      <p:tavLst>
                                        <p:tav tm="0">
                                          <p:val>
                                            <p:strVal val="#ppt_x"/>
                                          </p:val>
                                        </p:tav>
                                        <p:tav tm="100000">
                                          <p:val>
                                            <p:strVal val="#ppt_x"/>
                                          </p:val>
                                        </p:tav>
                                      </p:tavLst>
                                    </p:anim>
                                    <p:anim calcmode="lin" valueType="num">
                                      <p:cBhvr additive="base">
                                        <p:cTn id="11"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8064896" cy="1938992"/>
          </a:xfrm>
          <a:prstGeom prst="rect">
            <a:avLst/>
          </a:prstGeom>
        </p:spPr>
        <p:txBody>
          <a:bodyPr wrap="square">
            <a:spAutoFit/>
          </a:bodyPr>
          <a:lstStyle/>
          <a:p>
            <a:r>
              <a:rPr lang="ru-RU" sz="2400" dirty="0" smtClean="0"/>
              <a:t>Известны сообразительность ворон и их умение использовать предметы окружающей обстановки; например, если  вороне попадается орех в скорлупе, она может бросить его на дорогу и подождать, когда автомобиль его раздавит, после чего спокойно съедает. </a:t>
            </a:r>
            <a:endParaRPr lang="ru-RU" sz="2400" dirty="0"/>
          </a:p>
        </p:txBody>
      </p:sp>
      <p:pic>
        <p:nvPicPr>
          <p:cNvPr id="2050" name="Picture 2" descr="Самые умные животные на Земле"/>
          <p:cNvPicPr>
            <a:picLocks noChangeAspect="1" noChangeArrowheads="1"/>
          </p:cNvPicPr>
          <p:nvPr/>
        </p:nvPicPr>
        <p:blipFill>
          <a:blip r:embed="rId2" cstate="print"/>
          <a:srcRect/>
          <a:stretch>
            <a:fillRect/>
          </a:stretch>
        </p:blipFill>
        <p:spPr bwMode="auto">
          <a:xfrm>
            <a:off x="1475656" y="2636912"/>
            <a:ext cx="5040560" cy="37804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24744"/>
            <a:ext cx="8280920" cy="3170099"/>
          </a:xfrm>
          <a:prstGeom prst="rect">
            <a:avLst/>
          </a:prstGeom>
        </p:spPr>
        <p:txBody>
          <a:bodyPr wrap="square">
            <a:spAutoFit/>
          </a:bodyPr>
          <a:lstStyle/>
          <a:p>
            <a:pPr algn="ctr"/>
            <a:r>
              <a:rPr lang="ru-RU" sz="4000" dirty="0" smtClean="0"/>
              <a:t>О ком  на уроке пойдет сегодня речь,</a:t>
            </a:r>
          </a:p>
          <a:p>
            <a:pPr algn="ctr"/>
            <a:r>
              <a:rPr lang="ru-RU" sz="4000" dirty="0" smtClean="0"/>
              <a:t> </a:t>
            </a:r>
          </a:p>
          <a:p>
            <a:pPr algn="ctr"/>
            <a:r>
              <a:rPr lang="ru-RU" sz="4000" dirty="0" smtClean="0"/>
              <a:t>мы узнаем отгадав </a:t>
            </a:r>
          </a:p>
          <a:p>
            <a:pPr algn="ctr"/>
            <a:endParaRPr lang="ru-RU" sz="4000" dirty="0" smtClean="0"/>
          </a:p>
          <a:p>
            <a:pPr algn="ctr"/>
            <a:r>
              <a:rPr lang="ru-RU" sz="4000" dirty="0" smtClean="0">
                <a:solidFill>
                  <a:srgbClr val="FF0000"/>
                </a:solidFill>
              </a:rPr>
              <a:t>РЕБУС</a:t>
            </a:r>
            <a:endParaRPr lang="ru-RU" sz="4000" dirty="0"/>
          </a:p>
        </p:txBody>
      </p:sp>
      <p:pic>
        <p:nvPicPr>
          <p:cNvPr id="3" name="Picture 8" descr="Клипарт - Цветущие деревья. Обсуждение на LiveInternet - Российский Сервис Онлайн-Дневников"/>
          <p:cNvPicPr>
            <a:picLocks noChangeAspect="1" noChangeArrowheads="1"/>
          </p:cNvPicPr>
          <p:nvPr/>
        </p:nvPicPr>
        <p:blipFill>
          <a:blip r:embed="rId2" cstate="print"/>
          <a:srcRect/>
          <a:stretch>
            <a:fillRect/>
          </a:stretch>
        </p:blipFill>
        <p:spPr bwMode="auto">
          <a:xfrm>
            <a:off x="1115616" y="3212976"/>
            <a:ext cx="7620000" cy="511256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064896" cy="2677656"/>
          </a:xfrm>
          <a:prstGeom prst="rect">
            <a:avLst/>
          </a:prstGeom>
        </p:spPr>
        <p:txBody>
          <a:bodyPr wrap="square">
            <a:spAutoFit/>
          </a:bodyPr>
          <a:lstStyle/>
          <a:p>
            <a:r>
              <a:rPr lang="ru-RU" sz="2400" dirty="0" smtClean="0"/>
              <a:t>В 70-80 годы двадцатого века, когда в магазинах продавалось молоко в полулитровых картонных пирамидках-</a:t>
            </a:r>
            <a:r>
              <a:rPr lang="ru-RU" sz="2400" dirty="0" smtClean="0">
                <a:hlinkClick r:id="rId2" tooltip="Тетраэдр"/>
              </a:rPr>
              <a:t>тетраэдрах</a:t>
            </a:r>
            <a:r>
              <a:rPr lang="ru-RU" sz="2400" dirty="0" smtClean="0"/>
              <a:t>, вороны часто воровали эти пакеты, уносили в укромное место, пробивали клювом в картоне дыру и пили молоко. Чтобы пакет не выскальзывал в полете из клюва, ворона заранее клювом перегибала один из углов пакета.</a:t>
            </a:r>
            <a:endParaRPr lang="ru-RU" sz="2400" dirty="0"/>
          </a:p>
        </p:txBody>
      </p:sp>
      <p:pic>
        <p:nvPicPr>
          <p:cNvPr id="1026" name="Picture 2" descr="Рассказы"/>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34836" y="3212976"/>
            <a:ext cx="4050448" cy="3240360"/>
          </a:xfrm>
          <a:prstGeom prst="rect">
            <a:avLst/>
          </a:prstGeom>
          <a:noFill/>
        </p:spPr>
      </p:pic>
      <p:pic>
        <p:nvPicPr>
          <p:cNvPr id="1028" name="Picture 4" descr="осторожно: &quot;молоко&quot;. - Babyblog.ru"/>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3861048"/>
            <a:ext cx="2284512" cy="2284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1520" y="260648"/>
            <a:ext cx="331236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474747"/>
                </a:solidFill>
                <a:effectLst/>
                <a:latin typeface="Verdana" pitchFamily="34" charset="0"/>
                <a:ea typeface="Times New Roman" pitchFamily="18" charset="0"/>
                <a:cs typeface="Arial" pitchFamily="34" charset="0"/>
              </a:rPr>
              <a:t> </a:t>
            </a:r>
            <a:r>
              <a:rPr kumimoji="0" lang="ru-RU" sz="2400" b="0" i="0" u="none" strike="noStrike" cap="none" normalizeH="0" baseline="0" dirty="0" smtClean="0">
                <a:ln>
                  <a:noFill/>
                </a:ln>
                <a:solidFill>
                  <a:srgbClr val="474747"/>
                </a:solidFill>
                <a:effectLst/>
                <a:latin typeface="Verdana" pitchFamily="34" charset="0"/>
                <a:ea typeface="Times New Roman" pitchFamily="18" charset="0"/>
                <a:cs typeface="Arial" pitchFamily="34" charset="0"/>
              </a:rPr>
              <a:t>Найдя сухую хлебную корку, ворона никогда не будет давиться в сухомятку, а обязательно найдет лужу, размочит хлеб и только после этого съест или отнесет птенцам. Она может открыть лапой спичечный коробок и развернуть, не повредив, фантик от конфеты.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Модель: Canon PowerShot SX20 IS. Серая ворона. Akvareli. Автор. - 8 Декабря 2013 - Blog - Gotorrentsmd"/>
          <p:cNvPicPr>
            <a:picLocks noChangeAspect="1" noChangeArrowheads="1"/>
          </p:cNvPicPr>
          <p:nvPr/>
        </p:nvPicPr>
        <p:blipFill>
          <a:blip r:embed="rId2" cstate="print"/>
          <a:srcRect/>
          <a:stretch>
            <a:fillRect/>
          </a:stretch>
        </p:blipFill>
        <p:spPr bwMode="auto">
          <a:xfrm>
            <a:off x="3851920" y="692696"/>
            <a:ext cx="5067241" cy="5373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13"/>
                                        </p:tgtEl>
                                        <p:attrNameLst>
                                          <p:attrName>style.visibility</p:attrName>
                                        </p:attrNameLst>
                                      </p:cBhvr>
                                      <p:to>
                                        <p:strVal val="visible"/>
                                      </p:to>
                                    </p:set>
                                    <p:animEffect transition="in" filter="box(in)">
                                      <p:cBhvr>
                                        <p:cTn id="13" dur="5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95536" y="168896"/>
            <a:ext cx="83529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Open Sans"/>
                <a:ea typeface="Times New Roman" pitchFamily="18" charset="0"/>
                <a:cs typeface="Arial" pitchFamily="34" charset="0"/>
              </a:rPr>
              <a:t>Кроме того, было установлено, что эти птицы, имеют свой собственный язык.  </a:t>
            </a:r>
            <a:r>
              <a:rPr kumimoji="0" lang="ru-RU" sz="2400" b="1" i="0" u="none" strike="noStrike" cap="none" normalizeH="0" baseline="0" dirty="0" smtClean="0">
                <a:ln>
                  <a:noFill/>
                </a:ln>
                <a:effectLst/>
                <a:latin typeface="inherit"/>
                <a:ea typeface="Times New Roman" pitchFamily="18" charset="0"/>
                <a:cs typeface="Arial" pitchFamily="34" charset="0"/>
              </a:rPr>
              <a:t>Их язык очень богат</a:t>
            </a:r>
            <a:r>
              <a:rPr kumimoji="0" lang="ru-RU" sz="2400" b="0" i="0" u="none" strike="noStrike" cap="none" normalizeH="0" baseline="0" dirty="0" smtClean="0">
                <a:ln>
                  <a:noFill/>
                </a:ln>
                <a:effectLst/>
                <a:latin typeface="Open Sans"/>
                <a:ea typeface="Times New Roman" pitchFamily="18" charset="0"/>
                <a:cs typeface="Arial" pitchFamily="34" charset="0"/>
              </a:rPr>
              <a:t>, они могут издавать сигналы тревоги, угрожать и ругаться на молодняк. Для усиления звука они могут издавать один сигнал всей стаей в унисон.</a:t>
            </a:r>
            <a:endParaRPr kumimoji="0" lang="ru-RU" sz="2400" b="0" i="0" u="none" strike="noStrike" cap="none" normalizeH="0" baseline="0" dirty="0" smtClean="0">
              <a:ln>
                <a:noFill/>
              </a:ln>
              <a:effectLst/>
              <a:latin typeface="Arial" pitchFamily="34" charset="0"/>
              <a:cs typeface="Arial" pitchFamily="34" charset="0"/>
            </a:endParaRPr>
          </a:p>
        </p:txBody>
      </p:sp>
      <p:pic>
        <p:nvPicPr>
          <p:cNvPr id="5" name="Рисунок 4" descr="Самая умная птица в мире"/>
          <p:cNvPicPr/>
          <p:nvPr/>
        </p:nvPicPr>
        <p:blipFill>
          <a:blip r:embed="rId2" cstate="print"/>
          <a:srcRect/>
          <a:stretch>
            <a:fillRect/>
          </a:stretch>
        </p:blipFill>
        <p:spPr bwMode="auto">
          <a:xfrm>
            <a:off x="1907704" y="2420888"/>
            <a:ext cx="5667375" cy="37852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box(in)">
                                      <p:cBhvr>
                                        <p:cTn id="7" dur="500"/>
                                        <p:tgtEl>
                                          <p:spTgt spid="3686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79512" y="184666"/>
            <a:ext cx="89644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74747"/>
                </a:solidFill>
                <a:effectLst/>
                <a:latin typeface="Verdana" pitchFamily="34" charset="0"/>
                <a:ea typeface="Times New Roman" pitchFamily="18" charset="0"/>
                <a:cs typeface="Arial" pitchFamily="34" charset="0"/>
              </a:rPr>
              <a:t>Вороны умело прячут свою добычу, как шпионы, оглядываясь по сторонам, закапывают «заначки». Птицы также осознают, что им следует перепрятать добычу, если другие пернатые видели, куда спрятана еда. Но, что необходимо отметить, вороны перепрятывали запасы только после того, как «свидетели» улетали.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1" name="Picture 3" descr="Публикации пользователя Nelly - Форум.Астрахань.Ру - Страница 18"/>
          <p:cNvPicPr>
            <a:picLocks noChangeAspect="1" noChangeArrowheads="1"/>
          </p:cNvPicPr>
          <p:nvPr/>
        </p:nvPicPr>
        <p:blipFill>
          <a:blip r:embed="rId2" cstate="print"/>
          <a:srcRect/>
          <a:stretch>
            <a:fillRect/>
          </a:stretch>
        </p:blipFill>
        <p:spPr bwMode="auto">
          <a:xfrm>
            <a:off x="1187624" y="3143249"/>
            <a:ext cx="6667500" cy="3714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ox(in)">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 fill="hold"/>
                                        <p:tgtEl>
                                          <p:spTgt spid="37891"/>
                                        </p:tgtEl>
                                        <p:attrNameLst>
                                          <p:attrName>ppt_x</p:attrName>
                                        </p:attrNameLst>
                                      </p:cBhvr>
                                      <p:tavLst>
                                        <p:tav tm="0">
                                          <p:val>
                                            <p:strVal val="#ppt_x"/>
                                          </p:val>
                                        </p:tav>
                                        <p:tav tm="100000">
                                          <p:val>
                                            <p:strVal val="#ppt_x"/>
                                          </p:val>
                                        </p:tav>
                                      </p:tavLst>
                                    </p:anim>
                                    <p:anim calcmode="lin" valueType="num">
                                      <p:cBhvr additive="base">
                                        <p:cTn id="13"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80728"/>
            <a:ext cx="8640960" cy="1138773"/>
          </a:xfrm>
          <a:prstGeom prst="rect">
            <a:avLst/>
          </a:prstGeom>
        </p:spPr>
        <p:txBody>
          <a:bodyPr wrap="square">
            <a:spAutoFit/>
          </a:bodyPr>
          <a:lstStyle/>
          <a:p>
            <a:r>
              <a:rPr lang="ru-RU" sz="2400" dirty="0" smtClean="0"/>
              <a:t>Большую прибыль можно было ожидать после того, как на пути повстречалась ворона с куском хлеба во рту.</a:t>
            </a:r>
          </a:p>
          <a:p>
            <a:r>
              <a:rPr lang="ru-RU" sz="2000" dirty="0" smtClean="0"/>
              <a:t> </a:t>
            </a:r>
          </a:p>
        </p:txBody>
      </p:sp>
      <p:sp>
        <p:nvSpPr>
          <p:cNvPr id="3" name="Прямоугольник 2"/>
          <p:cNvSpPr/>
          <p:nvPr/>
        </p:nvSpPr>
        <p:spPr>
          <a:xfrm>
            <a:off x="179512" y="2276872"/>
            <a:ext cx="8784976" cy="1477328"/>
          </a:xfrm>
          <a:prstGeom prst="rect">
            <a:avLst/>
          </a:prstGeom>
        </p:spPr>
        <p:txBody>
          <a:bodyPr wrap="square">
            <a:spAutoFit/>
          </a:bodyPr>
          <a:lstStyle/>
          <a:p>
            <a:r>
              <a:rPr lang="ru-RU" sz="2400" dirty="0" smtClean="0"/>
              <a:t>Карьерный рост или успешную командировку предсказывал вороний крик, звенящий в оба уха, или металлический предмет, выглядывающий из клюва. </a:t>
            </a:r>
          </a:p>
          <a:p>
            <a:endParaRPr lang="ru-RU" dirty="0"/>
          </a:p>
        </p:txBody>
      </p:sp>
      <p:sp>
        <p:nvSpPr>
          <p:cNvPr id="4" name="Прямоугольник 3"/>
          <p:cNvSpPr/>
          <p:nvPr/>
        </p:nvSpPr>
        <p:spPr>
          <a:xfrm>
            <a:off x="251520" y="3933056"/>
            <a:ext cx="8568952" cy="830997"/>
          </a:xfrm>
          <a:prstGeom prst="rect">
            <a:avLst/>
          </a:prstGeom>
        </p:spPr>
        <p:txBody>
          <a:bodyPr wrap="square">
            <a:spAutoFit/>
          </a:bodyPr>
          <a:lstStyle/>
          <a:p>
            <a:r>
              <a:rPr lang="ru-RU" sz="2400" dirty="0" smtClean="0"/>
              <a:t>А вот знакомство с хорошим человеком наступало, если птица держала во рту зеленый листик или веточку.</a:t>
            </a:r>
            <a:endParaRPr lang="ru-RU" sz="2400" dirty="0"/>
          </a:p>
        </p:txBody>
      </p:sp>
      <p:sp>
        <p:nvSpPr>
          <p:cNvPr id="5" name="Прямоугольник 4"/>
          <p:cNvSpPr/>
          <p:nvPr/>
        </p:nvSpPr>
        <p:spPr>
          <a:xfrm>
            <a:off x="2411760" y="260648"/>
            <a:ext cx="3937296" cy="584775"/>
          </a:xfrm>
          <a:prstGeom prst="rect">
            <a:avLst/>
          </a:prstGeom>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Народные   приметы</a:t>
            </a:r>
            <a:endParaRPr lang="ru-RU" sz="32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323528" y="5301208"/>
            <a:ext cx="8208912" cy="461665"/>
          </a:xfrm>
          <a:prstGeom prst="rect">
            <a:avLst/>
          </a:prstGeom>
        </p:spPr>
        <p:txBody>
          <a:bodyPr wrap="square">
            <a:spAutoFit/>
          </a:bodyPr>
          <a:lstStyle/>
          <a:p>
            <a:r>
              <a:rPr lang="ru-RU" sz="2400" dirty="0" smtClean="0"/>
              <a:t>1 декабря ворона расхаживает по дороге — к теплой погоде.</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36712"/>
            <a:ext cx="4474045" cy="461665"/>
          </a:xfrm>
          <a:prstGeom prst="rect">
            <a:avLst/>
          </a:prstGeom>
        </p:spPr>
        <p:txBody>
          <a:bodyPr wrap="none">
            <a:spAutoFit/>
          </a:bodyPr>
          <a:lstStyle/>
          <a:p>
            <a:r>
              <a:rPr lang="ru-RU" sz="2400" dirty="0" smtClean="0"/>
              <a:t>С воронами </a:t>
            </a:r>
            <a:r>
              <a:rPr lang="ru-RU" sz="2400" dirty="0" smtClean="0">
                <a:latin typeface="+mj-lt"/>
              </a:rPr>
              <a:t>по-вороньи</a:t>
            </a:r>
            <a:r>
              <a:rPr lang="ru-RU" sz="2400" dirty="0" smtClean="0"/>
              <a:t> каркать.</a:t>
            </a:r>
            <a:endParaRPr lang="ru-RU" sz="2400" dirty="0"/>
          </a:p>
        </p:txBody>
      </p:sp>
      <p:sp>
        <p:nvSpPr>
          <p:cNvPr id="3" name="Прямоугольник 2"/>
          <p:cNvSpPr/>
          <p:nvPr/>
        </p:nvSpPr>
        <p:spPr>
          <a:xfrm>
            <a:off x="395536" y="1484784"/>
            <a:ext cx="5787546" cy="461665"/>
          </a:xfrm>
          <a:prstGeom prst="rect">
            <a:avLst/>
          </a:prstGeom>
        </p:spPr>
        <p:txBody>
          <a:bodyPr wrap="none">
            <a:spAutoFit/>
          </a:bodyPr>
          <a:lstStyle/>
          <a:p>
            <a:r>
              <a:rPr lang="ru-RU" sz="2400" dirty="0" smtClean="0"/>
              <a:t>Ворона за море летала, да лучше не стала.</a:t>
            </a:r>
            <a:endParaRPr lang="ru-RU" sz="2400" dirty="0"/>
          </a:p>
        </p:txBody>
      </p:sp>
      <p:sp>
        <p:nvSpPr>
          <p:cNvPr id="5" name="Прямоугольник 4"/>
          <p:cNvSpPr/>
          <p:nvPr/>
        </p:nvSpPr>
        <p:spPr>
          <a:xfrm>
            <a:off x="467544" y="3789040"/>
            <a:ext cx="3710311" cy="461665"/>
          </a:xfrm>
          <a:prstGeom prst="rect">
            <a:avLst/>
          </a:prstGeom>
        </p:spPr>
        <p:txBody>
          <a:bodyPr wrap="none">
            <a:spAutoFit/>
          </a:bodyPr>
          <a:lstStyle/>
          <a:p>
            <a:r>
              <a:rPr lang="ru-RU" sz="2400" dirty="0" smtClean="0">
                <a:latin typeface="+mj-lt"/>
              </a:rPr>
              <a:t>Вороне соколом не летать.</a:t>
            </a:r>
            <a:endParaRPr lang="ru-RU" sz="2400" dirty="0">
              <a:latin typeface="+mj-lt"/>
            </a:endParaRPr>
          </a:p>
        </p:txBody>
      </p:sp>
      <p:sp>
        <p:nvSpPr>
          <p:cNvPr id="6" name="Прямоугольник 5"/>
          <p:cNvSpPr/>
          <p:nvPr/>
        </p:nvSpPr>
        <p:spPr>
          <a:xfrm>
            <a:off x="467544" y="4509120"/>
            <a:ext cx="4207306" cy="461665"/>
          </a:xfrm>
          <a:prstGeom prst="rect">
            <a:avLst/>
          </a:prstGeom>
        </p:spPr>
        <p:txBody>
          <a:bodyPr wrap="none">
            <a:spAutoFit/>
          </a:bodyPr>
          <a:lstStyle/>
          <a:p>
            <a:r>
              <a:rPr lang="ru-RU" sz="2400" dirty="0" smtClean="0">
                <a:latin typeface="+mj-lt"/>
              </a:rPr>
              <a:t>Белую ворону и свои заклюют.</a:t>
            </a:r>
            <a:endParaRPr lang="ru-RU" sz="2400" dirty="0">
              <a:latin typeface="+mj-lt"/>
            </a:endParaRPr>
          </a:p>
        </p:txBody>
      </p:sp>
      <p:sp>
        <p:nvSpPr>
          <p:cNvPr id="7" name="Прямоугольник 6"/>
          <p:cNvSpPr/>
          <p:nvPr/>
        </p:nvSpPr>
        <p:spPr>
          <a:xfrm>
            <a:off x="467544" y="5085184"/>
            <a:ext cx="4508798" cy="461665"/>
          </a:xfrm>
          <a:prstGeom prst="rect">
            <a:avLst/>
          </a:prstGeom>
        </p:spPr>
        <p:txBody>
          <a:bodyPr wrap="none">
            <a:spAutoFit/>
          </a:bodyPr>
          <a:lstStyle/>
          <a:p>
            <a:r>
              <a:rPr lang="ru-RU" sz="2400" dirty="0" smtClean="0">
                <a:latin typeface="+mj-lt"/>
              </a:rPr>
              <a:t>Куда ворона летит, туда и глядит.</a:t>
            </a:r>
            <a:endParaRPr lang="ru-RU" sz="2400" dirty="0">
              <a:latin typeface="+mj-lt"/>
            </a:endParaRPr>
          </a:p>
        </p:txBody>
      </p:sp>
      <p:sp>
        <p:nvSpPr>
          <p:cNvPr id="8" name="Прямоугольник 7"/>
          <p:cNvSpPr/>
          <p:nvPr/>
        </p:nvSpPr>
        <p:spPr>
          <a:xfrm>
            <a:off x="395536" y="2348880"/>
            <a:ext cx="7920880" cy="461665"/>
          </a:xfrm>
          <a:prstGeom prst="rect">
            <a:avLst/>
          </a:prstGeom>
        </p:spPr>
        <p:txBody>
          <a:bodyPr wrap="square">
            <a:spAutoFit/>
          </a:bodyPr>
          <a:lstStyle/>
          <a:p>
            <a:r>
              <a:rPr lang="ru-RU" sz="2400" dirty="0" smtClean="0">
                <a:latin typeface="Georgia" pitchFamily="18" charset="0"/>
              </a:rPr>
              <a:t>Соловей месяц поёт, а ворона круглый </a:t>
            </a:r>
            <a:r>
              <a:rPr lang="ru-RU" sz="2400" dirty="0" smtClean="0">
                <a:latin typeface="Calibri" pitchFamily="34" charset="0"/>
                <a:cs typeface="Calibri" pitchFamily="34" charset="0"/>
              </a:rPr>
              <a:t>год</a:t>
            </a:r>
            <a:r>
              <a:rPr lang="ru-RU" sz="2400" dirty="0" smtClean="0">
                <a:latin typeface="Georgia" pitchFamily="18" charset="0"/>
              </a:rPr>
              <a:t> каркает.</a:t>
            </a:r>
            <a:endParaRPr lang="ru-RU" sz="2400" dirty="0">
              <a:latin typeface="Georgia" pitchFamily="18" charset="0"/>
            </a:endParaRPr>
          </a:p>
        </p:txBody>
      </p:sp>
      <p:sp>
        <p:nvSpPr>
          <p:cNvPr id="9" name="Прямоугольник 8"/>
          <p:cNvSpPr/>
          <p:nvPr/>
        </p:nvSpPr>
        <p:spPr>
          <a:xfrm>
            <a:off x="467544" y="3068960"/>
            <a:ext cx="7776864" cy="461665"/>
          </a:xfrm>
          <a:prstGeom prst="rect">
            <a:avLst/>
          </a:prstGeom>
        </p:spPr>
        <p:txBody>
          <a:bodyPr wrap="square">
            <a:spAutoFit/>
          </a:bodyPr>
          <a:lstStyle/>
          <a:p>
            <a:r>
              <a:rPr lang="ru-RU" sz="2400" dirty="0" smtClean="0">
                <a:latin typeface="+mj-lt"/>
              </a:rPr>
              <a:t>Дом вороны найдёшь по карканью.</a:t>
            </a:r>
            <a:endParaRPr lang="ru-RU" sz="2400" dirty="0">
              <a:latin typeface="+mj-lt"/>
            </a:endParaRPr>
          </a:p>
        </p:txBody>
      </p:sp>
      <p:sp>
        <p:nvSpPr>
          <p:cNvPr id="10" name="Прямоугольник 9"/>
          <p:cNvSpPr/>
          <p:nvPr/>
        </p:nvSpPr>
        <p:spPr>
          <a:xfrm>
            <a:off x="395536" y="5877272"/>
            <a:ext cx="7776864" cy="461665"/>
          </a:xfrm>
          <a:prstGeom prst="rect">
            <a:avLst/>
          </a:prstGeom>
        </p:spPr>
        <p:txBody>
          <a:bodyPr wrap="square">
            <a:spAutoFit/>
          </a:bodyPr>
          <a:lstStyle/>
          <a:p>
            <a:r>
              <a:rPr lang="ru-RU" sz="2400" dirty="0" smtClean="0">
                <a:latin typeface="+mj-lt"/>
              </a:rPr>
              <a:t>На чужой сторонушке рад родной </a:t>
            </a:r>
            <a:r>
              <a:rPr lang="ru-RU" sz="2400" dirty="0" err="1" smtClean="0">
                <a:latin typeface="+mj-lt"/>
              </a:rPr>
              <a:t>воронушке</a:t>
            </a:r>
            <a:r>
              <a:rPr lang="ru-RU" sz="2400" dirty="0" smtClean="0">
                <a:latin typeface="+mj-lt"/>
              </a:rPr>
              <a:t>.</a:t>
            </a:r>
            <a:endParaRPr lang="ru-RU" sz="2400" dirty="0">
              <a:latin typeface="+mj-lt"/>
            </a:endParaRPr>
          </a:p>
        </p:txBody>
      </p:sp>
      <p:sp>
        <p:nvSpPr>
          <p:cNvPr id="11" name="Прямоугольник 10"/>
          <p:cNvSpPr/>
          <p:nvPr/>
        </p:nvSpPr>
        <p:spPr>
          <a:xfrm>
            <a:off x="2699792" y="0"/>
            <a:ext cx="3422732" cy="707886"/>
          </a:xfrm>
          <a:prstGeom prst="rect">
            <a:avLst/>
          </a:prstGeom>
        </p:spPr>
        <p:txBody>
          <a:bodyPr wrap="none">
            <a:spAutoFit/>
          </a:bodyPr>
          <a:lstStyle/>
          <a:p>
            <a:r>
              <a:rPr lang="ru-RU" sz="4000" b="1" dirty="0" smtClean="0">
                <a:solidFill>
                  <a:srgbClr val="FF0000"/>
                </a:solidFill>
                <a:effectLst>
                  <a:outerShdw blurRad="38100" dist="38100" dir="2700000" algn="tl">
                    <a:srgbClr val="C0C0C0"/>
                  </a:outerShdw>
                </a:effectLst>
                <a:latin typeface="Georgia" pitchFamily="18" charset="0"/>
              </a:rPr>
              <a:t>Пословицы</a:t>
            </a:r>
            <a:endParaRPr lang="ru-RU" sz="4000" b="1" dirty="0">
              <a:solidFill>
                <a:srgbClr val="FF0000"/>
              </a:solidFill>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8640"/>
            <a:ext cx="4156459" cy="707886"/>
          </a:xfrm>
          <a:prstGeom prst="rect">
            <a:avLst/>
          </a:prstGeom>
        </p:spPr>
        <p:txBody>
          <a:bodyPr wrap="none">
            <a:spAutoFit/>
          </a:bodyPr>
          <a:lstStyle/>
          <a:p>
            <a:r>
              <a:rPr lang="ru-RU" sz="4000" b="1" dirty="0" smtClean="0">
                <a:solidFill>
                  <a:srgbClr val="FF0000"/>
                </a:solidFill>
                <a:effectLst>
                  <a:outerShdw blurRad="38100" dist="38100" dir="2700000" algn="tl">
                    <a:srgbClr val="000000">
                      <a:alpha val="43137"/>
                    </a:srgbClr>
                  </a:outerShdw>
                </a:effectLst>
              </a:rPr>
              <a:t>Легенда о вороне</a:t>
            </a:r>
            <a:endParaRPr lang="ru-RU" sz="40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95536" y="1484784"/>
            <a:ext cx="7992888" cy="4524315"/>
          </a:xfrm>
          <a:prstGeom prst="rect">
            <a:avLst/>
          </a:prstGeom>
        </p:spPr>
        <p:txBody>
          <a:bodyPr wrap="square">
            <a:spAutoFit/>
          </a:bodyPr>
          <a:lstStyle/>
          <a:p>
            <a:r>
              <a:rPr lang="ru-RU" sz="2400" dirty="0" smtClean="0"/>
              <a:t>Задумал однажды чёрт сделать волка. Взял он самое черное, обгорелое дерево  и давай его строгать - только щепки летят. Да не просто щепки - они на землю  не упали, а в ворон превратились да по миру разлетелись.</a:t>
            </a:r>
          </a:p>
          <a:p>
            <a:r>
              <a:rPr lang="ru-RU" sz="2400" dirty="0" smtClean="0"/>
              <a:t>Существует и старая, еще библейского происхождения легенда, в которой ворону  (или ворона) выпущенную из ковчега, чтобы узнать кончился ли потоп, прокляли  за то, что она не вернулась назад. В наказание за это ворона, хвалившаяся  когда-то белыми перьями, стала черной и кровожадной птицей, обреченной питаться падалью. С этой легендой связывают и старинный запрет употреблять мясо ворон в пищу.</a:t>
            </a: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4337" y="260648"/>
            <a:ext cx="4049507" cy="707886"/>
          </a:xfrm>
          <a:prstGeom prst="rect">
            <a:avLst/>
          </a:prstGeom>
        </p:spPr>
        <p:txBody>
          <a:bodyPr wrap="none">
            <a:spAutoFit/>
          </a:bodyPr>
          <a:lstStyle/>
          <a:p>
            <a:pPr algn="ctr"/>
            <a:r>
              <a:rPr lang="ru-RU" sz="4000" b="1" dirty="0" smtClean="0">
                <a:solidFill>
                  <a:srgbClr val="FF0000"/>
                </a:solidFill>
                <a:effectLst>
                  <a:outerShdw blurRad="38100" dist="38100" dir="2700000" algn="tl">
                    <a:srgbClr val="000000">
                      <a:alpha val="43137"/>
                    </a:srgbClr>
                  </a:outerShdw>
                </a:effectLst>
              </a:rPr>
              <a:t>Стихи   о   вороне</a:t>
            </a:r>
            <a:endParaRPr lang="ru-RU" sz="40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23528" y="1124744"/>
            <a:ext cx="4572000" cy="2308324"/>
          </a:xfrm>
          <a:prstGeom prst="rect">
            <a:avLst/>
          </a:prstGeom>
        </p:spPr>
        <p:txBody>
          <a:bodyPr>
            <a:spAutoFit/>
          </a:bodyPr>
          <a:lstStyle/>
          <a:p>
            <a:r>
              <a:rPr lang="ru-RU" sz="2400" b="1" dirty="0" smtClean="0">
                <a:solidFill>
                  <a:schemeClr val="tx2">
                    <a:lumMod val="75000"/>
                  </a:schemeClr>
                </a:solidFill>
              </a:rPr>
              <a:t>В. </a:t>
            </a:r>
            <a:r>
              <a:rPr lang="ru-RU" sz="2400" b="1" dirty="0" err="1" smtClean="0">
                <a:solidFill>
                  <a:schemeClr val="tx2">
                    <a:lumMod val="75000"/>
                  </a:schemeClr>
                </a:solidFill>
              </a:rPr>
              <a:t>Cибирцев</a:t>
            </a:r>
            <a:endParaRPr lang="ru-RU" sz="2400" b="1" dirty="0" smtClean="0">
              <a:solidFill>
                <a:schemeClr val="tx2">
                  <a:lumMod val="75000"/>
                </a:schemeClr>
              </a:solidFill>
            </a:endParaRPr>
          </a:p>
          <a:p>
            <a:endParaRPr lang="ru-RU" sz="2400" dirty="0" smtClean="0"/>
          </a:p>
          <a:p>
            <a:r>
              <a:rPr lang="ru-RU" sz="2400" dirty="0" smtClean="0"/>
              <a:t>Высоко на кроне клена</a:t>
            </a:r>
            <a:br>
              <a:rPr lang="ru-RU" sz="2400" dirty="0" smtClean="0"/>
            </a:br>
            <a:r>
              <a:rPr lang="ru-RU" sz="2400" dirty="0" smtClean="0"/>
              <a:t>Спеть готовилась ворона,</a:t>
            </a:r>
            <a:br>
              <a:rPr lang="ru-RU" sz="2400" dirty="0" smtClean="0"/>
            </a:br>
            <a:r>
              <a:rPr lang="ru-RU" sz="2400" dirty="0" smtClean="0"/>
              <a:t>Показала певчий дар,</a:t>
            </a:r>
            <a:br>
              <a:rPr lang="ru-RU" sz="2400" dirty="0" smtClean="0"/>
            </a:br>
            <a:r>
              <a:rPr lang="ru-RU" sz="2400" dirty="0" smtClean="0"/>
              <a:t>Прокричала громко «</a:t>
            </a:r>
            <a:r>
              <a:rPr lang="ru-RU" sz="2400" dirty="0" err="1" smtClean="0"/>
              <a:t>кар-р-р-р</a:t>
            </a:r>
            <a:r>
              <a:rPr lang="ru-RU" sz="2400" dirty="0" smtClean="0"/>
              <a:t>».</a:t>
            </a:r>
            <a:endParaRPr lang="ru-RU" sz="2400" dirty="0"/>
          </a:p>
        </p:txBody>
      </p:sp>
      <p:sp>
        <p:nvSpPr>
          <p:cNvPr id="4" name="Прямоугольник 3"/>
          <p:cNvSpPr/>
          <p:nvPr/>
        </p:nvSpPr>
        <p:spPr>
          <a:xfrm>
            <a:off x="3275856" y="4077072"/>
            <a:ext cx="5292080" cy="2308324"/>
          </a:xfrm>
          <a:prstGeom prst="rect">
            <a:avLst/>
          </a:prstGeom>
        </p:spPr>
        <p:txBody>
          <a:bodyPr wrap="square">
            <a:spAutoFit/>
          </a:bodyPr>
          <a:lstStyle/>
          <a:p>
            <a:r>
              <a:rPr lang="ru-RU" sz="2400" b="1" dirty="0" smtClean="0">
                <a:solidFill>
                  <a:schemeClr val="tx2">
                    <a:lumMod val="75000"/>
                  </a:schemeClr>
                </a:solidFill>
              </a:rPr>
              <a:t>О. Александрова</a:t>
            </a:r>
          </a:p>
          <a:p>
            <a:endParaRPr lang="ru-RU" sz="2400" dirty="0" smtClean="0"/>
          </a:p>
          <a:p>
            <a:r>
              <a:rPr lang="ru-RU" sz="2400" dirty="0" smtClean="0"/>
              <a:t>«</a:t>
            </a:r>
            <a:r>
              <a:rPr lang="ru-RU" sz="2400" dirty="0" err="1" smtClean="0"/>
              <a:t>Кар-р</a:t>
            </a:r>
            <a:r>
              <a:rPr lang="ru-RU" sz="2400" dirty="0" smtClean="0"/>
              <a:t>! – кричит ворона.</a:t>
            </a:r>
            <a:br>
              <a:rPr lang="ru-RU" sz="2400" dirty="0" smtClean="0"/>
            </a:br>
            <a:r>
              <a:rPr lang="ru-RU" sz="2400" dirty="0" smtClean="0"/>
              <a:t>– </a:t>
            </a:r>
            <a:r>
              <a:rPr lang="ru-RU" sz="2400" dirty="0" err="1" smtClean="0"/>
              <a:t>Кар-р</a:t>
            </a:r>
            <a:r>
              <a:rPr lang="ru-RU" sz="2400" dirty="0" smtClean="0"/>
              <a:t>! Ставь, соседка, </a:t>
            </a:r>
            <a:r>
              <a:rPr lang="ru-RU" sz="2400" dirty="0" err="1" smtClean="0"/>
              <a:t>самовар-р</a:t>
            </a:r>
            <a:r>
              <a:rPr lang="ru-RU" sz="2400" dirty="0" smtClean="0"/>
              <a:t>!</a:t>
            </a:r>
            <a:br>
              <a:rPr lang="ru-RU" sz="2400" dirty="0" smtClean="0"/>
            </a:br>
            <a:r>
              <a:rPr lang="ru-RU" sz="2400" dirty="0" smtClean="0"/>
              <a:t>Не жалей </a:t>
            </a:r>
            <a:r>
              <a:rPr lang="ru-RU" sz="2400" dirty="0" err="1" smtClean="0"/>
              <a:t>завар-рки</a:t>
            </a:r>
            <a:r>
              <a:rPr lang="ru-RU" sz="2400" dirty="0" smtClean="0"/>
              <a:t>!</a:t>
            </a:r>
            <a:br>
              <a:rPr lang="ru-RU" sz="2400" dirty="0" smtClean="0"/>
            </a:br>
            <a:r>
              <a:rPr lang="ru-RU" sz="2400" dirty="0" err="1" smtClean="0"/>
              <a:t>Пр-ринимай</a:t>
            </a:r>
            <a:r>
              <a:rPr lang="ru-RU" sz="2400" dirty="0" smtClean="0"/>
              <a:t> </a:t>
            </a:r>
            <a:r>
              <a:rPr lang="ru-RU" sz="2400" dirty="0" err="1" smtClean="0"/>
              <a:t>подар-рки</a:t>
            </a:r>
            <a:r>
              <a:rPr lang="ru-RU" sz="2400"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3744936" cy="584775"/>
          </a:xfrm>
          <a:prstGeom prst="rect">
            <a:avLst/>
          </a:prstGeom>
        </p:spPr>
        <p:txBody>
          <a:bodyPr wrap="none">
            <a:spAutoFit/>
          </a:bodyPr>
          <a:lstStyle/>
          <a:p>
            <a:r>
              <a:rPr lang="ru-RU" sz="3200" b="1" dirty="0" smtClean="0">
                <a:solidFill>
                  <a:srgbClr val="FF0000"/>
                </a:solidFill>
                <a:effectLst>
                  <a:outerShdw blurRad="38100" dist="38100" dir="2700000" algn="tl">
                    <a:srgbClr val="C0C0C0"/>
                  </a:outerShdw>
                </a:effectLst>
                <a:latin typeface="Georgia" pitchFamily="18" charset="0"/>
              </a:rPr>
              <a:t>Фразеологизмы</a:t>
            </a:r>
            <a:endParaRPr lang="ru-RU" sz="3200" b="1" dirty="0">
              <a:solidFill>
                <a:srgbClr val="FF0000"/>
              </a:solidFill>
              <a:effectLst>
                <a:outerShdw blurRad="38100" dist="38100" dir="2700000" algn="tl">
                  <a:srgbClr val="C0C0C0"/>
                </a:outerShdw>
              </a:effectLst>
              <a:latin typeface="Georgia" pitchFamily="18" charset="0"/>
            </a:endParaRPr>
          </a:p>
        </p:txBody>
      </p:sp>
      <p:sp>
        <p:nvSpPr>
          <p:cNvPr id="5" name="Прямоугольник 4"/>
          <p:cNvSpPr/>
          <p:nvPr/>
        </p:nvSpPr>
        <p:spPr>
          <a:xfrm>
            <a:off x="323528" y="1772816"/>
            <a:ext cx="3562194" cy="646331"/>
          </a:xfrm>
          <a:prstGeom prst="rect">
            <a:avLst/>
          </a:prstGeom>
        </p:spPr>
        <p:txBody>
          <a:bodyPr wrap="none">
            <a:spAutoFit/>
          </a:bodyPr>
          <a:lstStyle/>
          <a:p>
            <a:r>
              <a:rPr lang="ru-RU" sz="3600" b="1" dirty="0" smtClean="0">
                <a:solidFill>
                  <a:schemeClr val="tx2">
                    <a:lumMod val="75000"/>
                  </a:schemeClr>
                </a:solidFill>
                <a:effectLst>
                  <a:outerShdw blurRad="38100" dist="38100" dir="2700000" algn="tl">
                    <a:srgbClr val="C0C0C0"/>
                  </a:outerShdw>
                </a:effectLst>
                <a:latin typeface="Georgia" pitchFamily="18" charset="0"/>
              </a:rPr>
              <a:t>Белая ворона</a:t>
            </a:r>
            <a:endParaRPr lang="ru-RU" sz="3600" b="1" dirty="0">
              <a:solidFill>
                <a:schemeClr val="tx2">
                  <a:lumMod val="75000"/>
                </a:schemeClr>
              </a:solidFill>
              <a:effectLst>
                <a:outerShdw blurRad="38100" dist="38100" dir="2700000" algn="tl">
                  <a:srgbClr val="C0C0C0"/>
                </a:outerShdw>
              </a:effectLst>
              <a:latin typeface="Georgia" pitchFamily="18" charset="0"/>
            </a:endParaRPr>
          </a:p>
        </p:txBody>
      </p:sp>
      <p:sp>
        <p:nvSpPr>
          <p:cNvPr id="6" name="Прямоугольник 5"/>
          <p:cNvSpPr/>
          <p:nvPr/>
        </p:nvSpPr>
        <p:spPr>
          <a:xfrm>
            <a:off x="4499992" y="1700808"/>
            <a:ext cx="4644008" cy="1200329"/>
          </a:xfrm>
          <a:prstGeom prst="rect">
            <a:avLst/>
          </a:prstGeom>
        </p:spPr>
        <p:txBody>
          <a:bodyPr wrap="square">
            <a:spAutoFit/>
          </a:bodyPr>
          <a:lstStyle/>
          <a:p>
            <a:pPr algn="ctr"/>
            <a:r>
              <a:rPr lang="ru-RU" sz="2400" b="1" dirty="0" smtClean="0">
                <a:solidFill>
                  <a:srgbClr val="0070C0"/>
                </a:solidFill>
                <a:effectLst>
                  <a:outerShdw blurRad="38100" dist="38100" dir="2700000" algn="tl">
                    <a:srgbClr val="C0C0C0"/>
                  </a:outerShdw>
                </a:effectLst>
              </a:rPr>
              <a:t>О том, кто резко отличается</a:t>
            </a:r>
          </a:p>
          <a:p>
            <a:pPr algn="ctr"/>
            <a:r>
              <a:rPr lang="ru-RU" sz="2400" b="1" dirty="0" smtClean="0">
                <a:solidFill>
                  <a:srgbClr val="0070C0"/>
                </a:solidFill>
                <a:effectLst>
                  <a:outerShdw blurRad="38100" dist="38100" dir="2700000" algn="tl">
                    <a:srgbClr val="C0C0C0"/>
                  </a:outerShdw>
                </a:effectLst>
              </a:rPr>
              <a:t> от других, </a:t>
            </a:r>
          </a:p>
          <a:p>
            <a:pPr algn="ctr"/>
            <a:r>
              <a:rPr lang="ru-RU" sz="2400" b="1" dirty="0" smtClean="0">
                <a:solidFill>
                  <a:srgbClr val="0070C0"/>
                </a:solidFill>
                <a:effectLst>
                  <a:outerShdw blurRad="38100" dist="38100" dir="2700000" algn="tl">
                    <a:srgbClr val="C0C0C0"/>
                  </a:outerShdw>
                </a:effectLst>
              </a:rPr>
              <a:t>не похож на окружающих.</a:t>
            </a:r>
            <a:endParaRPr lang="ru-RU" sz="2400" b="1" dirty="0">
              <a:solidFill>
                <a:srgbClr val="0070C0"/>
              </a:solidFill>
              <a:effectLst>
                <a:outerShdw blurRad="38100" dist="38100" dir="2700000" algn="tl">
                  <a:srgbClr val="C0C0C0"/>
                </a:outerShdw>
              </a:effectLst>
            </a:endParaRPr>
          </a:p>
        </p:txBody>
      </p:sp>
      <p:sp>
        <p:nvSpPr>
          <p:cNvPr id="7" name="Прямоугольник 6"/>
          <p:cNvSpPr/>
          <p:nvPr/>
        </p:nvSpPr>
        <p:spPr>
          <a:xfrm>
            <a:off x="395536" y="3501008"/>
            <a:ext cx="3408305" cy="584775"/>
          </a:xfrm>
          <a:prstGeom prst="rect">
            <a:avLst/>
          </a:prstGeom>
        </p:spPr>
        <p:txBody>
          <a:bodyPr wrap="none">
            <a:spAutoFit/>
          </a:bodyPr>
          <a:lstStyle/>
          <a:p>
            <a:r>
              <a:rPr lang="ru-RU" sz="3200" b="1" dirty="0" smtClean="0">
                <a:solidFill>
                  <a:schemeClr val="tx2">
                    <a:lumMod val="75000"/>
                  </a:schemeClr>
                </a:solidFill>
                <a:effectLst>
                  <a:outerShdw blurRad="38100" dist="38100" dir="2700000" algn="tl">
                    <a:srgbClr val="C0C0C0"/>
                  </a:outerShdw>
                </a:effectLst>
                <a:latin typeface="Georgia" pitchFamily="18" charset="0"/>
              </a:rPr>
              <a:t>Ворон считать</a:t>
            </a:r>
            <a:endParaRPr lang="ru-RU" sz="3200" b="1" dirty="0">
              <a:solidFill>
                <a:schemeClr val="tx2">
                  <a:lumMod val="75000"/>
                </a:schemeClr>
              </a:solidFill>
              <a:effectLst>
                <a:outerShdw blurRad="38100" dist="38100" dir="2700000" algn="tl">
                  <a:srgbClr val="C0C0C0"/>
                </a:outerShdw>
              </a:effectLst>
              <a:latin typeface="Georgia" pitchFamily="18" charset="0"/>
            </a:endParaRPr>
          </a:p>
        </p:txBody>
      </p:sp>
      <p:sp>
        <p:nvSpPr>
          <p:cNvPr id="8" name="Прямоугольник 7"/>
          <p:cNvSpPr/>
          <p:nvPr/>
        </p:nvSpPr>
        <p:spPr>
          <a:xfrm>
            <a:off x="4572000" y="3284984"/>
            <a:ext cx="4572000" cy="1200329"/>
          </a:xfrm>
          <a:prstGeom prst="rect">
            <a:avLst/>
          </a:prstGeom>
        </p:spPr>
        <p:txBody>
          <a:bodyPr>
            <a:spAutoFit/>
          </a:bodyPr>
          <a:lstStyle/>
          <a:p>
            <a:pPr algn="ctr"/>
            <a:r>
              <a:rPr lang="ru-RU" sz="2400" b="1" dirty="0" smtClean="0">
                <a:solidFill>
                  <a:srgbClr val="0070C0"/>
                </a:solidFill>
              </a:rPr>
              <a:t>Быть невнимательным, </a:t>
            </a:r>
          </a:p>
          <a:p>
            <a:pPr algn="ctr"/>
            <a:r>
              <a:rPr lang="ru-RU" sz="2400" b="1" dirty="0" smtClean="0">
                <a:solidFill>
                  <a:srgbClr val="0070C0"/>
                </a:solidFill>
              </a:rPr>
              <a:t>отвлекаться,</a:t>
            </a:r>
          </a:p>
          <a:p>
            <a:pPr algn="ctr"/>
            <a:r>
              <a:rPr lang="ru-RU" sz="2400" b="1" dirty="0" smtClean="0">
                <a:solidFill>
                  <a:srgbClr val="0070C0"/>
                </a:solidFill>
              </a:rPr>
              <a:t>ротозейничать, зевать.</a:t>
            </a:r>
            <a:endParaRPr lang="ru-RU" sz="2400" b="1" dirty="0">
              <a:solidFill>
                <a:srgbClr val="0070C0"/>
              </a:solidFill>
            </a:endParaRPr>
          </a:p>
        </p:txBody>
      </p:sp>
      <p:sp>
        <p:nvSpPr>
          <p:cNvPr id="9" name="Прямоугольник 8"/>
          <p:cNvSpPr/>
          <p:nvPr/>
        </p:nvSpPr>
        <p:spPr>
          <a:xfrm>
            <a:off x="0" y="5229200"/>
            <a:ext cx="4572000" cy="954107"/>
          </a:xfrm>
          <a:prstGeom prst="rect">
            <a:avLst/>
          </a:prstGeom>
        </p:spPr>
        <p:txBody>
          <a:bodyPr>
            <a:spAutoFit/>
          </a:bodyPr>
          <a:lstStyle/>
          <a:p>
            <a:pPr algn="ctr"/>
            <a:r>
              <a:rPr lang="ru-RU" sz="2800" b="1" dirty="0" smtClean="0">
                <a:solidFill>
                  <a:schemeClr val="tx2">
                    <a:lumMod val="75000"/>
                  </a:schemeClr>
                </a:solidFill>
                <a:effectLst>
                  <a:outerShdw blurRad="38100" dist="38100" dir="2700000" algn="tl">
                    <a:srgbClr val="C0C0C0"/>
                  </a:outerShdw>
                </a:effectLst>
                <a:latin typeface="Georgia" pitchFamily="18" charset="0"/>
              </a:rPr>
              <a:t>Ворона в павлиньих </a:t>
            </a:r>
          </a:p>
          <a:p>
            <a:pPr algn="ctr"/>
            <a:r>
              <a:rPr lang="ru-RU" sz="2800" b="1" dirty="0" smtClean="0">
                <a:solidFill>
                  <a:schemeClr val="tx2">
                    <a:lumMod val="75000"/>
                  </a:schemeClr>
                </a:solidFill>
                <a:effectLst>
                  <a:outerShdw blurRad="38100" dist="38100" dir="2700000" algn="tl">
                    <a:srgbClr val="C0C0C0"/>
                  </a:outerShdw>
                </a:effectLst>
                <a:latin typeface="Georgia" pitchFamily="18" charset="0"/>
              </a:rPr>
              <a:t>перьях</a:t>
            </a:r>
            <a:endParaRPr lang="ru-RU" sz="2800" b="1" dirty="0">
              <a:solidFill>
                <a:schemeClr val="tx2">
                  <a:lumMod val="75000"/>
                </a:schemeClr>
              </a:solidFill>
              <a:effectLst>
                <a:outerShdw blurRad="38100" dist="38100" dir="2700000" algn="tl">
                  <a:srgbClr val="C0C0C0"/>
                </a:outerShdw>
              </a:effectLst>
              <a:latin typeface="Georgia" pitchFamily="18" charset="0"/>
            </a:endParaRPr>
          </a:p>
        </p:txBody>
      </p:sp>
      <p:sp>
        <p:nvSpPr>
          <p:cNvPr id="10" name="Прямоугольник 9"/>
          <p:cNvSpPr/>
          <p:nvPr/>
        </p:nvSpPr>
        <p:spPr>
          <a:xfrm>
            <a:off x="4572000" y="5229200"/>
            <a:ext cx="4572000" cy="1200329"/>
          </a:xfrm>
          <a:prstGeom prst="rect">
            <a:avLst/>
          </a:prstGeom>
        </p:spPr>
        <p:txBody>
          <a:bodyPr>
            <a:spAutoFit/>
          </a:bodyPr>
          <a:lstStyle/>
          <a:p>
            <a:pPr algn="ctr"/>
            <a:r>
              <a:rPr lang="ru-RU" sz="2400" b="1" dirty="0" smtClean="0">
                <a:solidFill>
                  <a:srgbClr val="0070C0"/>
                </a:solidFill>
              </a:rPr>
              <a:t>О том, кто хочет казаться </a:t>
            </a:r>
          </a:p>
          <a:p>
            <a:pPr algn="ctr"/>
            <a:r>
              <a:rPr lang="ru-RU" sz="2400" b="1" dirty="0" smtClean="0">
                <a:solidFill>
                  <a:srgbClr val="0070C0"/>
                </a:solidFill>
              </a:rPr>
              <a:t>важнее и значительнее, </a:t>
            </a:r>
          </a:p>
          <a:p>
            <a:pPr algn="ctr"/>
            <a:r>
              <a:rPr lang="ru-RU" sz="2400" b="1" dirty="0" smtClean="0">
                <a:solidFill>
                  <a:srgbClr val="0070C0"/>
                </a:solidFill>
              </a:rPr>
              <a:t>чем есть на самом деле.</a:t>
            </a:r>
            <a:endParaRPr lang="ru-RU" sz="2400" b="1" dirty="0">
              <a:solidFill>
                <a:srgbClr val="0070C0"/>
              </a:solidFill>
            </a:endParaRPr>
          </a:p>
        </p:txBody>
      </p:sp>
      <p:sp>
        <p:nvSpPr>
          <p:cNvPr id="11" name="Прямоугольник 10"/>
          <p:cNvSpPr/>
          <p:nvPr/>
        </p:nvSpPr>
        <p:spPr>
          <a:xfrm>
            <a:off x="5724128" y="332656"/>
            <a:ext cx="2327881" cy="584775"/>
          </a:xfrm>
          <a:prstGeom prst="rect">
            <a:avLst/>
          </a:prstGeom>
        </p:spPr>
        <p:txBody>
          <a:bodyPr wrap="none">
            <a:spAutoFit/>
          </a:bodyPr>
          <a:lstStyle/>
          <a:p>
            <a:r>
              <a:rPr lang="ru-RU" sz="3200" b="1" dirty="0" smtClean="0">
                <a:solidFill>
                  <a:srgbClr val="FF0000"/>
                </a:solidFill>
                <a:effectLst>
                  <a:outerShdw blurRad="38100" dist="38100" dir="2700000" algn="tl">
                    <a:srgbClr val="C0C0C0"/>
                  </a:outerShdw>
                </a:effectLst>
                <a:latin typeface="Georgia" pitchFamily="18" charset="0"/>
              </a:rPr>
              <a:t>Значение</a:t>
            </a:r>
            <a:endParaRPr lang="ru-RU" sz="3200" b="1" dirty="0">
              <a:solidFill>
                <a:srgbClr val="FF0000"/>
              </a:solidFill>
              <a:effectLst>
                <a:outerShdw blurRad="38100" dist="38100" dir="2700000" algn="tl">
                  <a:srgbClr val="C0C0C0"/>
                </a:outerShdw>
              </a:effectLst>
              <a:latin typeface="Georgia" pitchFamily="18" charset="0"/>
            </a:endParaRPr>
          </a:p>
        </p:txBody>
      </p:sp>
      <p:cxnSp>
        <p:nvCxnSpPr>
          <p:cNvPr id="13" name="Прямая соединительная линия 12"/>
          <p:cNvCxnSpPr/>
          <p:nvPr/>
        </p:nvCxnSpPr>
        <p:spPr>
          <a:xfrm>
            <a:off x="4427984" y="1268760"/>
            <a:ext cx="0" cy="4896544"/>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79512" y="3068960"/>
            <a:ext cx="864096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79512" y="4941168"/>
            <a:ext cx="864096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2420888"/>
            <a:ext cx="7039106" cy="1323439"/>
          </a:xfrm>
          <a:prstGeom prst="rect">
            <a:avLst/>
          </a:prstGeom>
        </p:spPr>
        <p:txBody>
          <a:bodyPr wrap="none">
            <a:spAutoFit/>
          </a:bodyPr>
          <a:lstStyle/>
          <a:p>
            <a:pPr algn="ctr"/>
            <a:r>
              <a:rPr lang="ru-RU" sz="8000" b="1" kern="10" dirty="0" smtClean="0">
                <a:ln w="9525">
                  <a:solidFill>
                    <a:srgbClr val="000000"/>
                  </a:solidFill>
                  <a:round/>
                  <a:headEnd/>
                  <a:tailEnd/>
                </a:ln>
                <a:gradFill rotWithShape="1">
                  <a:gsLst>
                    <a:gs pos="0">
                      <a:schemeClr val="accent1"/>
                    </a:gs>
                    <a:gs pos="100000">
                      <a:srgbClr val="000099"/>
                    </a:gs>
                  </a:gsLst>
                  <a:path path="rect">
                    <a:fillToRect l="50000" t="50000" r="50000" b="50000"/>
                  </a:path>
                </a:gradFill>
                <a:latin typeface="Georgia"/>
              </a:rPr>
              <a:t>МОЛОДЦЫ!</a:t>
            </a:r>
            <a:endParaRPr lang="ru-RU" sz="8000" b="1" kern="10" dirty="0">
              <a:ln w="9525">
                <a:solidFill>
                  <a:srgbClr val="000000"/>
                </a:solidFill>
                <a:round/>
                <a:headEnd/>
                <a:tailEnd/>
              </a:ln>
              <a:gradFill rotWithShape="1">
                <a:gsLst>
                  <a:gs pos="0">
                    <a:schemeClr val="accent1"/>
                  </a:gs>
                  <a:gs pos="100000">
                    <a:srgbClr val="000099"/>
                  </a:gs>
                </a:gsLst>
                <a:path path="rect">
                  <a:fillToRect l="50000" t="50000" r="50000" b="50000"/>
                </a:path>
              </a:gradFill>
              <a:latin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ребусы"/>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1556792"/>
            <a:ext cx="2477693" cy="2304256"/>
          </a:xfrm>
          <a:prstGeom prst="rect">
            <a:avLst/>
          </a:prstGeom>
          <a:noFill/>
        </p:spPr>
      </p:pic>
      <p:pic>
        <p:nvPicPr>
          <p:cNvPr id="25604" name="Picture 4" descr="ребусы"/>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208" y="836712"/>
            <a:ext cx="360040" cy="2880320"/>
          </a:xfrm>
          <a:prstGeom prst="rect">
            <a:avLst/>
          </a:prstGeom>
          <a:noFill/>
        </p:spPr>
      </p:pic>
      <p:pic>
        <p:nvPicPr>
          <p:cNvPr id="25606" name="Picture 6" descr="ребусы"/>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9792" y="908720"/>
            <a:ext cx="432048" cy="3456384"/>
          </a:xfrm>
          <a:prstGeom prst="rect">
            <a:avLst/>
          </a:prstGeom>
          <a:noFill/>
        </p:spPr>
      </p:pic>
      <p:pic>
        <p:nvPicPr>
          <p:cNvPr id="25608" name="Picture 8" descr="ребусы"/>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1484784"/>
            <a:ext cx="1927414" cy="2376264"/>
          </a:xfrm>
          <a:prstGeom prst="rect">
            <a:avLst/>
          </a:prstGeom>
          <a:noFill/>
        </p:spPr>
      </p:pic>
      <p:pic>
        <p:nvPicPr>
          <p:cNvPr id="25610" name="Picture 10" descr="ребусы"/>
          <p:cNvPicPr>
            <a:picLocks noChangeAspect="1" noChangeArrowheads="1"/>
          </p:cNvPicPr>
          <p:nvPr/>
        </p:nvPicPr>
        <p:blipFill>
          <a:blip r:embed="rId6" cstate="print"/>
          <a:srcRect/>
          <a:stretch>
            <a:fillRect/>
          </a:stretch>
        </p:blipFill>
        <p:spPr bwMode="auto">
          <a:xfrm>
            <a:off x="6804248" y="1628800"/>
            <a:ext cx="2160240" cy="21602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ISHLIST.RU Ворона"/>
          <p:cNvPicPr>
            <a:picLocks noChangeAspect="1" noChangeArrowheads="1"/>
          </p:cNvPicPr>
          <p:nvPr/>
        </p:nvPicPr>
        <p:blipFill>
          <a:blip r:embed="rId2" cstate="print"/>
          <a:srcRect/>
          <a:stretch>
            <a:fillRect/>
          </a:stretch>
        </p:blipFill>
        <p:spPr bwMode="auto">
          <a:xfrm>
            <a:off x="1187624" y="404664"/>
            <a:ext cx="6593533" cy="4824536"/>
          </a:xfrm>
          <a:prstGeom prst="rect">
            <a:avLst/>
          </a:prstGeom>
          <a:noFill/>
        </p:spPr>
      </p:pic>
      <p:sp>
        <p:nvSpPr>
          <p:cNvPr id="5" name="Прямоугольник 4"/>
          <p:cNvSpPr/>
          <p:nvPr/>
        </p:nvSpPr>
        <p:spPr>
          <a:xfrm>
            <a:off x="3397341" y="5445224"/>
            <a:ext cx="2077813" cy="830997"/>
          </a:xfrm>
          <a:prstGeom prst="rect">
            <a:avLst/>
          </a:prstGeom>
        </p:spPr>
        <p:txBody>
          <a:bodyPr wrap="none">
            <a:spAutoFit/>
          </a:bodyPr>
          <a:lstStyle/>
          <a:p>
            <a:pPr algn="ctr"/>
            <a:r>
              <a:rPr lang="ru-RU" sz="4800" dirty="0" smtClean="0">
                <a:solidFill>
                  <a:srgbClr val="FF0000"/>
                </a:solidFill>
              </a:rPr>
              <a:t>ворона</a:t>
            </a:r>
            <a:endParaRPr lang="ru-RU"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20688"/>
            <a:ext cx="719492" cy="5440592"/>
          </a:xfrm>
          <a:prstGeom prst="rect">
            <a:avLst/>
          </a:prstGeom>
        </p:spPr>
        <p:txBody>
          <a:bodyPr vert="wordArtVert" wrap="none">
            <a:spAutoFit/>
          </a:bodyPr>
          <a:lstStyle/>
          <a:p>
            <a:r>
              <a:rPr lang="ru-RU" sz="3200" b="1" dirty="0" smtClean="0">
                <a:solidFill>
                  <a:srgbClr val="FF0000"/>
                </a:solidFill>
                <a:latin typeface="Arial" pitchFamily="34" charset="0"/>
                <a:cs typeface="Arial" pitchFamily="34" charset="0"/>
              </a:rPr>
              <a:t>Т  Е  М  А</a:t>
            </a:r>
            <a:endParaRPr lang="ru-RU" sz="3200" b="1" dirty="0">
              <a:solidFill>
                <a:srgbClr val="FF0000"/>
              </a:solidFill>
              <a:latin typeface="Arial" pitchFamily="34" charset="0"/>
              <a:cs typeface="Arial" pitchFamily="34" charset="0"/>
            </a:endParaRPr>
          </a:p>
        </p:txBody>
      </p:sp>
      <p:sp>
        <p:nvSpPr>
          <p:cNvPr id="5" name="Прямоугольник 4"/>
          <p:cNvSpPr/>
          <p:nvPr/>
        </p:nvSpPr>
        <p:spPr>
          <a:xfrm>
            <a:off x="1835696" y="980728"/>
            <a:ext cx="6255943" cy="1200329"/>
          </a:xfrm>
          <a:prstGeom prst="rect">
            <a:avLst/>
          </a:prstGeom>
        </p:spPr>
        <p:txBody>
          <a:bodyPr wrap="none">
            <a:spAutoFit/>
          </a:bodyPr>
          <a:lstStyle/>
          <a:p>
            <a:pPr algn="ctr"/>
            <a:r>
              <a:rPr lang="ru-RU" sz="3600" dirty="0" smtClean="0">
                <a:solidFill>
                  <a:srgbClr val="000000"/>
                </a:solidFill>
                <a:latin typeface="Arial" pitchFamily="34" charset="0"/>
                <a:ea typeface="Times New Roman" pitchFamily="18" charset="0"/>
                <a:cs typeface="Arial" pitchFamily="34" charset="0"/>
              </a:rPr>
              <a:t>Ворона – </a:t>
            </a:r>
          </a:p>
          <a:p>
            <a:pPr algn="ctr"/>
            <a:r>
              <a:rPr lang="ru-RU" sz="3600" dirty="0" smtClean="0">
                <a:solidFill>
                  <a:srgbClr val="000000"/>
                </a:solidFill>
                <a:latin typeface="Arial" pitchFamily="34" charset="0"/>
                <a:ea typeface="Times New Roman" pitchFamily="18" charset="0"/>
                <a:cs typeface="Arial" pitchFamily="34" charset="0"/>
              </a:rPr>
              <a:t>«интеллектуальная» птица. </a:t>
            </a:r>
            <a:endParaRPr lang="ru-RU" sz="3600" dirty="0"/>
          </a:p>
        </p:txBody>
      </p:sp>
      <p:pic>
        <p:nvPicPr>
          <p:cNvPr id="6" name="Picture 3" descr="Экологическая беседа о чём поют птицы. Подготовила: Рожкова В. Н"/>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32040" y="2564904"/>
            <a:ext cx="35052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80728"/>
            <a:ext cx="915122" cy="4439805"/>
          </a:xfrm>
          <a:prstGeom prst="rect">
            <a:avLst/>
          </a:prstGeom>
        </p:spPr>
        <p:txBody>
          <a:bodyPr vert="wordArtVert" wrap="none">
            <a:spAutoFit/>
          </a:bodyPr>
          <a:lstStyle/>
          <a:p>
            <a:r>
              <a:rPr lang="ru-RU" sz="4000" b="1" dirty="0" smtClean="0">
                <a:solidFill>
                  <a:schemeClr val="tx2">
                    <a:lumMod val="75000"/>
                  </a:schemeClr>
                </a:solidFill>
              </a:rPr>
              <a:t>ЗАДАЧИ</a:t>
            </a:r>
            <a:endParaRPr lang="ru-RU" sz="4000" dirty="0">
              <a:solidFill>
                <a:schemeClr val="tx2">
                  <a:lumMod val="75000"/>
                </a:schemeClr>
              </a:solidFill>
            </a:endParaRPr>
          </a:p>
        </p:txBody>
      </p:sp>
      <p:sp>
        <p:nvSpPr>
          <p:cNvPr id="5" name="Прямоугольник 4"/>
          <p:cNvSpPr/>
          <p:nvPr/>
        </p:nvSpPr>
        <p:spPr>
          <a:xfrm>
            <a:off x="3347864" y="620688"/>
            <a:ext cx="5400600" cy="954107"/>
          </a:xfrm>
          <a:prstGeom prst="rect">
            <a:avLst/>
          </a:prstGeom>
        </p:spPr>
        <p:txBody>
          <a:bodyPr wrap="square">
            <a:spAutoFit/>
          </a:bodyPr>
          <a:lstStyle/>
          <a:p>
            <a:r>
              <a:rPr lang="ru-RU" sz="2800" dirty="0" smtClean="0"/>
              <a:t>Развивать познавательный интерес к изучению животных.</a:t>
            </a:r>
          </a:p>
        </p:txBody>
      </p:sp>
      <p:sp>
        <p:nvSpPr>
          <p:cNvPr id="6" name="Прямоугольник 5"/>
          <p:cNvSpPr/>
          <p:nvPr/>
        </p:nvSpPr>
        <p:spPr>
          <a:xfrm>
            <a:off x="3491880" y="2348880"/>
            <a:ext cx="5184576" cy="1384995"/>
          </a:xfrm>
          <a:prstGeom prst="rect">
            <a:avLst/>
          </a:prstGeom>
        </p:spPr>
        <p:txBody>
          <a:bodyPr wrap="square">
            <a:spAutoFit/>
          </a:bodyPr>
          <a:lstStyle/>
          <a:p>
            <a:r>
              <a:rPr lang="ru-RU" sz="2800" dirty="0" smtClean="0"/>
              <a:t>Воспитывать любовь к родной природе, прививать основы  экологической культуры.</a:t>
            </a:r>
          </a:p>
        </p:txBody>
      </p:sp>
      <p:sp>
        <p:nvSpPr>
          <p:cNvPr id="7" name="Прямоугольник 6"/>
          <p:cNvSpPr/>
          <p:nvPr/>
        </p:nvSpPr>
        <p:spPr>
          <a:xfrm>
            <a:off x="3275856" y="4581128"/>
            <a:ext cx="5616624" cy="954107"/>
          </a:xfrm>
          <a:prstGeom prst="rect">
            <a:avLst/>
          </a:prstGeom>
        </p:spPr>
        <p:txBody>
          <a:bodyPr wrap="square">
            <a:spAutoFit/>
          </a:bodyPr>
          <a:lstStyle/>
          <a:p>
            <a:r>
              <a:rPr lang="ru-RU" sz="2800" dirty="0" smtClean="0"/>
              <a:t>Изучить особенности поведения вороны.</a:t>
            </a:r>
            <a:endParaRPr lang="ru-RU" sz="2800" dirty="0"/>
          </a:p>
        </p:txBody>
      </p:sp>
      <p:cxnSp>
        <p:nvCxnSpPr>
          <p:cNvPr id="9" name="Прямая со стрелкой 8"/>
          <p:cNvCxnSpPr/>
          <p:nvPr/>
        </p:nvCxnSpPr>
        <p:spPr>
          <a:xfrm flipV="1">
            <a:off x="1835696" y="1196752"/>
            <a:ext cx="1440160"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1835696" y="2708920"/>
            <a:ext cx="13681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1835696" y="2708920"/>
            <a:ext cx="1296144" cy="2448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in)">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268760"/>
            <a:ext cx="7632848" cy="3108543"/>
          </a:xfrm>
          <a:prstGeom prst="rect">
            <a:avLst/>
          </a:prstGeom>
        </p:spPr>
        <p:txBody>
          <a:bodyPr wrap="square">
            <a:spAutoFit/>
          </a:bodyPr>
          <a:lstStyle/>
          <a:p>
            <a:r>
              <a:rPr lang="ru-RU" sz="4000" dirty="0" smtClean="0"/>
              <a:t>Во дворе я - королева.</a:t>
            </a:r>
            <a:br>
              <a:rPr lang="ru-RU" sz="4000" dirty="0" smtClean="0"/>
            </a:br>
            <a:r>
              <a:rPr lang="ru-RU" sz="4000" dirty="0" smtClean="0"/>
              <a:t>Вон мой дом, на ветке слева.</a:t>
            </a:r>
            <a:br>
              <a:rPr lang="ru-RU" sz="4000" dirty="0" smtClean="0"/>
            </a:br>
            <a:r>
              <a:rPr lang="ru-RU" sz="4000" dirty="0" smtClean="0"/>
              <a:t>Птица в перьях серо-черных,</a:t>
            </a:r>
            <a:br>
              <a:rPr lang="ru-RU" sz="4000" dirty="0" smtClean="0"/>
            </a:br>
            <a:r>
              <a:rPr lang="ru-RU" sz="4000" dirty="0" smtClean="0"/>
              <a:t>Я умна, хитра, проворна. </a:t>
            </a:r>
            <a:br>
              <a:rPr lang="ru-RU" sz="4000" dirty="0" smtClean="0"/>
            </a:br>
            <a:r>
              <a:rPr lang="ru-RU" dirty="0" smtClean="0"/>
              <a:t/>
            </a:r>
            <a:br>
              <a:rPr lang="ru-RU" dirty="0" smtClean="0"/>
            </a:br>
            <a:endParaRPr lang="ru-RU" dirty="0"/>
          </a:p>
        </p:txBody>
      </p:sp>
      <p:sp>
        <p:nvSpPr>
          <p:cNvPr id="3" name="Прямоугольник 2"/>
          <p:cNvSpPr/>
          <p:nvPr/>
        </p:nvSpPr>
        <p:spPr>
          <a:xfrm>
            <a:off x="5148064" y="4941168"/>
            <a:ext cx="1832553" cy="707886"/>
          </a:xfrm>
          <a:prstGeom prst="rect">
            <a:avLst/>
          </a:prstGeom>
        </p:spPr>
        <p:txBody>
          <a:bodyPr wrap="none">
            <a:spAutoFit/>
          </a:bodyPr>
          <a:lstStyle/>
          <a:p>
            <a:r>
              <a:rPr lang="ru-RU" sz="4000" b="1" dirty="0" smtClean="0">
                <a:solidFill>
                  <a:srgbClr val="FF0000"/>
                </a:solidFill>
                <a:effectLst>
                  <a:outerShdw blurRad="38100" dist="38100" dir="2700000" algn="tl">
                    <a:srgbClr val="000000">
                      <a:alpha val="43137"/>
                    </a:srgbClr>
                  </a:outerShdw>
                </a:effectLst>
              </a:rPr>
              <a:t>Ворона</a:t>
            </a:r>
            <a:endParaRPr lang="ru-RU" sz="4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7863243" cy="646331"/>
          </a:xfrm>
          <a:prstGeom prst="rect">
            <a:avLst/>
          </a:prstGeom>
        </p:spPr>
        <p:txBody>
          <a:bodyPr wrap="none">
            <a:spAutoFit/>
          </a:bodyPr>
          <a:lstStyle/>
          <a:p>
            <a:r>
              <a:rPr lang="ru-RU" sz="3600" b="1" dirty="0" smtClean="0">
                <a:solidFill>
                  <a:srgbClr val="0070C0"/>
                </a:solidFill>
                <a:effectLst>
                  <a:outerShdw blurRad="38100" dist="38100" dir="2700000" algn="tl">
                    <a:srgbClr val="C0C0C0"/>
                  </a:outerShdw>
                </a:effectLst>
                <a:ea typeface="Times New Roman" pitchFamily="18" charset="0"/>
                <a:cs typeface="Arial" charset="0"/>
              </a:rPr>
              <a:t>А вы знаете как появилось это слово? </a:t>
            </a:r>
            <a:endParaRPr lang="ru-RU" sz="3600" dirty="0">
              <a:solidFill>
                <a:srgbClr val="0070C0"/>
              </a:solidFill>
            </a:endParaRPr>
          </a:p>
        </p:txBody>
      </p:sp>
      <p:sp>
        <p:nvSpPr>
          <p:cNvPr id="5" name="Прямоугольник 4"/>
          <p:cNvSpPr/>
          <p:nvPr/>
        </p:nvSpPr>
        <p:spPr>
          <a:xfrm>
            <a:off x="179512" y="1859340"/>
            <a:ext cx="8496944" cy="3970318"/>
          </a:xfrm>
          <a:prstGeom prst="rect">
            <a:avLst/>
          </a:prstGeom>
        </p:spPr>
        <p:txBody>
          <a:bodyPr wrap="square">
            <a:spAutoFit/>
          </a:bodyPr>
          <a:lstStyle/>
          <a:p>
            <a:r>
              <a:rPr lang="ru-RU" sz="2800" b="1" dirty="0" smtClean="0">
                <a:effectLst>
                  <a:outerShdw blurRad="38100" dist="38100" dir="2700000" algn="tl">
                    <a:srgbClr val="C0C0C0"/>
                  </a:outerShdw>
                </a:effectLst>
                <a:latin typeface="Georgia" pitchFamily="18" charset="0"/>
              </a:rPr>
              <a:t>Происхождение слова неясно. Скорее всего от того же звукоподражания, которое содержится в слове «воробей» –</a:t>
            </a:r>
            <a:r>
              <a:rPr lang="ru-RU" sz="2800" b="1" dirty="0" err="1" smtClean="0">
                <a:solidFill>
                  <a:srgbClr val="FF0000"/>
                </a:solidFill>
                <a:effectLst>
                  <a:outerShdw blurRad="38100" dist="38100" dir="2700000" algn="tl">
                    <a:srgbClr val="C0C0C0"/>
                  </a:outerShdw>
                </a:effectLst>
                <a:latin typeface="Georgia" pitchFamily="18" charset="0"/>
              </a:rPr>
              <a:t>ворк</a:t>
            </a:r>
            <a:r>
              <a:rPr lang="ru-RU" sz="2800" b="1" dirty="0" smtClean="0">
                <a:effectLst>
                  <a:outerShdw blurRad="38100" dist="38100" dir="2700000" algn="tl">
                    <a:srgbClr val="C0C0C0"/>
                  </a:outerShdw>
                </a:effectLst>
                <a:latin typeface="Georgia" pitchFamily="18" charset="0"/>
              </a:rPr>
              <a:t>.</a:t>
            </a:r>
          </a:p>
          <a:p>
            <a:r>
              <a:rPr lang="ru-RU" sz="2800" b="1" dirty="0" smtClean="0">
                <a:solidFill>
                  <a:srgbClr val="FF0000"/>
                </a:solidFill>
                <a:effectLst>
                  <a:outerShdw blurRad="38100" dist="38100" dir="2700000" algn="tl">
                    <a:srgbClr val="C0C0C0"/>
                  </a:outerShdw>
                </a:effectLst>
                <a:latin typeface="Georgia" pitchFamily="18" charset="0"/>
              </a:rPr>
              <a:t>Ворона</a:t>
            </a:r>
            <a:r>
              <a:rPr lang="ru-RU" sz="2800" b="1" dirty="0" smtClean="0">
                <a:solidFill>
                  <a:srgbClr val="000099"/>
                </a:solidFill>
                <a:effectLst>
                  <a:outerShdw blurRad="38100" dist="38100" dir="2700000" algn="tl">
                    <a:srgbClr val="C0C0C0"/>
                  </a:outerShdw>
                </a:effectLst>
                <a:latin typeface="Georgia" pitchFamily="18" charset="0"/>
              </a:rPr>
              <a:t> </a:t>
            </a:r>
            <a:r>
              <a:rPr lang="ru-RU" sz="2800" b="1" dirty="0" smtClean="0">
                <a:effectLst>
                  <a:outerShdw blurRad="38100" dist="38100" dir="2700000" algn="tl">
                    <a:srgbClr val="C0C0C0"/>
                  </a:outerShdw>
                </a:effectLst>
                <a:latin typeface="Georgia" pitchFamily="18" charset="0"/>
              </a:rPr>
              <a:t>и</a:t>
            </a:r>
            <a:r>
              <a:rPr lang="ru-RU" sz="2800" b="1" dirty="0" smtClean="0">
                <a:solidFill>
                  <a:srgbClr val="000099"/>
                </a:solidFill>
                <a:effectLst>
                  <a:outerShdw blurRad="38100" dist="38100" dir="2700000" algn="tl">
                    <a:srgbClr val="C0C0C0"/>
                  </a:outerShdw>
                </a:effectLst>
                <a:latin typeface="Georgia" pitchFamily="18" charset="0"/>
              </a:rPr>
              <a:t> </a:t>
            </a:r>
            <a:r>
              <a:rPr lang="ru-RU" sz="2800" b="1" dirty="0" smtClean="0">
                <a:solidFill>
                  <a:srgbClr val="FF0000"/>
                </a:solidFill>
                <a:effectLst>
                  <a:outerShdw blurRad="38100" dist="38100" dir="2700000" algn="tl">
                    <a:srgbClr val="C0C0C0"/>
                  </a:outerShdw>
                </a:effectLst>
                <a:latin typeface="Georgia" pitchFamily="18" charset="0"/>
              </a:rPr>
              <a:t>ворон</a:t>
            </a:r>
            <a:r>
              <a:rPr lang="ru-RU" sz="2800" b="1" dirty="0" smtClean="0">
                <a:solidFill>
                  <a:srgbClr val="000099"/>
                </a:solidFill>
                <a:effectLst>
                  <a:outerShdw blurRad="38100" dist="38100" dir="2700000" algn="tl">
                    <a:srgbClr val="C0C0C0"/>
                  </a:outerShdw>
                </a:effectLst>
                <a:latin typeface="Georgia" pitchFamily="18" charset="0"/>
              </a:rPr>
              <a:t> </a:t>
            </a:r>
            <a:r>
              <a:rPr lang="ru-RU" sz="2800" b="1" dirty="0" smtClean="0">
                <a:effectLst>
                  <a:outerShdw blurRad="38100" dist="38100" dir="2700000" algn="tl">
                    <a:srgbClr val="C0C0C0"/>
                  </a:outerShdw>
                </a:effectLst>
                <a:latin typeface="Georgia" pitchFamily="18" charset="0"/>
              </a:rPr>
              <a:t>родственны слову вороной «чёрный». Возможно, птиц назвали так за чёрное оперение. </a:t>
            </a:r>
            <a:r>
              <a:rPr lang="ru-RU" sz="2800" b="1" dirty="0" smtClean="0">
                <a:solidFill>
                  <a:srgbClr val="FF0000"/>
                </a:solidFill>
                <a:effectLst>
                  <a:outerShdw blurRad="38100" dist="38100" dir="2700000" algn="tl">
                    <a:srgbClr val="C0C0C0"/>
                  </a:outerShdw>
                </a:effectLst>
                <a:latin typeface="Georgia" pitchFamily="18" charset="0"/>
              </a:rPr>
              <a:t>Ворона – ворон –вороной = «чёрный». </a:t>
            </a:r>
          </a:p>
          <a:p>
            <a:endParaRPr lang="ru-RU" sz="2800" b="1" dirty="0">
              <a:solidFill>
                <a:srgbClr val="FF0000"/>
              </a:solidFill>
              <a:effectLst>
                <a:outerShdw blurRad="38100" dist="38100" dir="2700000" algn="tl">
                  <a:srgbClr val="C0C0C0"/>
                </a:outerShdw>
              </a:effectLst>
              <a:latin typeface="Georgia" pitchFamily="18" charset="0"/>
            </a:endParaRPr>
          </a:p>
        </p:txBody>
      </p:sp>
      <p:pic>
        <p:nvPicPr>
          <p:cNvPr id="6" name="Picture 5" descr="Картинка 72 из 2028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4288" y="4725144"/>
            <a:ext cx="1727720" cy="19736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539552" y="45204"/>
            <a:ext cx="813690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184800"/>
                </a:solidFill>
                <a:effectLst/>
                <a:latin typeface="Arial" pitchFamily="34" charset="0"/>
                <a:ea typeface="Times New Roman" pitchFamily="18" charset="0"/>
                <a:cs typeface="Arial" pitchFamily="34" charset="0"/>
              </a:rPr>
              <a:t>В Европе живут два подвида ворон. </a:t>
            </a:r>
          </a:p>
          <a:p>
            <a:pPr marL="0" marR="0" lvl="0" indent="266700"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184800"/>
                </a:solidFill>
                <a:effectLst/>
                <a:latin typeface="Arial" pitchFamily="34" charset="0"/>
                <a:ea typeface="Times New Roman" pitchFamily="18" charset="0"/>
                <a:cs typeface="Arial" pitchFamily="34" charset="0"/>
              </a:rPr>
              <a:t>Чёрная ворона</a:t>
            </a:r>
            <a:r>
              <a:rPr kumimoji="0" lang="ru-RU" sz="2800" b="0" i="0" u="none" strike="noStrike" cap="none" normalizeH="0" baseline="0" dirty="0" smtClean="0">
                <a:ln>
                  <a:noFill/>
                </a:ln>
                <a:solidFill>
                  <a:srgbClr val="184800"/>
                </a:solidFill>
                <a:effectLst/>
                <a:latin typeface="Arial" pitchFamily="34" charset="0"/>
                <a:ea typeface="Times New Roman" pitchFamily="18" charset="0"/>
                <a:cs typeface="Arial" pitchFamily="34" charset="0"/>
              </a:rPr>
              <a:t> населяет западную часть                                                                                            Европы. </a:t>
            </a:r>
          </a:p>
        </p:txBody>
      </p:sp>
      <p:pic>
        <p:nvPicPr>
          <p:cNvPr id="6" name="Picture 2" descr="Corvus corone Rabenkrähe 1.jpg"/>
          <p:cNvPicPr>
            <a:picLocks noChangeAspect="1" noChangeArrowheads="1"/>
          </p:cNvPicPr>
          <p:nvPr/>
        </p:nvPicPr>
        <p:blipFill>
          <a:blip r:embed="rId2" cstate="print"/>
          <a:srcRect/>
          <a:stretch>
            <a:fillRect/>
          </a:stretch>
        </p:blipFill>
        <p:spPr bwMode="auto">
          <a:xfrm>
            <a:off x="323528" y="1772816"/>
            <a:ext cx="8251727"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ox(in)">
                                      <p:cBhvr>
                                        <p:cTn id="7" dur="5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745</Words>
  <Application>Microsoft Office PowerPoint</Application>
  <PresentationFormat>Экран (4:3)</PresentationFormat>
  <Paragraphs>83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Позитроника</dc:creator>
  <cp:lastModifiedBy>Позитроника</cp:lastModifiedBy>
  <cp:revision>32</cp:revision>
  <dcterms:created xsi:type="dcterms:W3CDTF">2015-03-13T18:13:15Z</dcterms:created>
  <dcterms:modified xsi:type="dcterms:W3CDTF">2015-03-25T17:12:52Z</dcterms:modified>
</cp:coreProperties>
</file>