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EFA42-393F-4765-8DFE-A1B08A4CFA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BCDB6-8FEF-4CBB-B003-DE323A860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5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247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79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73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40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668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92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189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80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821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43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5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10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51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CDB6-8FEF-4CBB-B003-DE323A8605D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32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503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1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606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00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174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44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681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048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408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499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192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764C1-9285-4067-AFAD-B932F627C69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A1D9E-D3BD-4B13-A3BE-0AE7FE60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77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</a:t>
            </a:r>
            <a:br>
              <a:rPr lang="ru-RU" dirty="0" smtClean="0">
                <a:solidFill>
                  <a:srgbClr val="C00000"/>
                </a:solidFill>
                <a:latin typeface="Constantia" panose="02030602050306030303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начальной школы </a:t>
            </a:r>
            <a:br>
              <a:rPr lang="ru-RU" dirty="0" smtClean="0">
                <a:solidFill>
                  <a:srgbClr val="C00000"/>
                </a:solidFill>
                <a:latin typeface="Constantia" panose="02030602050306030303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по ФГОС</a:t>
            </a:r>
            <a:endParaRPr lang="ru-RU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0512" y="5696014"/>
            <a:ext cx="5800344" cy="80537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sz="2000" dirty="0" smtClean="0">
                <a:latin typeface="Constantia" panose="02030602050306030303" pitchFamily="18" charset="0"/>
              </a:rPr>
              <a:t>Учитель начальных классов Дегтярева О.В.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Constantia" panose="02030602050306030303" pitchFamily="18" charset="0"/>
              </a:rPr>
              <a:t>январь 2015г.</a:t>
            </a:r>
            <a:endParaRPr lang="ru-RU" sz="20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15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338328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6104" y="6355080"/>
            <a:ext cx="9144000" cy="128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14728" y="105522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17. Любит свой край и свою Родину, ощущает ответственность за прошлое, настоящее и будущее Отечества.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253486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18. Уважает и принимает ценности семьи и общества.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74720" y="3611190"/>
            <a:ext cx="717480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19. Готов самостоятельно действовать и отвечать за свои поступки перед семьей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  и школой.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77432" y="505684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20. Выполняет Правила для учащихся, правильно оценивает  свои действия  и поведение одноклассников.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335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338328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6104" y="6355080"/>
            <a:ext cx="9144000" cy="128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95240" y="1402310"/>
            <a:ext cx="75620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21. Выполняет правила здорового  и безопасного образа жизни (соблюдает режим дня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и правила личной гигиены, пробует свои силы в занятиях спортом).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1049" y="359837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22. Способен действовать в чрезвычайных ситуациях, сознательно и ответственно относится к личной безопасности и безопасности окружающих.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21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338328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6104" y="6355080"/>
            <a:ext cx="9144000" cy="128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8423" y="1327995"/>
            <a:ext cx="78150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23. Способен действовать, анализировать свои действия, находить причину затруднений, строить новый проект своих действий, способен к </a:t>
            </a:r>
            <a:r>
              <a:rPr lang="ru-RU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саморегуляции</a:t>
            </a:r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, рефлексии, управлению своим поведением.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47676" y="386399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24. Осознает себя как личность, обладает уверенностью в себе, чувством собственного достоинства, положительной самооценкой.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90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42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338328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6104" y="6355080"/>
            <a:ext cx="9144000" cy="128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04260" y="2403538"/>
            <a:ext cx="68107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25.  Стремится к самосовершенствованию, мотивирован на достижение успеха, на дальнейшее продолжение образования в основной школе.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37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6104" y="6355080"/>
            <a:ext cx="9144000" cy="128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31999" y="245200"/>
            <a:ext cx="78139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00300" indent="-240030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Georgia" panose="02040502050405020303" pitchFamily="18" charset="0"/>
                <a:ea typeface="Times New Roman" panose="02020603050405020304" pitchFamily="18" charset="0"/>
              </a:rPr>
              <a:t>Кредо активного отношения к учению: </a:t>
            </a:r>
            <a:endParaRPr lang="ru-RU" sz="1600" i="1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2400300" indent="-105156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  «</a:t>
            </a:r>
            <a:r>
              <a:rPr lang="ru-RU" i="1" dirty="0">
                <a:latin typeface="Georgia" panose="02040502050405020303" pitchFamily="18" charset="0"/>
                <a:ea typeface="Times New Roman" panose="02020603050405020304" pitchFamily="18" charset="0"/>
              </a:rPr>
              <a:t>ЕСЛИ НЕ ЗНАЕШЬ, ТО УЗНАЙ; </a:t>
            </a:r>
          </a:p>
          <a:p>
            <a:pPr marL="2400300" indent="-15240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           ЕСЛИ </a:t>
            </a:r>
            <a:r>
              <a:rPr lang="ru-RU" i="1" dirty="0">
                <a:latin typeface="Georgia" panose="02040502050405020303" pitchFamily="18" charset="0"/>
                <a:ea typeface="Times New Roman" panose="02020603050405020304" pitchFamily="18" charset="0"/>
              </a:rPr>
              <a:t>НЕ УМЕЕШЬ – НАУЧИСЬ».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ru-RU" sz="1600" i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273" y="2666778"/>
            <a:ext cx="2743200" cy="34099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297383" y="2457554"/>
            <a:ext cx="568036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00300" indent="-2400300" algn="just">
              <a:lnSpc>
                <a:spcPct val="150000"/>
              </a:lnSpc>
              <a:spcAft>
                <a:spcPts val="0"/>
              </a:spcAft>
            </a:pPr>
            <a:r>
              <a:rPr lang="ru-RU" sz="2600" b="1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СПАСИБО  ЗА  ВНИМАНИЕ</a:t>
            </a:r>
            <a:endParaRPr lang="ru-RU" sz="2600" i="1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600" b="1" i="1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ru-RU" sz="2600" i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2142837" y="6285952"/>
            <a:ext cx="9144000" cy="691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989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256032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28088" y="6354382"/>
            <a:ext cx="9144000" cy="7088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07792" y="1186053"/>
            <a:ext cx="756208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Учащиеся, завершившие обучение на ступени начального общего образования, должны: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       - освоить общеобразовательные программы по предметам учебного плана на уровне , достаточном для продолжения образования на ступени основного общего образования (т.е. овладеть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общеучебными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умениями и навыками);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       - овладеть навыками учебной деятельности, простейшими навыками самоконтроля учебных действий, культурой поведения и речи.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924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256032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28088" y="6354382"/>
            <a:ext cx="9144000" cy="7088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7999" y="1285843"/>
            <a:ext cx="7740073" cy="3700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Принципиальное отличие новых стандартов заключается в том, что целью является не предметный, а </a:t>
            </a:r>
            <a:r>
              <a:rPr lang="ru-RU" sz="2400" b="1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личностный результат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Важна прежде </a:t>
            </a:r>
            <a:r>
              <a:rPr lang="ru-RU" sz="2400" b="1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 личность самого ребенка и происходящие с ней в процессе обучения изменения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 В Стандарте второго поколения </a:t>
            </a:r>
            <a:r>
              <a:rPr lang="ru-RU" sz="2400" dirty="0" smtClean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определена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«модель»</a:t>
            </a:r>
            <a:r>
              <a:rPr lang="ru-RU" sz="2400" b="1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выпускника начальной школы:</a:t>
            </a:r>
            <a:endParaRPr lang="ru-RU" sz="2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39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532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427530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01824" y="6436678"/>
            <a:ext cx="9144000" cy="7385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2808" y="1035272"/>
            <a:ext cx="7296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entury" panose="02040604050505020304" pitchFamily="18" charset="0"/>
              </a:rPr>
              <a:t>1. Умеет учиться, способен организовать </a:t>
            </a:r>
            <a:r>
              <a:rPr lang="ru-RU" sz="2400" dirty="0" smtClean="0">
                <a:solidFill>
                  <a:srgbClr val="000000"/>
                </a:solidFill>
                <a:latin typeface="Century" panose="02040604050505020304" pitchFamily="18" charset="0"/>
              </a:rPr>
              <a:t>свою деятельность (переносить</a:t>
            </a:r>
            <a:r>
              <a:rPr lang="ru-RU" sz="2400" dirty="0">
                <a:solidFill>
                  <a:srgbClr val="000000"/>
                </a:solidFill>
                <a:latin typeface="Century" panose="02040604050505020304" pitchFamily="18" charset="0"/>
              </a:rPr>
              <a:t>  теоретический материал в практическую деятельность, пробует себя в публичном  </a:t>
            </a:r>
            <a:r>
              <a:rPr lang="ru-RU" sz="2400" dirty="0" smtClean="0">
                <a:solidFill>
                  <a:srgbClr val="000000"/>
                </a:solidFill>
                <a:latin typeface="Century" panose="02040604050505020304" pitchFamily="18" charset="0"/>
              </a:rPr>
              <a:t>выступлении перед </a:t>
            </a:r>
            <a:r>
              <a:rPr lang="ru-RU" sz="2400" dirty="0">
                <a:solidFill>
                  <a:srgbClr val="000000"/>
                </a:solidFill>
                <a:latin typeface="Century" panose="02040604050505020304" pitchFamily="18" charset="0"/>
              </a:rPr>
              <a:t>классом). </a:t>
            </a:r>
            <a:endParaRPr lang="ru-RU" sz="2400" dirty="0">
              <a:latin typeface="Century" panose="020406040505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6096" y="3144428"/>
            <a:ext cx="6352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entury" panose="02040604050505020304" pitchFamily="18" charset="0"/>
              </a:rPr>
              <a:t>2. Читает бегло, выразительно и без ошибок литературный </a:t>
            </a:r>
            <a:r>
              <a:rPr lang="ru-RU" sz="2400" dirty="0" smtClean="0">
                <a:solidFill>
                  <a:srgbClr val="000000"/>
                </a:solidFill>
                <a:latin typeface="Century" panose="02040604050505020304" pitchFamily="18" charset="0"/>
              </a:rPr>
              <a:t>текст (120 слов</a:t>
            </a:r>
            <a:br>
              <a:rPr lang="ru-RU" sz="2400" dirty="0" smtClean="0">
                <a:solidFill>
                  <a:srgbClr val="000000"/>
                </a:solidFill>
                <a:latin typeface="Century" panose="020406040505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Century" panose="020406040505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Century" panose="02040604050505020304" pitchFamily="18" charset="0"/>
              </a:rPr>
              <a:t>минуту), владеет разными видами чтения.</a:t>
            </a:r>
            <a:endParaRPr lang="ru-RU" sz="2400" dirty="0">
              <a:latin typeface="Century" panose="020406040505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2345" y="4883771"/>
            <a:ext cx="5563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entury" panose="02040604050505020304" pitchFamily="18" charset="0"/>
              </a:rPr>
              <a:t>3.  Использует разные виды письменных работ </a:t>
            </a:r>
            <a:r>
              <a:rPr lang="ru-RU" sz="2400" dirty="0" smtClean="0">
                <a:solidFill>
                  <a:srgbClr val="000000"/>
                </a:solidFill>
                <a:latin typeface="Century" panose="02040604050505020304" pitchFamily="18" charset="0"/>
              </a:rPr>
              <a:t>(</a:t>
            </a:r>
            <a:r>
              <a:rPr lang="ru-RU" sz="2400" dirty="0">
                <a:solidFill>
                  <a:srgbClr val="000000"/>
                </a:solidFill>
                <a:latin typeface="Century" panose="02040604050505020304" pitchFamily="18" charset="0"/>
              </a:rPr>
              <a:t>темп </a:t>
            </a:r>
            <a:r>
              <a:rPr lang="ru-RU" sz="2400" dirty="0" smtClean="0">
                <a:solidFill>
                  <a:srgbClr val="000000"/>
                </a:solidFill>
                <a:latin typeface="Century" panose="02040604050505020304" pitchFamily="18" charset="0"/>
              </a:rPr>
              <a:t>письма</a:t>
            </a:r>
            <a:br>
              <a:rPr lang="ru-RU" sz="2400" dirty="0" smtClean="0">
                <a:solidFill>
                  <a:srgbClr val="000000"/>
                </a:solidFill>
                <a:latin typeface="Century" panose="020406040505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Century" panose="02040604050505020304" pitchFamily="18" charset="0"/>
              </a:rPr>
              <a:t>50 </a:t>
            </a:r>
            <a:r>
              <a:rPr lang="ru-RU" sz="2400" dirty="0">
                <a:solidFill>
                  <a:srgbClr val="000000"/>
                </a:solidFill>
                <a:latin typeface="Century" panose="02040604050505020304" pitchFamily="18" charset="0"/>
              </a:rPr>
              <a:t>знаков в минуту).</a:t>
            </a:r>
            <a:endParaRPr lang="ru-RU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69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338328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6104" y="6355080"/>
            <a:ext cx="9144000" cy="128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15312" y="1114234"/>
            <a:ext cx="68640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4. Свободно владеет грамотной, устной и письменной речью, умеет добиваться желаемого результата при взаимодействии с людьми с помощью языка, понимает смысл обращенной к нему речи и выражает понятно собственные мысли и чувства.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8499" y="3919323"/>
            <a:ext cx="61480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5. Владеет сформированной знаково-символической деятельностью, умеет читать графический язык, работать со </a:t>
            </a:r>
            <a:r>
              <a:rPr lang="ru-RU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схемами, таблицами, </a:t>
            </a:r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  графиками,  моделями.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408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338328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6104" y="6355080"/>
            <a:ext cx="9144000" cy="128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99944" y="113252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6. Понимает взаимосвязи человека с природой, умеет применять экологические знания на практике.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53600" y="282047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7. Способен к творчеству, обладает эстетическими установками по отношению к культуре и природе, имеет достаточно высокий уровень воссозданного воображения, знает произведения выдающихся художников, умеет оценивать произведения искусства.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95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88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338328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6104" y="6355080"/>
            <a:ext cx="9144000" cy="128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6104" y="103036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8. Стремится постоянно повышать уровень своих знаний, находить и обобщать нужную информацию.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0296" y="283488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9. Умеет применять знания в нестандартных ситуациях.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76216" y="431605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10. Умеет самостоятельно анализировать изучаемые задания, задачи, выявлять в них существенные элементы, признаки, части.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9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338328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6104" y="6355080"/>
            <a:ext cx="9144000" cy="128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62784" y="122083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11. Умеет рационально организовывать свой труд, владеет разными способами контроля и самоконтроля.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9368" y="2965328"/>
            <a:ext cx="6588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12. </a:t>
            </a:r>
            <a:r>
              <a:rPr lang="ru-RU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Умеет пользоваться </a:t>
            </a:r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 информационными </a:t>
            </a:r>
            <a:endParaRPr lang="ru-RU" sz="24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источниками.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052290" y="4379750"/>
            <a:ext cx="63638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13.Владеет опытом мотивированного         участия  в конкурсах и проектах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разного</a:t>
            </a:r>
            <a:r>
              <a:rPr lang="ru-RU" altLang="ru-RU" sz="2400" dirty="0" smtClean="0">
                <a:latin typeface="Georgia" panose="02040502050405020303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уровня.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147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808" y="338328"/>
            <a:ext cx="8275320" cy="43757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Модель выпускника  начальной школы  по ФГОС</a:t>
            </a:r>
            <a:endParaRPr lang="ru-RU" sz="2800" i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6104" y="6355080"/>
            <a:ext cx="9144000" cy="128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2808" y="124045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14. Владеет произвольным вниманием, сознательно управляет им.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18626" y="262922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15. Любознательный, наблюдательный, активно познающий мир.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40808" y="412282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16. </a:t>
            </a:r>
            <a:r>
              <a:rPr lang="ru-RU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Коммуникативен</a:t>
            </a:r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</a:rPr>
              <a:t>, владеет культурой общения (умеет слушать и слышать собеседника, высказывать свое мнение, обосновывать свою позицию).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03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507</Words>
  <Application>Microsoft Office PowerPoint</Application>
  <PresentationFormat>Широкоэкранный</PresentationFormat>
  <Paragraphs>69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</vt:lpstr>
      <vt:lpstr>Constantia</vt:lpstr>
      <vt:lpstr>Georgia</vt:lpstr>
      <vt:lpstr>Times New Roman</vt:lpstr>
      <vt:lpstr>Тема Office</vt:lpstr>
      <vt:lpstr>Модель выпускника начальной школы  по ФГОС</vt:lpstr>
      <vt:lpstr>Модель выпускника  начальной школы  по ФГОС</vt:lpstr>
      <vt:lpstr>Модель выпускника  начальной школы  по ФГОС</vt:lpstr>
      <vt:lpstr>Модель выпускника  начальной школы  по ФГОС</vt:lpstr>
      <vt:lpstr>Модель выпускника  начальной школы  по ФГОС</vt:lpstr>
      <vt:lpstr>Модель выпускника  начальной школы  по ФГОС</vt:lpstr>
      <vt:lpstr>Модель выпускника  начальной школы  по ФГОС</vt:lpstr>
      <vt:lpstr>Модель выпускника  начальной школы  по ФГОС</vt:lpstr>
      <vt:lpstr>Модель выпускника  начальной школы  по ФГОС</vt:lpstr>
      <vt:lpstr>Модель выпускника  начальной школы  по ФГОС</vt:lpstr>
      <vt:lpstr>Модель выпускника  начальной школы  по ФГОС</vt:lpstr>
      <vt:lpstr>Модель выпускника  начальной школы  по ФГОС</vt:lpstr>
      <vt:lpstr>Модель выпускника  начальной школы  по ФГОС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выпускника начальной школы  по ФГОС</dc:title>
  <dc:creator>Ольга Дегтярева</dc:creator>
  <cp:lastModifiedBy>Ольга Дегтярева</cp:lastModifiedBy>
  <cp:revision>23</cp:revision>
  <dcterms:created xsi:type="dcterms:W3CDTF">2015-01-16T16:07:49Z</dcterms:created>
  <dcterms:modified xsi:type="dcterms:W3CDTF">2015-03-22T10:13:07Z</dcterms:modified>
</cp:coreProperties>
</file>