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1" r:id="rId6"/>
    <p:sldId id="262" r:id="rId7"/>
    <p:sldId id="263" r:id="rId8"/>
    <p:sldId id="266" r:id="rId9"/>
    <p:sldId id="267" r:id="rId10"/>
    <p:sldId id="269" r:id="rId11"/>
    <p:sldId id="270"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4660"/>
  </p:normalViewPr>
  <p:slideViewPr>
    <p:cSldViewPr>
      <p:cViewPr varScale="1">
        <p:scale>
          <a:sx n="77" d="100"/>
          <a:sy n="77" d="100"/>
        </p:scale>
        <p:origin x="-116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29.03.2015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cover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cover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29.03.2015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cover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29.03.2015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cover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29.03.2015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cover dir="l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29.03.2015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transition spd="slow">
    <p:cover dir="l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29.03.2015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cover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29.03.2015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cover dir="l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29.03.2015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cover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29.03.2015</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19B0651-EE4F-4900-A07F-96A6BFA9D0F0}" type="slidenum">
              <a:rPr lang="ru-RU" smtClean="0"/>
              <a:t>‹#›</a:t>
            </a:fld>
            <a:endParaRPr lang="ru-RU"/>
          </a:p>
        </p:txBody>
      </p:sp>
    </p:spTree>
  </p:cSld>
  <p:clrMapOvr>
    <a:masterClrMapping/>
  </p:clrMapOvr>
  <p:transition spd="slow">
    <p:cover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29.03.2015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cover dir="l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4C71EC6-210F-42DE-9C53-41977AD35B3D}" type="datetimeFigureOut">
              <a:rPr lang="ru-RU" smtClean="0"/>
              <a:t>29.03.2015</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cover dir="lu"/>
  </p:transition>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20688"/>
            <a:ext cx="7756263" cy="4104456"/>
          </a:xfrm>
        </p:spPr>
        <p:txBody>
          <a:bodyPr/>
          <a:lstStyle/>
          <a:p>
            <a:pPr algn="ctr"/>
            <a:r>
              <a:rPr lang="ru-RU" sz="4800" b="1" dirty="0" smtClean="0">
                <a:latin typeface="Cambria" panose="02040503050406030204" pitchFamily="18" charset="0"/>
              </a:rPr>
              <a:t>Тема:</a:t>
            </a:r>
            <a:br>
              <a:rPr lang="ru-RU" sz="4800" b="1" dirty="0" smtClean="0">
                <a:latin typeface="Cambria" panose="02040503050406030204" pitchFamily="18" charset="0"/>
              </a:rPr>
            </a:br>
            <a:r>
              <a:rPr lang="ru-RU" sz="4800" b="1" dirty="0" smtClean="0">
                <a:latin typeface="Cambria" panose="02040503050406030204" pitchFamily="18" charset="0"/>
              </a:rPr>
              <a:t>«Использование коррекционных технологий в практической работе»</a:t>
            </a:r>
            <a:endParaRPr lang="ru-RU" sz="4800" b="1" dirty="0">
              <a:latin typeface="Cambria" panose="02040503050406030204" pitchFamily="18" charset="0"/>
            </a:endParaRPr>
          </a:p>
        </p:txBody>
      </p:sp>
      <p:sp>
        <p:nvSpPr>
          <p:cNvPr id="3" name="TextBox 2"/>
          <p:cNvSpPr txBox="1"/>
          <p:nvPr/>
        </p:nvSpPr>
        <p:spPr>
          <a:xfrm>
            <a:off x="5292080" y="6165304"/>
            <a:ext cx="3528392" cy="369332"/>
          </a:xfrm>
          <a:prstGeom prst="rect">
            <a:avLst/>
          </a:prstGeom>
          <a:noFill/>
        </p:spPr>
        <p:txBody>
          <a:bodyPr wrap="square" rtlCol="0">
            <a:spAutoFit/>
          </a:bodyPr>
          <a:lstStyle/>
          <a:p>
            <a:r>
              <a:rPr lang="ru-RU" dirty="0" smtClean="0">
                <a:latin typeface="Cambria" panose="02040503050406030204" pitchFamily="18" charset="0"/>
              </a:rPr>
              <a:t>Воспитатель: Л.В. Черкасова</a:t>
            </a:r>
            <a:endParaRPr lang="ru-RU" dirty="0">
              <a:latin typeface="Cambria" panose="02040503050406030204" pitchFamily="18" charset="0"/>
            </a:endParaRPr>
          </a:p>
        </p:txBody>
      </p:sp>
    </p:spTree>
    <p:extLst>
      <p:ext uri="{BB962C8B-B14F-4D97-AF65-F5344CB8AC3E}">
        <p14:creationId xmlns:p14="http://schemas.microsoft.com/office/powerpoint/2010/main" val="2935592733"/>
      </p:ext>
    </p:extLst>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azancev\Desktop\для призентации\фото2\100_563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03" y="22979"/>
            <a:ext cx="5195669" cy="38973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Kazancev\Desktop\для призентации\фото2\20150209_1634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7119" y="3140967"/>
            <a:ext cx="4925284" cy="3693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722381"/>
      </p:ext>
    </p:extLst>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barn(inVertical)">
                                      <p:cBhvr>
                                        <p:cTn id="1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7520940" cy="4791432"/>
          </a:xfrm>
        </p:spPr>
        <p:txBody>
          <a:bodyPr/>
          <a:lstStyle/>
          <a:p>
            <a:r>
              <a:rPr lang="ru-RU" sz="1800" b="1" cap="none" dirty="0" smtClean="0">
                <a:solidFill>
                  <a:schemeClr val="accent2"/>
                </a:solidFill>
                <a:latin typeface="Cambria" panose="02040503050406030204" pitchFamily="18" charset="0"/>
              </a:rPr>
              <a:t>Инновационные технологии.</a:t>
            </a:r>
            <a:r>
              <a:rPr lang="ru-RU" sz="1800" cap="none" dirty="0" smtClean="0">
                <a:latin typeface="Cambria" panose="02040503050406030204" pitchFamily="18" charset="0"/>
              </a:rPr>
              <a:t/>
            </a:r>
            <a:br>
              <a:rPr lang="ru-RU" sz="1800" cap="none" dirty="0" smtClean="0">
                <a:latin typeface="Cambria" panose="02040503050406030204" pitchFamily="18" charset="0"/>
              </a:rPr>
            </a:br>
            <a:r>
              <a:rPr lang="ru-RU" sz="1800" cap="none" dirty="0" smtClean="0">
                <a:latin typeface="Cambria" panose="02040503050406030204" pitchFamily="18" charset="0"/>
              </a:rPr>
              <a:t>Внедрение любой инновации покажется для детей привлекательной, если педагоги сами готовы профессионально овладеть новыми способами для себя. В учебно-воспитательном процессе педагоги используют мультимедийные презентации,  аудиовизуальные технологии, компьютерные игры. </a:t>
            </a:r>
            <a:br>
              <a:rPr lang="ru-RU" sz="1800" cap="none" dirty="0" smtClean="0">
                <a:latin typeface="Cambria" panose="02040503050406030204" pitchFamily="18" charset="0"/>
              </a:rPr>
            </a:br>
            <a:r>
              <a:rPr lang="ru-RU" sz="1800" cap="none" dirty="0" smtClean="0">
                <a:latin typeface="Cambria" panose="02040503050406030204" pitchFamily="18" charset="0"/>
              </a:rPr>
              <a:t> </a:t>
            </a:r>
            <a:br>
              <a:rPr lang="ru-RU" sz="1800" cap="none" dirty="0" smtClean="0">
                <a:latin typeface="Cambria" panose="02040503050406030204" pitchFamily="18" charset="0"/>
              </a:rPr>
            </a:br>
            <a:r>
              <a:rPr lang="ru-RU" sz="1800" cap="none" dirty="0" smtClean="0">
                <a:latin typeface="Cambria" panose="02040503050406030204" pitchFamily="18" charset="0"/>
              </a:rPr>
              <a:t>Какие бы технологии мы не использовали в своей деятельности, приоритетным всегда должно быть взаимопонимание взрослого и ребёнка, необходимо научиться слышать и понимать, что говорит ребёнок, что он хочет донести взрослому, какой радостью или печалью хочет поделиться, какие страхи и опасения вызывают у него беспокойства. Не придирайтесь и не ворчите на детей, он, как и вы, учится на собственном опыте. А вы как маяк должны освещать и направлять его по дороге жизни.</a:t>
            </a:r>
            <a:r>
              <a:rPr lang="ru-RU" dirty="0"/>
              <a:t/>
            </a:r>
            <a:br>
              <a:rPr lang="ru-RU" dirty="0"/>
            </a:br>
            <a:endParaRPr lang="ru-RU" dirty="0"/>
          </a:p>
        </p:txBody>
      </p:sp>
    </p:spTree>
    <p:extLst>
      <p:ext uri="{BB962C8B-B14F-4D97-AF65-F5344CB8AC3E}">
        <p14:creationId xmlns:p14="http://schemas.microsoft.com/office/powerpoint/2010/main" val="1219280888"/>
      </p:ext>
    </p:extLst>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7997512" cy="4935448"/>
          </a:xfrm>
        </p:spPr>
        <p:txBody>
          <a:bodyPr/>
          <a:lstStyle/>
          <a:p>
            <a:r>
              <a:rPr lang="ru-RU" sz="1800" b="1" cap="none" dirty="0" smtClean="0">
                <a:solidFill>
                  <a:schemeClr val="accent2"/>
                </a:solidFill>
                <a:latin typeface="Cambria" panose="02040503050406030204" pitchFamily="18" charset="0"/>
              </a:rPr>
              <a:t>Воспитательные технологии </a:t>
            </a:r>
            <a:r>
              <a:rPr lang="ru-RU" sz="1800" cap="none" dirty="0" smtClean="0">
                <a:latin typeface="Cambria" panose="02040503050406030204" pitchFamily="18" charset="0"/>
              </a:rPr>
              <a:t>– совокупность форм, методов, способов, приёмов обучения и воспитательских средств, позволяющих достигать поставленные цели. </a:t>
            </a:r>
            <a:br>
              <a:rPr lang="ru-RU" sz="1800" cap="none" dirty="0" smtClean="0">
                <a:latin typeface="Cambria" panose="02040503050406030204" pitchFamily="18" charset="0"/>
              </a:rPr>
            </a:br>
            <a:r>
              <a:rPr lang="ru-RU" sz="1800" cap="none" dirty="0">
                <a:latin typeface="Cambria" panose="02040503050406030204" pitchFamily="18" charset="0"/>
              </a:rPr>
              <a:t/>
            </a:r>
            <a:br>
              <a:rPr lang="ru-RU" sz="1800" cap="none" dirty="0">
                <a:latin typeface="Cambria" panose="02040503050406030204" pitchFamily="18" charset="0"/>
              </a:rPr>
            </a:br>
            <a:r>
              <a:rPr lang="ru-RU" sz="1800" cap="none" dirty="0" smtClean="0">
                <a:latin typeface="Cambria" panose="02040503050406030204" pitchFamily="18" charset="0"/>
              </a:rPr>
              <a:t>Это один из способов воздействия на процессы развития, обучения и воспитания ребенка.</a:t>
            </a:r>
            <a:br>
              <a:rPr lang="ru-RU" sz="1800" cap="none" dirty="0" smtClean="0">
                <a:latin typeface="Cambria" panose="02040503050406030204" pitchFamily="18" charset="0"/>
              </a:rPr>
            </a:br>
            <a:r>
              <a:rPr lang="ru-RU" sz="1800" cap="none" dirty="0" smtClean="0">
                <a:latin typeface="Cambria" panose="02040503050406030204" pitchFamily="18" charset="0"/>
              </a:rPr>
              <a:t/>
            </a:r>
            <a:br>
              <a:rPr lang="ru-RU" sz="1800" cap="none" dirty="0" smtClean="0">
                <a:latin typeface="Cambria" panose="02040503050406030204" pitchFamily="18" charset="0"/>
              </a:rPr>
            </a:br>
            <a:r>
              <a:rPr lang="ru-RU" sz="1800" cap="none" dirty="0" smtClean="0">
                <a:latin typeface="Cambria" panose="02040503050406030204" pitchFamily="18" charset="0"/>
              </a:rPr>
              <a:t>В коррекционной работе технология используется, как инструмент профессиональной деятельности. Педагогические технологии содержат </a:t>
            </a:r>
            <a:r>
              <a:rPr lang="ru-RU" sz="1800" b="1" cap="none" dirty="0" smtClean="0">
                <a:latin typeface="Cambria" panose="02040503050406030204" pitchFamily="18" charset="0"/>
              </a:rPr>
              <a:t>цели и задачи</a:t>
            </a:r>
            <a:r>
              <a:rPr lang="ru-RU" sz="1800" cap="none" dirty="0" smtClean="0">
                <a:latin typeface="Cambria" panose="02040503050406030204" pitchFamily="18" charset="0"/>
              </a:rPr>
              <a:t>, а так же </a:t>
            </a:r>
            <a:r>
              <a:rPr lang="ru-RU" sz="1800" b="1" cap="none" dirty="0" smtClean="0">
                <a:latin typeface="Cambria" panose="02040503050406030204" pitchFamily="18" charset="0"/>
              </a:rPr>
              <a:t>приёмы их реализации</a:t>
            </a:r>
            <a:r>
              <a:rPr lang="ru-RU" sz="1800" cap="none" dirty="0" smtClean="0">
                <a:latin typeface="Cambria" panose="02040503050406030204" pitchFamily="18" charset="0"/>
              </a:rPr>
              <a:t>. </a:t>
            </a:r>
            <a:br>
              <a:rPr lang="ru-RU" sz="1800" cap="none" dirty="0" smtClean="0">
                <a:latin typeface="Cambria" panose="02040503050406030204" pitchFamily="18" charset="0"/>
              </a:rPr>
            </a:br>
            <a:r>
              <a:rPr lang="ru-RU" sz="1800" cap="none" dirty="0" smtClean="0">
                <a:latin typeface="Cambria" panose="02040503050406030204" pitchFamily="18" charset="0"/>
              </a:rPr>
              <a:t>У детей с ограниченными возможностями здоровья </a:t>
            </a:r>
            <a:r>
              <a:rPr lang="en-US" sz="1800" cap="none" dirty="0" smtClean="0">
                <a:latin typeface="Cambria" panose="02040503050406030204" pitchFamily="18" charset="0"/>
              </a:rPr>
              <a:t>VIII</a:t>
            </a:r>
            <a:r>
              <a:rPr lang="ru-RU" sz="1800" cap="none" dirty="0" smtClean="0">
                <a:latin typeface="Cambria" panose="02040503050406030204" pitchFamily="18" charset="0"/>
              </a:rPr>
              <a:t> вида выражена задержка </a:t>
            </a:r>
            <a:r>
              <a:rPr lang="ru-RU" sz="1800" cap="none" dirty="0">
                <a:latin typeface="Cambria" panose="02040503050406030204" pitchFamily="18" charset="0"/>
              </a:rPr>
              <a:t>в</a:t>
            </a:r>
            <a:r>
              <a:rPr lang="ru-RU" sz="1800" cap="none" dirty="0" smtClean="0">
                <a:latin typeface="Cambria" panose="02040503050406030204" pitchFamily="18" charset="0"/>
              </a:rPr>
              <a:t> развитии высших психических функций и ограничены возможности развития произвольного внимания, восприятия, словесно-логического мышления, что существенно затрудняет познавательную активность воспитанников И это ставит перед воспитателем необходимость создания особых условий для обучения и воспитания.</a:t>
            </a:r>
            <a:endParaRPr lang="ru-RU" sz="1800" cap="none" dirty="0">
              <a:latin typeface="Cambria" panose="02040503050406030204" pitchFamily="18" charset="0"/>
            </a:endParaRPr>
          </a:p>
        </p:txBody>
      </p:sp>
    </p:spTree>
    <p:extLst>
      <p:ext uri="{BB962C8B-B14F-4D97-AF65-F5344CB8AC3E}">
        <p14:creationId xmlns:p14="http://schemas.microsoft.com/office/powerpoint/2010/main" val="4099655755"/>
      </p:ext>
    </p:extLst>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7853496" cy="4071352"/>
          </a:xfrm>
        </p:spPr>
        <p:txBody>
          <a:bodyPr/>
          <a:lstStyle/>
          <a:p>
            <a:pPr lvl="0"/>
            <a:r>
              <a:rPr lang="ru-RU" sz="1800" b="1" cap="none" dirty="0" smtClean="0">
                <a:solidFill>
                  <a:schemeClr val="accent2"/>
                </a:solidFill>
                <a:latin typeface="Cambria" panose="02040503050406030204" pitchFamily="18" charset="0"/>
              </a:rPr>
              <a:t>В коррекционной  работе чаще всего используются следующие технологии:</a:t>
            </a:r>
            <a:br>
              <a:rPr lang="ru-RU" sz="1800" b="1" cap="none" dirty="0" smtClean="0">
                <a:solidFill>
                  <a:schemeClr val="accent2"/>
                </a:solidFill>
                <a:latin typeface="Cambria" panose="02040503050406030204" pitchFamily="18" charset="0"/>
              </a:rPr>
            </a:br>
            <a:r>
              <a:rPr lang="ru-RU" sz="1800" b="1" cap="none" dirty="0" smtClean="0">
                <a:latin typeface="Cambria" panose="02040503050406030204" pitchFamily="18" charset="0"/>
              </a:rPr>
              <a:t/>
            </a:r>
            <a:br>
              <a:rPr lang="ru-RU" sz="1800" b="1" cap="none" dirty="0" smtClean="0">
                <a:latin typeface="Cambria" panose="02040503050406030204" pitchFamily="18" charset="0"/>
              </a:rPr>
            </a:br>
            <a:r>
              <a:rPr lang="ru-RU" sz="1800" cap="none" dirty="0" smtClean="0">
                <a:latin typeface="Cambria" panose="02040503050406030204" pitchFamily="18" charset="0"/>
              </a:rPr>
              <a:t> - Объяснительно-иллюстративные;</a:t>
            </a:r>
            <a:br>
              <a:rPr lang="ru-RU" sz="1800" cap="none" dirty="0" smtClean="0">
                <a:latin typeface="Cambria" panose="02040503050406030204" pitchFamily="18" charset="0"/>
              </a:rPr>
            </a:br>
            <a:r>
              <a:rPr lang="ru-RU" sz="1800" cap="none" dirty="0" smtClean="0">
                <a:latin typeface="Cambria" panose="02040503050406030204" pitchFamily="18" charset="0"/>
              </a:rPr>
              <a:t/>
            </a:r>
            <a:br>
              <a:rPr lang="ru-RU" sz="1800" cap="none" dirty="0" smtClean="0">
                <a:latin typeface="Cambria" panose="02040503050406030204" pitchFamily="18" charset="0"/>
              </a:rPr>
            </a:br>
            <a:r>
              <a:rPr lang="ru-RU" sz="1800" cap="none" dirty="0" smtClean="0">
                <a:latin typeface="Cambria" panose="02040503050406030204" pitchFamily="18" charset="0"/>
              </a:rPr>
              <a:t> - </a:t>
            </a:r>
            <a:r>
              <a:rPr lang="ru-RU" sz="1800" cap="none" dirty="0" err="1" smtClean="0">
                <a:latin typeface="Cambria" panose="02040503050406030204" pitchFamily="18" charset="0"/>
              </a:rPr>
              <a:t>Здоровьесберегающие</a:t>
            </a:r>
            <a:r>
              <a:rPr lang="ru-RU" sz="1800" cap="none" dirty="0" smtClean="0">
                <a:latin typeface="Cambria" panose="02040503050406030204" pitchFamily="18" charset="0"/>
              </a:rPr>
              <a:t>;</a:t>
            </a:r>
            <a:br>
              <a:rPr lang="ru-RU" sz="1800" cap="none" dirty="0" smtClean="0">
                <a:latin typeface="Cambria" panose="02040503050406030204" pitchFamily="18" charset="0"/>
              </a:rPr>
            </a:br>
            <a:r>
              <a:rPr lang="ru-RU" sz="1800" cap="none" dirty="0" smtClean="0">
                <a:latin typeface="Cambria" panose="02040503050406030204" pitchFamily="18" charset="0"/>
              </a:rPr>
              <a:t/>
            </a:r>
            <a:br>
              <a:rPr lang="ru-RU" sz="1800" cap="none" dirty="0" smtClean="0">
                <a:latin typeface="Cambria" panose="02040503050406030204" pitchFamily="18" charset="0"/>
              </a:rPr>
            </a:br>
            <a:r>
              <a:rPr lang="ru-RU" sz="1800" cap="none" dirty="0" smtClean="0">
                <a:latin typeface="Cambria" panose="02040503050406030204" pitchFamily="18" charset="0"/>
              </a:rPr>
              <a:t> - Технология КТД;</a:t>
            </a:r>
            <a:br>
              <a:rPr lang="ru-RU" sz="1800" cap="none" dirty="0" smtClean="0">
                <a:latin typeface="Cambria" panose="02040503050406030204" pitchFamily="18" charset="0"/>
              </a:rPr>
            </a:br>
            <a:r>
              <a:rPr lang="ru-RU" sz="1800" cap="none" dirty="0" smtClean="0">
                <a:latin typeface="Cambria" panose="02040503050406030204" pitchFamily="18" charset="0"/>
              </a:rPr>
              <a:t/>
            </a:r>
            <a:br>
              <a:rPr lang="ru-RU" sz="1800" cap="none" dirty="0" smtClean="0">
                <a:latin typeface="Cambria" panose="02040503050406030204" pitchFamily="18" charset="0"/>
              </a:rPr>
            </a:br>
            <a:r>
              <a:rPr lang="ru-RU" sz="1800" cap="none" dirty="0" smtClean="0">
                <a:latin typeface="Cambria" panose="02040503050406030204" pitchFamily="18" charset="0"/>
              </a:rPr>
              <a:t> - Игровые;</a:t>
            </a:r>
            <a:br>
              <a:rPr lang="ru-RU" sz="1800" cap="none" dirty="0" smtClean="0">
                <a:latin typeface="Cambria" panose="02040503050406030204" pitchFamily="18" charset="0"/>
              </a:rPr>
            </a:br>
            <a:r>
              <a:rPr lang="ru-RU" sz="1800" cap="none" dirty="0" smtClean="0">
                <a:latin typeface="Cambria" panose="02040503050406030204" pitchFamily="18" charset="0"/>
              </a:rPr>
              <a:t/>
            </a:r>
            <a:br>
              <a:rPr lang="ru-RU" sz="1800" cap="none" dirty="0" smtClean="0">
                <a:latin typeface="Cambria" panose="02040503050406030204" pitchFamily="18" charset="0"/>
              </a:rPr>
            </a:br>
            <a:r>
              <a:rPr lang="ru-RU" sz="1800" cap="none" dirty="0" smtClean="0">
                <a:latin typeface="Cambria" panose="02040503050406030204" pitchFamily="18" charset="0"/>
              </a:rPr>
              <a:t> - Личностно-ориентированные;</a:t>
            </a:r>
            <a:br>
              <a:rPr lang="ru-RU" sz="1800" cap="none" dirty="0" smtClean="0">
                <a:latin typeface="Cambria" panose="02040503050406030204" pitchFamily="18" charset="0"/>
              </a:rPr>
            </a:br>
            <a:r>
              <a:rPr lang="ru-RU" sz="1800" cap="none" dirty="0" smtClean="0">
                <a:latin typeface="Cambria" panose="02040503050406030204" pitchFamily="18" charset="0"/>
              </a:rPr>
              <a:t/>
            </a:r>
            <a:br>
              <a:rPr lang="ru-RU" sz="1800" cap="none" dirty="0" smtClean="0">
                <a:latin typeface="Cambria" panose="02040503050406030204" pitchFamily="18" charset="0"/>
              </a:rPr>
            </a:br>
            <a:r>
              <a:rPr lang="ru-RU" sz="1800" cap="none" dirty="0" smtClean="0">
                <a:latin typeface="Cambria" panose="02040503050406030204" pitchFamily="18" charset="0"/>
              </a:rPr>
              <a:t> - Инновационные</a:t>
            </a:r>
            <a:br>
              <a:rPr lang="ru-RU" sz="1800" cap="none" dirty="0" smtClean="0">
                <a:latin typeface="Cambria" panose="02040503050406030204" pitchFamily="18" charset="0"/>
              </a:rPr>
            </a:br>
            <a:endParaRPr lang="ru-RU" sz="1800" cap="none" dirty="0">
              <a:latin typeface="Cambria" panose="02040503050406030204" pitchFamily="18" charset="0"/>
            </a:endParaRPr>
          </a:p>
        </p:txBody>
      </p:sp>
    </p:spTree>
    <p:extLst>
      <p:ext uri="{BB962C8B-B14F-4D97-AF65-F5344CB8AC3E}">
        <p14:creationId xmlns:p14="http://schemas.microsoft.com/office/powerpoint/2010/main" val="3091779450"/>
      </p:ext>
    </p:extLst>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7853496" cy="6087576"/>
          </a:xfrm>
        </p:spPr>
        <p:txBody>
          <a:bodyPr/>
          <a:lstStyle/>
          <a:p>
            <a:r>
              <a:rPr lang="ru-RU" sz="1800" b="1" cap="none" dirty="0" smtClean="0">
                <a:solidFill>
                  <a:schemeClr val="accent2"/>
                </a:solidFill>
                <a:latin typeface="Cambria" panose="02040503050406030204" pitchFamily="18" charset="0"/>
              </a:rPr>
              <a:t>Объяснительно-иллюстративная</a:t>
            </a:r>
            <a:r>
              <a:rPr lang="ru-RU" sz="1800" cap="none" dirty="0" smtClean="0">
                <a:latin typeface="Cambria" panose="02040503050406030204" pitchFamily="18" charset="0"/>
              </a:rPr>
              <a:t> технология предусматривает использование педагогом изложения знаний в обработанном виде, когда дети могут воспринимать материал и воспроизводить его. т.е. воспитатель информирует о новых знаниях, объясняет материал, организует осмысление информации, обобщает и закрепляет знания, организует применение знаний и оценивает степень их усвоения.  </a:t>
            </a:r>
            <a:br>
              <a:rPr lang="ru-RU" sz="1800" cap="none" dirty="0" smtClean="0">
                <a:latin typeface="Cambria" panose="02040503050406030204" pitchFamily="18" charset="0"/>
              </a:rPr>
            </a:br>
            <a:r>
              <a:rPr lang="ru-RU" sz="1800" cap="none" dirty="0">
                <a:latin typeface="Cambria" panose="02040503050406030204" pitchFamily="18" charset="0"/>
              </a:rPr>
              <a:t/>
            </a:r>
            <a:br>
              <a:rPr lang="ru-RU" sz="1800" cap="none" dirty="0">
                <a:latin typeface="Cambria" panose="02040503050406030204" pitchFamily="18" charset="0"/>
              </a:rPr>
            </a:br>
            <a:r>
              <a:rPr lang="ru-RU" sz="1800" cap="none" dirty="0" smtClean="0">
                <a:latin typeface="Cambria" panose="02040503050406030204" pitchFamily="18" charset="0"/>
              </a:rPr>
              <a:t>Воспитанник воспринимает материал и закрепляет его путём повторения, либо ответа на поставленные вопросы и применяет изученное в практических заданиях. Чаще всего используем для этого творческие часы.</a:t>
            </a:r>
            <a:br>
              <a:rPr lang="ru-RU" sz="1800" cap="none" dirty="0" smtClean="0">
                <a:latin typeface="Cambria" panose="02040503050406030204" pitchFamily="18" charset="0"/>
              </a:rPr>
            </a:br>
            <a:r>
              <a:rPr lang="ru-RU" sz="1800" cap="none" dirty="0" smtClean="0">
                <a:latin typeface="Cambria" panose="02040503050406030204" pitchFamily="18" charset="0"/>
              </a:rPr>
              <a:t/>
            </a:r>
            <a:br>
              <a:rPr lang="ru-RU" sz="1800" cap="none" dirty="0" smtClean="0">
                <a:latin typeface="Cambria" panose="02040503050406030204" pitchFamily="18" charset="0"/>
              </a:rPr>
            </a:br>
            <a:r>
              <a:rPr lang="ru-RU" sz="1800" cap="none" dirty="0" smtClean="0">
                <a:latin typeface="Cambria" panose="02040503050406030204" pitchFamily="18" charset="0"/>
              </a:rPr>
              <a:t>Воспитанники коррекционной школы-интернат имеют ряд отклонений поведенческого характера, которые проявляются неустойчивостью психики, повышенной возбудимостью, противоречивостью поведения, и т.д., </a:t>
            </a:r>
            <a:r>
              <a:rPr lang="ru-RU" sz="1800" cap="none" dirty="0">
                <a:latin typeface="Cambria" panose="02040503050406030204" pitchFamily="18" charset="0"/>
              </a:rPr>
              <a:t>п</a:t>
            </a:r>
            <a:r>
              <a:rPr lang="ru-RU" sz="1800" cap="none" dirty="0" smtClean="0">
                <a:latin typeface="Cambria" panose="02040503050406030204" pitchFamily="18" charset="0"/>
              </a:rPr>
              <a:t>оэтому задача воспитателя скорректировать эти недостатки в процессе организации работы. Исходя из этого можно отметить, что объяснительно-иллюстративные технологии имеют преимущество перед другими технологиями и чаще всего используются на занятиях.</a:t>
            </a:r>
            <a:br>
              <a:rPr lang="ru-RU" sz="1800" cap="none" dirty="0" smtClean="0">
                <a:latin typeface="Cambria" panose="02040503050406030204" pitchFamily="18" charset="0"/>
              </a:rPr>
            </a:br>
            <a:r>
              <a:rPr lang="ru-RU" sz="1800" cap="none" dirty="0" smtClean="0">
                <a:latin typeface="Cambria" panose="02040503050406030204" pitchFamily="18" charset="0"/>
              </a:rPr>
              <a:t/>
            </a:r>
            <a:br>
              <a:rPr lang="ru-RU" sz="1800" cap="none" dirty="0" smtClean="0">
                <a:latin typeface="Cambria" panose="02040503050406030204" pitchFamily="18" charset="0"/>
              </a:rPr>
            </a:br>
            <a:endParaRPr lang="ru-RU" sz="1800" cap="none" dirty="0">
              <a:latin typeface="Cambria" panose="02040503050406030204" pitchFamily="18" charset="0"/>
            </a:endParaRPr>
          </a:p>
        </p:txBody>
      </p:sp>
    </p:spTree>
    <p:extLst>
      <p:ext uri="{BB962C8B-B14F-4D97-AF65-F5344CB8AC3E}">
        <p14:creationId xmlns:p14="http://schemas.microsoft.com/office/powerpoint/2010/main" val="2136881084"/>
      </p:ext>
    </p:extLst>
  </p:cSld>
  <p:clrMapOvr>
    <a:masterClrMapping/>
  </p:clrMapOvr>
  <p:transition spd="slow">
    <p:cover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7520940" cy="2919224"/>
          </a:xfrm>
        </p:spPr>
        <p:txBody>
          <a:bodyPr/>
          <a:lstStyle/>
          <a:p>
            <a:r>
              <a:rPr lang="ru-RU" sz="1600" b="1" cap="none" dirty="0" err="1" smtClean="0">
                <a:solidFill>
                  <a:schemeClr val="accent2"/>
                </a:solidFill>
                <a:latin typeface="Cambria" panose="02040503050406030204" pitchFamily="18" charset="0"/>
              </a:rPr>
              <a:t>Здоровьесберегающие</a:t>
            </a:r>
            <a:r>
              <a:rPr lang="ru-RU" sz="1600" b="1" cap="none" dirty="0" smtClean="0">
                <a:solidFill>
                  <a:schemeClr val="accent2"/>
                </a:solidFill>
                <a:latin typeface="Cambria" panose="02040503050406030204" pitchFamily="18" charset="0"/>
              </a:rPr>
              <a:t> технологии</a:t>
            </a:r>
            <a:r>
              <a:rPr lang="ru-RU" sz="1600" cap="none" dirty="0" smtClean="0">
                <a:latin typeface="Cambria" panose="02040503050406030204" pitchFamily="18" charset="0"/>
              </a:rPr>
              <a:t> применяются в школе не только воспитателями, но и другими специалистами, сюда можно отнести </a:t>
            </a:r>
            <a:r>
              <a:rPr lang="ru-RU" sz="1600" cap="none" dirty="0" err="1" smtClean="0">
                <a:latin typeface="Cambria" panose="02040503050406030204" pitchFamily="18" charset="0"/>
              </a:rPr>
              <a:t>здоровьесберегающую</a:t>
            </a:r>
            <a:r>
              <a:rPr lang="ru-RU" sz="1600" cap="none" dirty="0" smtClean="0">
                <a:latin typeface="Cambria" panose="02040503050406030204" pitchFamily="18" charset="0"/>
              </a:rPr>
              <a:t> работу логопеда, психолога, социального педагога, а так же мед. работников. </a:t>
            </a:r>
            <a:br>
              <a:rPr lang="ru-RU" sz="1600" cap="none" dirty="0" smtClean="0">
                <a:latin typeface="Cambria" panose="02040503050406030204" pitchFamily="18" charset="0"/>
              </a:rPr>
            </a:br>
            <a:r>
              <a:rPr lang="ru-RU" sz="1600" cap="none" dirty="0">
                <a:latin typeface="Cambria" panose="02040503050406030204" pitchFamily="18" charset="0"/>
              </a:rPr>
              <a:t/>
            </a:r>
            <a:br>
              <a:rPr lang="ru-RU" sz="1600" cap="none" dirty="0">
                <a:latin typeface="Cambria" panose="02040503050406030204" pitchFamily="18" charset="0"/>
              </a:rPr>
            </a:br>
            <a:r>
              <a:rPr lang="ru-RU" sz="1600" cap="none" dirty="0" smtClean="0">
                <a:latin typeface="Cambria" panose="02040503050406030204" pitchFamily="18" charset="0"/>
              </a:rPr>
              <a:t>Правильно организованный учебный процесс благоприятно влияет на развитие ученика, укрепление его здоровья. Соблюдение режимных моментов, использование утренней гимнастики, физкультминуток, уроки физкультуры, спортивных праздников, подвижных игр, пребывания детей на свежем воздухе и т.д. Все это способствует естественной потребности воспитанников в движении. Эта потребность может быть реализована ежедневной двигательной активностью детей не менее 2 часов. </a:t>
            </a:r>
            <a:endParaRPr lang="ru-RU" sz="1600" cap="none" dirty="0">
              <a:latin typeface="Cambria" panose="02040503050406030204" pitchFamily="18" charset="0"/>
            </a:endParaRPr>
          </a:p>
        </p:txBody>
      </p:sp>
      <p:pic>
        <p:nvPicPr>
          <p:cNvPr id="8194" name="Picture 2" descr="C:\Users\Kazancev\Desktop\для призентации\фото2\100_55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356992"/>
            <a:ext cx="4431606" cy="332423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Kazancev\Desktop\для призентации\фото2\100_55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295322"/>
            <a:ext cx="4314875" cy="3236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802517"/>
      </p:ext>
    </p:extLst>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195"/>
                                        </p:tgtEl>
                                        <p:attrNameLst>
                                          <p:attrName>style.visibility</p:attrName>
                                        </p:attrNameLst>
                                      </p:cBhvr>
                                      <p:to>
                                        <p:strVal val="visible"/>
                                      </p:to>
                                    </p:set>
                                    <p:animEffect transition="in" filter="barn(inVertical)">
                                      <p:cBhvr>
                                        <p:cTn id="14" dur="500"/>
                                        <p:tgtEl>
                                          <p:spTgt spid="819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animEffect transition="in" filter="barn(inVertical)">
                                      <p:cBhvr>
                                        <p:cTn id="19"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60648"/>
            <a:ext cx="7520940" cy="2847216"/>
          </a:xfrm>
        </p:spPr>
        <p:txBody>
          <a:bodyPr/>
          <a:lstStyle/>
          <a:p>
            <a:r>
              <a:rPr lang="ru-RU" sz="1800" cap="none" dirty="0" smtClean="0">
                <a:latin typeface="Cambria" panose="02040503050406030204" pitchFamily="18" charset="0"/>
              </a:rPr>
              <a:t>Правильное составление расписания учебного дня школьника предупреждает переутомление. Охрана здоровья ребенка предполагает не только создание необходимых гигиенических и психологических условий, а обязательную пропаганду здорового образа жизни. Необходимо научить воспитанника со школьных лет ответственно относиться к своему здоровью. Для этого используются такие мероприятия, беседы и викторины: «быть здоровым хорошо», беседы с элементами игры «привычки вредные и полезные для здоровья», спортивные часы «веселый мяч», «олимпийские игры», спортивные праздники «спорт-это сила и здоровье».</a:t>
            </a:r>
            <a:endParaRPr lang="ru-RU" sz="1800" cap="none" dirty="0">
              <a:latin typeface="Cambria" panose="02040503050406030204" pitchFamily="18" charset="0"/>
            </a:endParaRPr>
          </a:p>
        </p:txBody>
      </p:sp>
      <p:pic>
        <p:nvPicPr>
          <p:cNvPr id="9218" name="Picture 2" descr="C:\Users\Kazancev\Desktop\для призентации\фото2\100_56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3050349"/>
            <a:ext cx="5076056" cy="3807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696909"/>
      </p:ext>
    </p:extLst>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barn(inVertical)">
                                      <p:cBhvr>
                                        <p:cTn id="14"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7853496" cy="3567296"/>
          </a:xfrm>
        </p:spPr>
        <p:txBody>
          <a:bodyPr/>
          <a:lstStyle/>
          <a:p>
            <a:pPr lvl="0"/>
            <a:r>
              <a:rPr lang="ru-RU" sz="1800" b="1" cap="none" dirty="0">
                <a:solidFill>
                  <a:schemeClr val="accent2"/>
                </a:solidFill>
                <a:latin typeface="Cambria" panose="02040503050406030204" pitchFamily="18" charset="0"/>
              </a:rPr>
              <a:t>Технология КТД </a:t>
            </a:r>
            <a:r>
              <a:rPr lang="ru-RU" sz="1800" cap="none" dirty="0">
                <a:latin typeface="Cambria" panose="02040503050406030204" pitchFamily="18" charset="0"/>
              </a:rPr>
              <a:t>– это метод воспитания, основанный на позитивной деятельности, активности, коллективном авторстве и положительных эмоций. Это активность школьников деятельная, сопровождающаяся в той или иной мере чувством коллективного авторства. </a:t>
            </a:r>
            <a:r>
              <a:rPr lang="ru-RU" sz="1800" cap="none" dirty="0" smtClean="0">
                <a:latin typeface="Cambria" panose="02040503050406030204" pitchFamily="18" charset="0"/>
              </a:rPr>
              <a:t/>
            </a:r>
            <a:br>
              <a:rPr lang="ru-RU" sz="1800" cap="none" dirty="0" smtClean="0">
                <a:latin typeface="Cambria" panose="02040503050406030204" pitchFamily="18" charset="0"/>
              </a:rPr>
            </a:br>
            <a:r>
              <a:rPr lang="ru-RU" sz="1800" cap="none" dirty="0">
                <a:latin typeface="Cambria" panose="02040503050406030204" pitchFamily="18" charset="0"/>
              </a:rPr>
              <a:t/>
            </a:r>
            <a:br>
              <a:rPr lang="ru-RU" sz="1800" cap="none" dirty="0">
                <a:latin typeface="Cambria" panose="02040503050406030204" pitchFamily="18" charset="0"/>
              </a:rPr>
            </a:br>
            <a:r>
              <a:rPr lang="ru-RU" sz="1800" b="1" cap="none" dirty="0" smtClean="0">
                <a:solidFill>
                  <a:schemeClr val="accent2"/>
                </a:solidFill>
                <a:latin typeface="Cambria" panose="02040503050406030204" pitchFamily="18" charset="0"/>
              </a:rPr>
              <a:t>Виды </a:t>
            </a:r>
            <a:r>
              <a:rPr lang="ru-RU" sz="1800" b="1" cap="none" dirty="0">
                <a:solidFill>
                  <a:schemeClr val="accent2"/>
                </a:solidFill>
                <a:latin typeface="Cambria" panose="02040503050406030204" pitchFamily="18" charset="0"/>
              </a:rPr>
              <a:t>коллективных дел: </a:t>
            </a:r>
            <a:r>
              <a:rPr lang="ru-RU" sz="1800" b="1" cap="none" dirty="0" smtClean="0">
                <a:solidFill>
                  <a:schemeClr val="accent2"/>
                </a:solidFill>
                <a:latin typeface="Cambria" panose="02040503050406030204" pitchFamily="18" charset="0"/>
              </a:rPr>
              <a:t/>
            </a:r>
            <a:br>
              <a:rPr lang="ru-RU" sz="1800" b="1" cap="none" dirty="0" smtClean="0">
                <a:solidFill>
                  <a:schemeClr val="accent2"/>
                </a:solidFill>
                <a:latin typeface="Cambria" panose="02040503050406030204" pitchFamily="18" charset="0"/>
              </a:rPr>
            </a:br>
            <a:r>
              <a:rPr lang="ru-RU" sz="1800" cap="none" dirty="0" smtClean="0">
                <a:latin typeface="Cambria" panose="02040503050406030204" pitchFamily="18" charset="0"/>
              </a:rPr>
              <a:t> - трудовые </a:t>
            </a:r>
            <a:r>
              <a:rPr lang="ru-RU" sz="1800" cap="none" dirty="0">
                <a:latin typeface="Cambria" panose="02040503050406030204" pitchFamily="18" charset="0"/>
              </a:rPr>
              <a:t>КТД, </a:t>
            </a:r>
            <a:r>
              <a:rPr lang="ru-RU" sz="1800" cap="none" dirty="0" smtClean="0">
                <a:latin typeface="Cambria" panose="02040503050406030204" pitchFamily="18" charset="0"/>
              </a:rPr>
              <a:t/>
            </a:r>
            <a:br>
              <a:rPr lang="ru-RU" sz="1800" cap="none" dirty="0" smtClean="0">
                <a:latin typeface="Cambria" panose="02040503050406030204" pitchFamily="18" charset="0"/>
              </a:rPr>
            </a:br>
            <a:r>
              <a:rPr lang="ru-RU" sz="1800" cap="none" dirty="0" smtClean="0">
                <a:latin typeface="Cambria" panose="02040503050406030204" pitchFamily="18" charset="0"/>
              </a:rPr>
              <a:t> - интеллектуальные </a:t>
            </a:r>
            <a:r>
              <a:rPr lang="ru-RU" sz="1800" cap="none" dirty="0">
                <a:latin typeface="Cambria" panose="02040503050406030204" pitchFamily="18" charset="0"/>
              </a:rPr>
              <a:t>КТД, </a:t>
            </a:r>
            <a:r>
              <a:rPr lang="ru-RU" sz="1800" cap="none" dirty="0" smtClean="0">
                <a:latin typeface="Cambria" panose="02040503050406030204" pitchFamily="18" charset="0"/>
              </a:rPr>
              <a:t/>
            </a:r>
            <a:br>
              <a:rPr lang="ru-RU" sz="1800" cap="none" dirty="0" smtClean="0">
                <a:latin typeface="Cambria" panose="02040503050406030204" pitchFamily="18" charset="0"/>
              </a:rPr>
            </a:br>
            <a:r>
              <a:rPr lang="ru-RU" sz="1800" cap="none" dirty="0" smtClean="0">
                <a:latin typeface="Cambria" panose="02040503050406030204" pitchFamily="18" charset="0"/>
              </a:rPr>
              <a:t> - спортивные</a:t>
            </a:r>
            <a:r>
              <a:rPr lang="ru-RU" sz="1800" cap="none" dirty="0">
                <a:latin typeface="Cambria" panose="02040503050406030204" pitchFamily="18" charset="0"/>
              </a:rPr>
              <a:t>, </a:t>
            </a:r>
            <a:r>
              <a:rPr lang="ru-RU" sz="1800" cap="none" dirty="0" smtClean="0">
                <a:latin typeface="Cambria" panose="02040503050406030204" pitchFamily="18" charset="0"/>
              </a:rPr>
              <a:t/>
            </a:r>
            <a:br>
              <a:rPr lang="ru-RU" sz="1800" cap="none" dirty="0" smtClean="0">
                <a:latin typeface="Cambria" panose="02040503050406030204" pitchFamily="18" charset="0"/>
              </a:rPr>
            </a:br>
            <a:r>
              <a:rPr lang="ru-RU" sz="1800" cap="none" dirty="0" smtClean="0">
                <a:latin typeface="Cambria" panose="02040503050406030204" pitchFamily="18" charset="0"/>
              </a:rPr>
              <a:t> - художественные</a:t>
            </a:r>
            <a:r>
              <a:rPr lang="ru-RU" sz="1800" cap="none" dirty="0">
                <a:latin typeface="Cambria" panose="02040503050406030204" pitchFamily="18" charset="0"/>
              </a:rPr>
              <a:t>, </a:t>
            </a:r>
            <a:r>
              <a:rPr lang="ru-RU" sz="1800" cap="none" dirty="0" smtClean="0">
                <a:latin typeface="Cambria" panose="02040503050406030204" pitchFamily="18" charset="0"/>
              </a:rPr>
              <a:t/>
            </a:r>
            <a:br>
              <a:rPr lang="ru-RU" sz="1800" cap="none" dirty="0" smtClean="0">
                <a:latin typeface="Cambria" panose="02040503050406030204" pitchFamily="18" charset="0"/>
              </a:rPr>
            </a:br>
            <a:r>
              <a:rPr lang="ru-RU" sz="1800" cap="none" dirty="0" smtClean="0">
                <a:latin typeface="Cambria" panose="02040503050406030204" pitchFamily="18" charset="0"/>
              </a:rPr>
              <a:t> - экологические </a:t>
            </a:r>
            <a:r>
              <a:rPr lang="ru-RU" sz="1800" cap="none" dirty="0">
                <a:latin typeface="Cambria" panose="02040503050406030204" pitchFamily="18" charset="0"/>
              </a:rPr>
              <a:t>- «Трудовой десант», «Счастливый случай», «Веселая радуга», «Забота о природе и животном мире».</a:t>
            </a:r>
          </a:p>
        </p:txBody>
      </p:sp>
      <p:pic>
        <p:nvPicPr>
          <p:cNvPr id="13314" name="Picture 2" descr="C:\Users\Kazancev\Desktop\image-10-03-15-04-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789040"/>
            <a:ext cx="3690689" cy="2926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310183"/>
      </p:ext>
    </p:extLst>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314"/>
                                        </p:tgtEl>
                                        <p:attrNameLst>
                                          <p:attrName>style.visibility</p:attrName>
                                        </p:attrNameLst>
                                      </p:cBhvr>
                                      <p:to>
                                        <p:strVal val="visible"/>
                                      </p:to>
                                    </p:set>
                                    <p:animEffect transition="in" filter="barn(inVertical)">
                                      <p:cBhvr>
                                        <p:cTn id="14"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822960" y="365760"/>
            <a:ext cx="7853496" cy="5007456"/>
          </a:xfrm>
        </p:spPr>
        <p:txBody>
          <a:bodyPr/>
          <a:lstStyle/>
          <a:p>
            <a:r>
              <a:rPr lang="ru-RU" sz="1800" b="1" cap="none" dirty="0" smtClean="0">
                <a:solidFill>
                  <a:schemeClr val="accent2"/>
                </a:solidFill>
                <a:latin typeface="Cambria" panose="02040503050406030204" pitchFamily="18" charset="0"/>
              </a:rPr>
              <a:t>Преимуществом</a:t>
            </a:r>
            <a:r>
              <a:rPr lang="ru-RU" sz="1800" cap="none" dirty="0" smtClean="0">
                <a:latin typeface="Cambria" panose="02040503050406030204" pitchFamily="18" charset="0"/>
              </a:rPr>
              <a:t> игровых технологий </a:t>
            </a:r>
            <a:r>
              <a:rPr lang="ru-RU" sz="1800" b="1" cap="none" dirty="0" smtClean="0">
                <a:latin typeface="Cambria" panose="02040503050406030204" pitchFamily="18" charset="0"/>
              </a:rPr>
              <a:t>является:</a:t>
            </a:r>
            <a:r>
              <a:rPr lang="ru-RU" sz="1800" cap="none" dirty="0" smtClean="0">
                <a:latin typeface="Cambria" panose="02040503050406030204" pitchFamily="18" charset="0"/>
              </a:rPr>
              <a:t> </a:t>
            </a:r>
            <a:br>
              <a:rPr lang="ru-RU" sz="1800" cap="none" dirty="0" smtClean="0">
                <a:latin typeface="Cambria" panose="02040503050406030204" pitchFamily="18" charset="0"/>
              </a:rPr>
            </a:br>
            <a:r>
              <a:rPr lang="ru-RU" sz="1800" cap="none" dirty="0" smtClean="0">
                <a:latin typeface="Cambria" panose="02040503050406030204" pitchFamily="18" charset="0"/>
              </a:rPr>
              <a:t> - активизация и интенсификация процесса обучения; </a:t>
            </a:r>
            <a:br>
              <a:rPr lang="ru-RU" sz="1800" cap="none" dirty="0" smtClean="0">
                <a:latin typeface="Cambria" panose="02040503050406030204" pitchFamily="18" charset="0"/>
              </a:rPr>
            </a:br>
            <a:r>
              <a:rPr lang="ru-RU" sz="1800" cap="none" dirty="0" smtClean="0">
                <a:latin typeface="Cambria" panose="02040503050406030204" pitchFamily="18" charset="0"/>
              </a:rPr>
              <a:t> - воссоздание межличностных отношений; </a:t>
            </a:r>
            <a:br>
              <a:rPr lang="ru-RU" sz="1800" cap="none" dirty="0" smtClean="0">
                <a:latin typeface="Cambria" panose="02040503050406030204" pitchFamily="18" charset="0"/>
              </a:rPr>
            </a:br>
            <a:r>
              <a:rPr lang="ru-RU" sz="1800" cap="none" dirty="0" smtClean="0">
                <a:latin typeface="Cambria" panose="02040503050406030204" pitchFamily="18" charset="0"/>
              </a:rPr>
              <a:t> - принятие коллективных решений в ситуациях, приближённых к реальным условиям; </a:t>
            </a:r>
            <a:br>
              <a:rPr lang="ru-RU" sz="1800" cap="none" dirty="0" smtClean="0">
                <a:latin typeface="Cambria" panose="02040503050406030204" pitchFamily="18" charset="0"/>
              </a:rPr>
            </a:br>
            <a:r>
              <a:rPr lang="ru-RU" sz="1800" cap="none" dirty="0" smtClean="0">
                <a:latin typeface="Cambria" panose="02040503050406030204" pitchFamily="18" charset="0"/>
              </a:rPr>
              <a:t> - разнообразие сочетаний приемов и методов обучения; </a:t>
            </a:r>
            <a:br>
              <a:rPr lang="ru-RU" sz="1800" cap="none" dirty="0" smtClean="0">
                <a:latin typeface="Cambria" panose="02040503050406030204" pitchFamily="18" charset="0"/>
              </a:rPr>
            </a:br>
            <a:r>
              <a:rPr lang="ru-RU" sz="1800" cap="none" dirty="0" smtClean="0">
                <a:latin typeface="Cambria" panose="02040503050406030204" pitchFamily="18" charset="0"/>
              </a:rPr>
              <a:t> - моделирование любого вида деятельности. </a:t>
            </a:r>
            <a:br>
              <a:rPr lang="ru-RU" sz="1800" cap="none" dirty="0" smtClean="0">
                <a:latin typeface="Cambria" panose="02040503050406030204" pitchFamily="18" charset="0"/>
              </a:rPr>
            </a:br>
            <a:r>
              <a:rPr lang="ru-RU" sz="1800" cap="none" dirty="0">
                <a:latin typeface="Cambria" panose="02040503050406030204" pitchFamily="18" charset="0"/>
              </a:rPr>
              <a:t/>
            </a:r>
            <a:br>
              <a:rPr lang="ru-RU" sz="1800" cap="none" dirty="0">
                <a:latin typeface="Cambria" panose="02040503050406030204" pitchFamily="18" charset="0"/>
              </a:rPr>
            </a:br>
            <a:r>
              <a:rPr lang="ru-RU" sz="1800" b="1" cap="none" dirty="0" smtClean="0">
                <a:solidFill>
                  <a:schemeClr val="accent2"/>
                </a:solidFill>
                <a:latin typeface="Cambria" panose="02040503050406030204" pitchFamily="18" charset="0"/>
              </a:rPr>
              <a:t>Игра</a:t>
            </a:r>
            <a:r>
              <a:rPr lang="ru-RU" sz="1800" cap="none" dirty="0" smtClean="0">
                <a:latin typeface="Cambria" panose="02040503050406030204" pitchFamily="18" charset="0"/>
              </a:rPr>
              <a:t> – это вид деятельности где в условиях ситуаций, направленных на воссоздание и усвоение общественного опыта, в котором складывается и совершенствуется управление поведением. </a:t>
            </a:r>
            <a:br>
              <a:rPr lang="ru-RU" sz="1800" cap="none" dirty="0" smtClean="0">
                <a:latin typeface="Cambria" panose="02040503050406030204" pitchFamily="18" charset="0"/>
              </a:rPr>
            </a:br>
            <a:r>
              <a:rPr lang="ru-RU" sz="1800" cap="none" dirty="0">
                <a:latin typeface="Cambria" panose="02040503050406030204" pitchFamily="18" charset="0"/>
              </a:rPr>
              <a:t/>
            </a:r>
            <a:br>
              <a:rPr lang="ru-RU" sz="1800" cap="none" dirty="0">
                <a:latin typeface="Cambria" panose="02040503050406030204" pitchFamily="18" charset="0"/>
              </a:rPr>
            </a:br>
            <a:r>
              <a:rPr lang="ru-RU" sz="1800" cap="none" dirty="0" smtClean="0">
                <a:latin typeface="Cambria" panose="02040503050406030204" pitchFamily="18" charset="0"/>
              </a:rPr>
              <a:t>В отечественной педагогике проблему игровой деятельности разрабатывали К.Д. Ушинский, П.П. </a:t>
            </a:r>
            <a:r>
              <a:rPr lang="ru-RU" sz="1800" cap="none" dirty="0" err="1" smtClean="0">
                <a:latin typeface="Cambria" panose="02040503050406030204" pitchFamily="18" charset="0"/>
              </a:rPr>
              <a:t>Блонский</a:t>
            </a:r>
            <a:r>
              <a:rPr lang="ru-RU" sz="1800" cap="none" dirty="0" smtClean="0">
                <a:latin typeface="Cambria" panose="02040503050406030204" pitchFamily="18" charset="0"/>
              </a:rPr>
              <a:t>, С.Л. Рубинштейн, Д.Б. </a:t>
            </a:r>
            <a:r>
              <a:rPr lang="ru-RU" sz="1800" cap="none" dirty="0" err="1" smtClean="0">
                <a:latin typeface="Cambria" panose="02040503050406030204" pitchFamily="18" charset="0"/>
              </a:rPr>
              <a:t>Эльконин</a:t>
            </a:r>
            <a:r>
              <a:rPr lang="ru-RU" sz="1800" cap="none" dirty="0" smtClean="0">
                <a:latin typeface="Cambria" panose="02040503050406030204" pitchFamily="18" charset="0"/>
              </a:rPr>
              <a:t>. Проблему игровой деятельности разработал автор технологии знаково-контекстного обучения в профессиональной педагогике доктор психологических наук, профессор </a:t>
            </a:r>
            <a:r>
              <a:rPr lang="ru-RU" sz="1800" cap="none" dirty="0" err="1" smtClean="0">
                <a:latin typeface="Cambria" panose="02040503050406030204" pitchFamily="18" charset="0"/>
              </a:rPr>
              <a:t>А.А.Вербицкий</a:t>
            </a:r>
            <a:r>
              <a:rPr lang="ru-RU" sz="1800" cap="none" dirty="0" smtClean="0">
                <a:latin typeface="Cambria" panose="02040503050406030204" pitchFamily="18" charset="0"/>
              </a:rPr>
              <a:t>.</a:t>
            </a:r>
            <a:br>
              <a:rPr lang="ru-RU" sz="1800" cap="none" dirty="0" smtClean="0">
                <a:latin typeface="Cambria" panose="02040503050406030204" pitchFamily="18" charset="0"/>
              </a:rPr>
            </a:br>
            <a:endParaRPr lang="ru-RU" sz="1800" cap="none" dirty="0">
              <a:latin typeface="Cambria" panose="02040503050406030204" pitchFamily="18" charset="0"/>
            </a:endParaRPr>
          </a:p>
        </p:txBody>
      </p:sp>
    </p:spTree>
    <p:extLst>
      <p:ext uri="{BB962C8B-B14F-4D97-AF65-F5344CB8AC3E}">
        <p14:creationId xmlns:p14="http://schemas.microsoft.com/office/powerpoint/2010/main" val="432925900"/>
      </p:ext>
    </p:extLst>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7853496" cy="2127136"/>
          </a:xfrm>
        </p:spPr>
        <p:txBody>
          <a:bodyPr/>
          <a:lstStyle/>
          <a:p>
            <a:pPr lvl="0"/>
            <a:r>
              <a:rPr lang="ru-RU" sz="1800" b="1" cap="none" dirty="0">
                <a:solidFill>
                  <a:schemeClr val="accent2"/>
                </a:solidFill>
                <a:latin typeface="Cambria" panose="02040503050406030204" pitchFamily="18" charset="0"/>
              </a:rPr>
              <a:t>Личностно-ориентированные технологии.  </a:t>
            </a:r>
            <a:r>
              <a:rPr lang="ru-RU" sz="1800" cap="none" dirty="0">
                <a:latin typeface="Cambria" panose="02040503050406030204" pitchFamily="18" charset="0"/>
              </a:rPr>
              <a:t/>
            </a:r>
            <a:br>
              <a:rPr lang="ru-RU" sz="1800" cap="none" dirty="0">
                <a:latin typeface="Cambria" panose="02040503050406030204" pitchFamily="18" charset="0"/>
              </a:rPr>
            </a:br>
            <a:r>
              <a:rPr lang="ru-RU" sz="1800" cap="none" dirty="0">
                <a:latin typeface="Cambria" panose="02040503050406030204" pitchFamily="18" charset="0"/>
              </a:rPr>
              <a:t/>
            </a:r>
            <a:br>
              <a:rPr lang="ru-RU" sz="1800" cap="none" dirty="0">
                <a:latin typeface="Cambria" panose="02040503050406030204" pitchFamily="18" charset="0"/>
              </a:rPr>
            </a:br>
            <a:r>
              <a:rPr lang="ru-RU" sz="1800" cap="none" dirty="0">
                <a:latin typeface="Cambria" panose="02040503050406030204" pitchFamily="18" charset="0"/>
              </a:rPr>
              <a:t>Эти технологии позволяют приспособить учебный процесс к индивидуальным особенностям школьников. В каждом воспитаннике имеется определённый потенциал. Степень его реализации зависит от педагога, поэтому в рамках коррекционного обучения применяется индивидуальная работа.</a:t>
            </a:r>
            <a:br>
              <a:rPr lang="ru-RU" sz="1800" cap="none" dirty="0">
                <a:latin typeface="Cambria" panose="02040503050406030204" pitchFamily="18" charset="0"/>
              </a:rPr>
            </a:br>
            <a:endParaRPr lang="ru-RU" sz="1800" cap="none" dirty="0">
              <a:latin typeface="Cambria" panose="02040503050406030204" pitchFamily="18" charset="0"/>
            </a:endParaRPr>
          </a:p>
        </p:txBody>
      </p:sp>
      <p:pic>
        <p:nvPicPr>
          <p:cNvPr id="1026" name="Picture 2" descr="C:\Users\Kazancev\Desktop\для призентации\фото2\20150305_1340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1" y="2276871"/>
            <a:ext cx="5900499" cy="442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260896"/>
      </p:ext>
    </p:extLst>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arn(inVertical)">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136</TotalTime>
  <Words>251</Words>
  <Application>Microsoft Office PowerPoint</Application>
  <PresentationFormat>Экран (4:3)</PresentationFormat>
  <Paragraphs>11</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Углы</vt:lpstr>
      <vt:lpstr>Тема: «Использование коррекционных технологий в практической работе»</vt:lpstr>
      <vt:lpstr>Воспитательные технологии – совокупность форм, методов, способов, приёмов обучения и воспитательских средств, позволяющих достигать поставленные цели.   Это один из способов воздействия на процессы развития, обучения и воспитания ребенка.  В коррекционной работе технология используется, как инструмент профессиональной деятельности. Педагогические технологии содержат цели и задачи, а так же приёмы их реализации.  У детей с ограниченными возможностями здоровья VIII вида выражена задержка в развитии высших психических функций и ограничены возможности развития произвольного внимания, восприятия, словесно-логического мышления, что существенно затрудняет познавательную активность воспитанников И это ставит перед воспитателем необходимость создания особых условий для обучения и воспитания.</vt:lpstr>
      <vt:lpstr>В коррекционной  работе чаще всего используются следующие технологии:   - Объяснительно-иллюстративные;   - Здоровьесберегающие;   - Технология КТД;   - Игровые;   - Личностно-ориентированные;   - Инновационные </vt:lpstr>
      <vt:lpstr>Объяснительно-иллюстративная технология предусматривает использование педагогом изложения знаний в обработанном виде, когда дети могут воспринимать материал и воспроизводить его. т.е. воспитатель информирует о новых знаниях, объясняет материал, организует осмысление информации, обобщает и закрепляет знания, организует применение знаний и оценивает степень их усвоения.    Воспитанник воспринимает материал и закрепляет его путём повторения, либо ответа на поставленные вопросы и применяет изученное в практических заданиях. Чаще всего используем для этого творческие часы.  Воспитанники коррекционной школы-интернат имеют ряд отклонений поведенческого характера, которые проявляются неустойчивостью психики, повышенной возбудимостью, противоречивостью поведения, и т.д., поэтому задача воспитателя скорректировать эти недостатки в процессе организации работы. Исходя из этого можно отметить, что объяснительно-иллюстративные технологии имеют преимущество перед другими технологиями и чаще всего используются на занятиях.  </vt:lpstr>
      <vt:lpstr>Здоровьесберегающие технологии применяются в школе не только воспитателями, но и другими специалистами, сюда можно отнести здоровьесберегающую работу логопеда, психолога, социального педагога, а так же мед. работников.   Правильно организованный учебный процесс благоприятно влияет на развитие ученика, укрепление его здоровья. Соблюдение режимных моментов, использование утренней гимнастики, физкультминуток, уроки физкультуры, спортивных праздников, подвижных игр, пребывания детей на свежем воздухе и т.д. Все это способствует естественной потребности воспитанников в движении. Эта потребность может быть реализована ежедневной двигательной активностью детей не менее 2 часов. </vt:lpstr>
      <vt:lpstr>Правильное составление расписания учебного дня школьника предупреждает переутомление. Охрана здоровья ребенка предполагает не только создание необходимых гигиенических и психологических условий, а обязательную пропаганду здорового образа жизни. Необходимо научить воспитанника со школьных лет ответственно относиться к своему здоровью. Для этого используются такие мероприятия, беседы и викторины: «быть здоровым хорошо», беседы с элементами игры «привычки вредные и полезные для здоровья», спортивные часы «веселый мяч», «олимпийские игры», спортивные праздники «спорт-это сила и здоровье».</vt:lpstr>
      <vt:lpstr>Технология КТД – это метод воспитания, основанный на позитивной деятельности, активности, коллективном авторстве и положительных эмоций. Это активность школьников деятельная, сопровождающаяся в той или иной мере чувством коллективного авторства.   Виды коллективных дел:   - трудовые КТД,   - интеллектуальные КТД,   - спортивные,   - художественные,   - экологические - «Трудовой десант», «Счастливый случай», «Веселая радуга», «Забота о природе и животном мире».</vt:lpstr>
      <vt:lpstr>Преимуществом игровых технологий является:   - активизация и интенсификация процесса обучения;   - воссоздание межличностных отношений;   - принятие коллективных решений в ситуациях, приближённых к реальным условиям;   - разнообразие сочетаний приемов и методов обучения;   - моделирование любого вида деятельности.   Игра – это вид деятельности где в условиях ситуаций, направленных на воссоздание и усвоение общественного опыта, в котором складывается и совершенствуется управление поведением.   В отечественной педагогике проблему игровой деятельности разрабатывали К.Д. Ушинский, П.П. Блонский, С.Л. Рубинштейн, Д.Б. Эльконин. Проблему игровой деятельности разработал автор технологии знаково-контекстного обучения в профессиональной педагогике доктор психологических наук, профессор А.А.Вербицкий. </vt:lpstr>
      <vt:lpstr>Личностно-ориентированные технологии.    Эти технологии позволяют приспособить учебный процесс к индивидуальным особенностям школьников. В каждом воспитаннике имеется определённый потенциал. Степень его реализации зависит от педагога, поэтому в рамках коррекционного обучения применяется индивидуальная работа. </vt:lpstr>
      <vt:lpstr>Презентация PowerPoint</vt:lpstr>
      <vt:lpstr>Инновационные технологии. Внедрение любой инновации покажется для детей привлекательной, если педагоги сами готовы профессионально овладеть новыми способами для себя. В учебно-воспитательном процессе педагоги используют мультимедийные презентации,  аудиовизуальные технологии, компьютерные игры.    Какие бы технологии мы не использовали в своей деятельности, приоритетным всегда должно быть взаимопонимание взрослого и ребёнка, необходимо научиться слышать и понимать, что говорит ребёнок, что он хочет донести взрослому, какой радостью или печалью хочет поделиться, какие страхи и опасения вызывают у него беспокойства. Не придирайтесь и не ворчите на детей, он, как и вы, учится на собственном опыте. А вы как маяк должны освещать и направлять его по дороге жизни.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«Использование коррекционных технологий в практической работе»</dc:title>
  <dc:creator>Елена Черкасова</dc:creator>
  <cp:lastModifiedBy>Алёна</cp:lastModifiedBy>
  <cp:revision>15</cp:revision>
  <dcterms:created xsi:type="dcterms:W3CDTF">2015-03-10T01:55:14Z</dcterms:created>
  <dcterms:modified xsi:type="dcterms:W3CDTF">2015-03-29T09:16:48Z</dcterms:modified>
</cp:coreProperties>
</file>