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6" r:id="rId2"/>
    <p:sldId id="438" r:id="rId3"/>
    <p:sldId id="353" r:id="rId4"/>
    <p:sldId id="351" r:id="rId5"/>
    <p:sldId id="350" r:id="rId6"/>
    <p:sldId id="352" r:id="rId7"/>
    <p:sldId id="356" r:id="rId8"/>
    <p:sldId id="440" r:id="rId9"/>
    <p:sldId id="362" r:id="rId10"/>
    <p:sldId id="357" r:id="rId11"/>
    <p:sldId id="431" r:id="rId12"/>
    <p:sldId id="419" r:id="rId13"/>
    <p:sldId id="325" r:id="rId14"/>
    <p:sldId id="327" r:id="rId15"/>
    <p:sldId id="363" r:id="rId16"/>
    <p:sldId id="330" r:id="rId17"/>
    <p:sldId id="332" r:id="rId18"/>
    <p:sldId id="433" r:id="rId19"/>
    <p:sldId id="364" r:id="rId20"/>
    <p:sldId id="335" r:id="rId21"/>
    <p:sldId id="442" r:id="rId22"/>
    <p:sldId id="365" r:id="rId23"/>
    <p:sldId id="444" r:id="rId24"/>
    <p:sldId id="336" r:id="rId25"/>
    <p:sldId id="367" r:id="rId26"/>
    <p:sldId id="339" r:id="rId27"/>
    <p:sldId id="337" r:id="rId28"/>
    <p:sldId id="411" r:id="rId29"/>
    <p:sldId id="412" r:id="rId30"/>
    <p:sldId id="420"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FFFFFF"/>
    <a:srgbClr val="800000"/>
    <a:srgbClr val="CC0000"/>
    <a:srgbClr val="FF0066"/>
    <a:srgbClr val="CC0099"/>
    <a:srgbClr val="66FFCC"/>
    <a:srgbClr val="00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37" autoAdjust="0"/>
  </p:normalViewPr>
  <p:slideViewPr>
    <p:cSldViewPr>
      <p:cViewPr>
        <p:scale>
          <a:sx n="56" d="100"/>
          <a:sy n="56" d="100"/>
        </p:scale>
        <p:origin x="-88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434552-921E-472A-8DCA-8AC080D4E9D0}" type="datetimeFigureOut">
              <a:rPr lang="ru-RU"/>
              <a:pPr>
                <a:defRPr/>
              </a:pPr>
              <a:t>22.03.2015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8F5AC1-B947-46F1-B7B1-D8E0EF9C4AB3}" type="slidenum">
              <a:rPr lang="ru-RU"/>
              <a:pPr>
                <a:defRPr/>
              </a:pPr>
              <a:t>‹#›</a:t>
            </a:fld>
            <a:endParaRPr lang="ru-RU"/>
          </a:p>
        </p:txBody>
      </p:sp>
    </p:spTree>
    <p:extLst>
      <p:ext uri="{BB962C8B-B14F-4D97-AF65-F5344CB8AC3E}">
        <p14:creationId xmlns="" xmlns:p14="http://schemas.microsoft.com/office/powerpoint/2010/main" val="4061731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8F5C78-CEA2-4461-9298-109231F99FD2}" type="slidenum">
              <a:rPr lang="ru-RU"/>
              <a:pPr>
                <a:defRPr/>
              </a:pPr>
              <a:t>‹#›</a:t>
            </a:fld>
            <a:endParaRPr lang="ru-RU"/>
          </a:p>
        </p:txBody>
      </p:sp>
    </p:spTree>
  </p:cSld>
  <p:clrMapOvr>
    <a:masterClrMapping/>
  </p:clrMapOvr>
  <p:transition spd="slow" advClick="0" advTm="3000">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B664593-322B-443C-8C6F-B0DFB954ACC5}" type="slidenum">
              <a:rPr lang="ru-RU"/>
              <a:pPr>
                <a:defRPr/>
              </a:pPr>
              <a:t>‹#›</a:t>
            </a:fld>
            <a:endParaRPr lang="ru-RU"/>
          </a:p>
        </p:txBody>
      </p:sp>
    </p:spTree>
  </p:cSld>
  <p:clrMapOvr>
    <a:masterClrMapping/>
  </p:clrMapOvr>
  <p:transition spd="slow" advClick="0" advTm="3000">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914106-2C16-4206-AAD2-3F8B1E4E2EEA}" type="slidenum">
              <a:rPr lang="ru-RU"/>
              <a:pPr>
                <a:defRPr/>
              </a:pPr>
              <a:t>‹#›</a:t>
            </a:fld>
            <a:endParaRPr lang="ru-RU"/>
          </a:p>
        </p:txBody>
      </p:sp>
    </p:spTree>
  </p:cSld>
  <p:clrMapOvr>
    <a:masterClrMapping/>
  </p:clrMapOvr>
  <p:transition spd="slow" advClick="0" advTm="3000">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B9E625-8E65-49D6-BD6C-BADB75441449}" type="slidenum">
              <a:rPr lang="ru-RU"/>
              <a:pPr>
                <a:defRPr/>
              </a:pPr>
              <a:t>‹#›</a:t>
            </a:fld>
            <a:endParaRPr lang="ru-RU"/>
          </a:p>
        </p:txBody>
      </p:sp>
    </p:spTree>
  </p:cSld>
  <p:clrMapOvr>
    <a:masterClrMapping/>
  </p:clrMapOvr>
  <p:transition spd="slow" advClick="0" advTm="3000">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62AC5D-4A20-4D9C-AB1B-009396BF8B1F}" type="slidenum">
              <a:rPr lang="ru-RU"/>
              <a:pPr>
                <a:defRPr/>
              </a:pPr>
              <a:t>‹#›</a:t>
            </a:fld>
            <a:endParaRPr lang="ru-RU"/>
          </a:p>
        </p:txBody>
      </p:sp>
    </p:spTree>
  </p:cSld>
  <p:clrMapOvr>
    <a:masterClrMapping/>
  </p:clrMapOvr>
  <p:transition spd="slow" advClick="0" advTm="3000">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50AA1C-7A52-44CF-AC89-1B80D0A838EC}" type="slidenum">
              <a:rPr lang="ru-RU"/>
              <a:pPr>
                <a:defRPr/>
              </a:pPr>
              <a:t>‹#›</a:t>
            </a:fld>
            <a:endParaRPr lang="ru-RU"/>
          </a:p>
        </p:txBody>
      </p:sp>
    </p:spTree>
  </p:cSld>
  <p:clrMapOvr>
    <a:masterClrMapping/>
  </p:clrMapOvr>
  <p:transition spd="slow" advClick="0" advTm="3000">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24753FF-9022-4C72-81F9-D7D910E4BC59}" type="slidenum">
              <a:rPr lang="ru-RU"/>
              <a:pPr>
                <a:defRPr/>
              </a:pPr>
              <a:t>‹#›</a:t>
            </a:fld>
            <a:endParaRPr lang="ru-RU"/>
          </a:p>
        </p:txBody>
      </p:sp>
    </p:spTree>
  </p:cSld>
  <p:clrMapOvr>
    <a:masterClrMapping/>
  </p:clrMapOvr>
  <p:transition spd="slow" advClick="0" advTm="3000">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AB7A713-73E4-4FD6-8F1F-99BBABAC0635}" type="slidenum">
              <a:rPr lang="ru-RU"/>
              <a:pPr>
                <a:defRPr/>
              </a:pPr>
              <a:t>‹#›</a:t>
            </a:fld>
            <a:endParaRPr lang="ru-RU"/>
          </a:p>
        </p:txBody>
      </p:sp>
    </p:spTree>
  </p:cSld>
  <p:clrMapOvr>
    <a:masterClrMapping/>
  </p:clrMapOvr>
  <p:transition spd="slow" advClick="0" advTm="3000">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6207BDC-8E32-406A-BC39-06E9A0C31CC8}" type="slidenum">
              <a:rPr lang="ru-RU"/>
              <a:pPr>
                <a:defRPr/>
              </a:pPr>
              <a:t>‹#›</a:t>
            </a:fld>
            <a:endParaRPr lang="ru-RU"/>
          </a:p>
        </p:txBody>
      </p:sp>
    </p:spTree>
  </p:cSld>
  <p:clrMapOvr>
    <a:masterClrMapping/>
  </p:clrMapOvr>
  <p:transition spd="slow" advClick="0" advTm="3000">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9A1089-CFA5-4FB2-B33C-1FDC78168785}" type="slidenum">
              <a:rPr lang="ru-RU"/>
              <a:pPr>
                <a:defRPr/>
              </a:pPr>
              <a:t>‹#›</a:t>
            </a:fld>
            <a:endParaRPr lang="ru-RU"/>
          </a:p>
        </p:txBody>
      </p:sp>
    </p:spTree>
  </p:cSld>
  <p:clrMapOvr>
    <a:masterClrMapping/>
  </p:clrMapOvr>
  <p:transition spd="slow" advClick="0" advTm="3000">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84D124-9F20-4683-B854-DA3D6687970D}" type="slidenum">
              <a:rPr lang="ru-RU"/>
              <a:pPr>
                <a:defRPr/>
              </a:pPr>
              <a:t>‹#›</a:t>
            </a:fld>
            <a:endParaRPr lang="ru-RU"/>
          </a:p>
        </p:txBody>
      </p:sp>
    </p:spTree>
  </p:cSld>
  <p:clrMapOvr>
    <a:masterClrMapping/>
  </p:clrMapOvr>
  <p:transition spd="slow" advClick="0" advTm="3000">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AC042B-959D-48C4-9342-D4D4BFD6833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ll dir="l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«Князь Красное Солнышко»</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lgn="r">
              <a:buNone/>
            </a:pPr>
            <a:endParaRPr lang="ru-RU" sz="2400" dirty="0" smtClean="0">
              <a:latin typeface="Times New Roman" pitchFamily="18" charset="0"/>
              <a:cs typeface="Times New Roman" pitchFamily="18" charset="0"/>
            </a:endParaRPr>
          </a:p>
          <a:p>
            <a:pPr algn="r">
              <a:buNone/>
            </a:pPr>
            <a:endParaRPr lang="ru-RU" sz="2400" dirty="0" smtClean="0">
              <a:latin typeface="Times New Roman" pitchFamily="18" charset="0"/>
              <a:cs typeface="Times New Roman" pitchFamily="18" charset="0"/>
            </a:endParaRPr>
          </a:p>
          <a:p>
            <a:pPr algn="r">
              <a:buNone/>
            </a:pPr>
            <a:endParaRPr lang="ru-RU" sz="2400" dirty="0" smtClean="0">
              <a:latin typeface="Times New Roman" pitchFamily="18" charset="0"/>
              <a:cs typeface="Times New Roman" pitchFamily="18" charset="0"/>
            </a:endParaRPr>
          </a:p>
          <a:p>
            <a:pPr algn="r">
              <a:buNone/>
            </a:pPr>
            <a:endParaRPr lang="ru-RU" sz="2400" dirty="0" smtClean="0">
              <a:latin typeface="Times New Roman" pitchFamily="18" charset="0"/>
              <a:cs typeface="Times New Roman" pitchFamily="18" charset="0"/>
            </a:endParaRPr>
          </a:p>
          <a:p>
            <a:pPr algn="r">
              <a:buNone/>
            </a:pPr>
            <a:r>
              <a:rPr lang="ru-RU" sz="2400" dirty="0" smtClean="0">
                <a:latin typeface="Times New Roman" pitchFamily="18" charset="0"/>
                <a:cs typeface="Times New Roman" pitchFamily="18" charset="0"/>
              </a:rPr>
              <a:t>презентация к классному часу</a:t>
            </a:r>
          </a:p>
          <a:p>
            <a:pPr algn="r">
              <a:buNone/>
            </a:pPr>
            <a:r>
              <a:rPr lang="ru-RU" sz="2400" dirty="0" smtClean="0">
                <a:latin typeface="Times New Roman" pitchFamily="18" charset="0"/>
                <a:cs typeface="Times New Roman" pitchFamily="18" charset="0"/>
              </a:rPr>
              <a:t> на тему «Крещение Руси»</a:t>
            </a:r>
          </a:p>
          <a:p>
            <a:pPr algn="r">
              <a:buNone/>
            </a:pPr>
            <a:r>
              <a:rPr lang="ru-RU" sz="2400" dirty="0" smtClean="0">
                <a:latin typeface="Times New Roman" pitchFamily="18" charset="0"/>
                <a:cs typeface="Times New Roman" pitchFamily="18" charset="0"/>
              </a:rPr>
              <a:t> учителя начальных классов </a:t>
            </a:r>
          </a:p>
          <a:p>
            <a:pPr algn="r">
              <a:buNone/>
            </a:pPr>
            <a:r>
              <a:rPr lang="ru-RU" sz="2400" dirty="0" smtClean="0">
                <a:latin typeface="Times New Roman" pitchFamily="18" charset="0"/>
                <a:cs typeface="Times New Roman" pitchFamily="18" charset="0"/>
              </a:rPr>
              <a:t>МБОУ СОШ №57 </a:t>
            </a:r>
          </a:p>
          <a:p>
            <a:pPr algn="r">
              <a:buNone/>
            </a:pPr>
            <a:r>
              <a:rPr lang="ru-RU" sz="2400" dirty="0" smtClean="0">
                <a:latin typeface="Times New Roman" pitchFamily="18" charset="0"/>
                <a:cs typeface="Times New Roman" pitchFamily="18" charset="0"/>
              </a:rPr>
              <a:t>станицы Троицкой </a:t>
            </a:r>
          </a:p>
          <a:p>
            <a:pPr algn="r">
              <a:buNone/>
            </a:pPr>
            <a:r>
              <a:rPr lang="ru-RU" sz="2400" dirty="0" smtClean="0">
                <a:latin typeface="Times New Roman" pitchFamily="18" charset="0"/>
                <a:cs typeface="Times New Roman" pitchFamily="18" charset="0"/>
              </a:rPr>
              <a:t>Долгополовой Ирины Николаевны</a:t>
            </a:r>
            <a:endParaRPr lang="ru-RU" sz="2400" dirty="0">
              <a:latin typeface="Times New Roman" pitchFamily="18" charset="0"/>
              <a:cs typeface="Times New Roman" pitchFamily="18" charset="0"/>
            </a:endParaRPr>
          </a:p>
        </p:txBody>
      </p:sp>
      <p:pic>
        <p:nvPicPr>
          <p:cNvPr id="4" name="Picture 4" descr="vlad"/>
          <p:cNvPicPr>
            <a:picLocks noChangeAspect="1" noChangeArrowheads="1"/>
          </p:cNvPicPr>
          <p:nvPr/>
        </p:nvPicPr>
        <p:blipFill>
          <a:blip r:embed="rId2"/>
          <a:srcRect/>
          <a:stretch>
            <a:fillRect/>
          </a:stretch>
        </p:blipFill>
        <p:spPr bwMode="auto">
          <a:xfrm>
            <a:off x="928662" y="1428736"/>
            <a:ext cx="2871790" cy="4038455"/>
          </a:xfrm>
          <a:prstGeom prst="rect">
            <a:avLst/>
          </a:prstGeom>
          <a:noFill/>
          <a:ln w="9525">
            <a:noFill/>
            <a:miter lim="800000"/>
            <a:headEnd/>
            <a:tailEnd/>
          </a:ln>
        </p:spPr>
      </p:pic>
    </p:spTree>
  </p:cSld>
  <p:clrMapOvr>
    <a:masterClrMapping/>
  </p:clrMapOvr>
  <p:transition spd="slow" advClick="0" advTm="3000">
    <p:pull dir="l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3314" name="Рисунок 4" descr="язычник.jpg"/>
          <p:cNvPicPr>
            <a:picLocks noChangeAspect="1"/>
          </p:cNvPicPr>
          <p:nvPr/>
        </p:nvPicPr>
        <p:blipFill>
          <a:blip r:embed="rId3" cstate="print"/>
          <a:srcRect/>
          <a:stretch>
            <a:fillRect/>
          </a:stretch>
        </p:blipFill>
        <p:spPr bwMode="auto">
          <a:xfrm>
            <a:off x="4572000" y="857250"/>
            <a:ext cx="4324350" cy="5092700"/>
          </a:xfrm>
          <a:prstGeom prst="rect">
            <a:avLst/>
          </a:prstGeom>
          <a:noFill/>
          <a:ln w="9525">
            <a:noFill/>
            <a:miter lim="800000"/>
            <a:headEnd/>
            <a:tailEnd/>
          </a:ln>
        </p:spPr>
      </p:pic>
      <p:sp>
        <p:nvSpPr>
          <p:cNvPr id="43011" name="Содержимое 3"/>
          <p:cNvSpPr>
            <a:spLocks noGrp="1"/>
          </p:cNvSpPr>
          <p:nvPr>
            <p:ph idx="1"/>
          </p:nvPr>
        </p:nvSpPr>
        <p:spPr>
          <a:xfrm>
            <a:off x="-142875" y="714375"/>
            <a:ext cx="4400550" cy="4525963"/>
          </a:xfrm>
        </p:spPr>
        <p:txBody>
          <a:bodyPr/>
          <a:lstStyle/>
          <a:p>
            <a:pPr algn="just">
              <a:buFontTx/>
              <a:buNone/>
            </a:pPr>
            <a:r>
              <a:rPr lang="ru-RU" b="1" smtClean="0">
                <a:latin typeface="Monotype Corsiva" pitchFamily="66" charset="0"/>
              </a:rPr>
              <a:t>       </a:t>
            </a:r>
            <a:r>
              <a:rPr lang="ru-RU" sz="2800" b="1" smtClean="0">
                <a:latin typeface="Monotype Corsiva" pitchFamily="66" charset="0"/>
              </a:rPr>
              <a:t>Кровь первых мучеников земли Русской не пролилась даром. Их смерть потрясла многих горожан. Заставила их задуматься о пустоте своей ничтожной веры.</a:t>
            </a:r>
          </a:p>
          <a:p>
            <a:pPr algn="just">
              <a:buFontTx/>
              <a:buNone/>
            </a:pPr>
            <a:r>
              <a:rPr lang="ru-RU" sz="2800" b="1" smtClean="0">
                <a:latin typeface="Monotype Corsiva" pitchFamily="66" charset="0"/>
              </a:rPr>
              <a:t>        Опечалился и сам Владимир. Увидел он иными глазами кровавые языческие требы и осознал в сердце своем правоту Федора-варяга.</a:t>
            </a:r>
          </a:p>
          <a:p>
            <a:pPr algn="just">
              <a:buFontTx/>
              <a:buNone/>
            </a:pPr>
            <a:r>
              <a:rPr lang="ru-RU" sz="2800" b="1" smtClean="0">
                <a:latin typeface="Monotype Corsiva" pitchFamily="66" charset="0"/>
              </a:rPr>
              <a:t>      </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3011">
                                            <p:txEl>
                                              <p:pRg st="0" end="0"/>
                                            </p:txEl>
                                          </p:spTgt>
                                        </p:tgtEl>
                                        <p:attrNameLst>
                                          <p:attrName>style.visibility</p:attrName>
                                        </p:attrNameLst>
                                      </p:cBhvr>
                                      <p:to>
                                        <p:strVal val="visible"/>
                                      </p:to>
                                    </p:set>
                                    <p:set>
                                      <p:cBhvr>
                                        <p:cTn id="7" dur="455" fill="hold">
                                          <p:stCondLst>
                                            <p:cond delay="0"/>
                                          </p:stCondLst>
                                        </p:cTn>
                                        <p:tgtEl>
                                          <p:spTgt spid="43011">
                                            <p:txEl>
                                              <p:pRg st="0" end="0"/>
                                            </p:txEl>
                                          </p:spTgt>
                                        </p:tgtEl>
                                        <p:attrNameLst>
                                          <p:attrName>style.rotation</p:attrName>
                                        </p:attrNameLst>
                                      </p:cBhvr>
                                      <p:to>
                                        <p:strVal val="-45.0"/>
                                      </p:to>
                                    </p:set>
                                    <p:anim calcmode="lin" valueType="num">
                                      <p:cBhvr>
                                        <p:cTn id="8" dur="455" fill="hold">
                                          <p:stCondLst>
                                            <p:cond delay="455"/>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3011">
                                            <p:txEl>
                                              <p:pRg st="1" end="1"/>
                                            </p:txEl>
                                          </p:spTgt>
                                        </p:tgtEl>
                                        <p:attrNameLst>
                                          <p:attrName>style.visibility</p:attrName>
                                        </p:attrNameLst>
                                      </p:cBhvr>
                                      <p:to>
                                        <p:strVal val="visible"/>
                                      </p:to>
                                    </p:set>
                                    <p:set>
                                      <p:cBhvr>
                                        <p:cTn id="14" dur="455" fill="hold">
                                          <p:stCondLst>
                                            <p:cond delay="0"/>
                                          </p:stCondLst>
                                        </p:cTn>
                                        <p:tgtEl>
                                          <p:spTgt spid="43011">
                                            <p:txEl>
                                              <p:pRg st="1" end="1"/>
                                            </p:txEl>
                                          </p:spTgt>
                                        </p:tgtEl>
                                        <p:attrNameLst>
                                          <p:attrName>style.rotation</p:attrName>
                                        </p:attrNameLst>
                                      </p:cBhvr>
                                      <p:to>
                                        <p:strVal val="-45.0"/>
                                      </p:to>
                                    </p:set>
                                    <p:anim calcmode="lin" valueType="num">
                                      <p:cBhvr>
                                        <p:cTn id="15" dur="455" fill="hold">
                                          <p:stCondLst>
                                            <p:cond delay="455"/>
                                          </p:stCondLst>
                                        </p:cTn>
                                        <p:tgtEl>
                                          <p:spTgt spid="4301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3011">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301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301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ru-RU" smtClean="0"/>
              <a:t>Выбор веры</a:t>
            </a:r>
          </a:p>
        </p:txBody>
      </p:sp>
      <p:pic>
        <p:nvPicPr>
          <p:cNvPr id="235524" name="Picture 4" descr="43"/>
          <p:cNvPicPr>
            <a:picLocks noChangeAspect="1" noChangeArrowheads="1"/>
          </p:cNvPicPr>
          <p:nvPr/>
        </p:nvPicPr>
        <p:blipFill>
          <a:blip r:embed="rId2" cstate="print"/>
          <a:srcRect/>
          <a:stretch>
            <a:fillRect/>
          </a:stretch>
        </p:blipFill>
        <p:spPr bwMode="auto">
          <a:xfrm>
            <a:off x="1979613" y="1700213"/>
            <a:ext cx="5227637" cy="39655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 to="" calcmode="lin" valueType="num">
                                      <p:cBhvr>
                                        <p:cTn id="7" dur="1" fill="hold"/>
                                        <p:tgtEl>
                                          <p:spTgt spid="2355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24"/>
                                        </p:tgtEl>
                                        <p:attrNameLst>
                                          <p:attrName>style.visibility</p:attrName>
                                        </p:attrNameLst>
                                      </p:cBhvr>
                                      <p:to>
                                        <p:strVal val="visible"/>
                                      </p:to>
                                    </p:set>
                                    <p:anim to="" calcmode="lin" valueType="num">
                                      <p:cBhvr>
                                        <p:cTn id="10" dur="1" fill="hold"/>
                                        <p:tgtEl>
                                          <p:spTgt spid="2355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3B0000"/>
            </a:gs>
          </a:gsLst>
          <a:lin ang="5400000" scaled="1"/>
        </a:gra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ru-RU" sz="4000" smtClean="0"/>
              <a:t>Выбор веры князем Владимиром</a:t>
            </a:r>
          </a:p>
        </p:txBody>
      </p:sp>
      <p:pic>
        <p:nvPicPr>
          <p:cNvPr id="223236" name="Picture 4" descr="12"/>
          <p:cNvPicPr>
            <a:picLocks noChangeAspect="1" noChangeArrowheads="1"/>
          </p:cNvPicPr>
          <p:nvPr/>
        </p:nvPicPr>
        <p:blipFill>
          <a:blip r:embed="rId2" cstate="print"/>
          <a:srcRect/>
          <a:stretch>
            <a:fillRect/>
          </a:stretch>
        </p:blipFill>
        <p:spPr bwMode="auto">
          <a:xfrm>
            <a:off x="1763713" y="1700213"/>
            <a:ext cx="5689600" cy="47529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strips(downLeft)">
                                      <p:cBhvr>
                                        <p:cTn id="7" dur="2000"/>
                                        <p:tgtEl>
                                          <p:spTgt spid="223234"/>
                                        </p:tgtEl>
                                      </p:cBhvr>
                                    </p:animEffect>
                                  </p:childTnLst>
                                </p:cTn>
                              </p:par>
                              <p:par>
                                <p:cTn id="8" presetID="18" presetClass="entr" presetSubtype="12" fill="hold" nodeType="withEffect">
                                  <p:stCondLst>
                                    <p:cond delay="0"/>
                                  </p:stCondLst>
                                  <p:childTnLst>
                                    <p:set>
                                      <p:cBhvr>
                                        <p:cTn id="9" dur="1" fill="hold">
                                          <p:stCondLst>
                                            <p:cond delay="0"/>
                                          </p:stCondLst>
                                        </p:cTn>
                                        <p:tgtEl>
                                          <p:spTgt spid="223236"/>
                                        </p:tgtEl>
                                        <p:attrNameLst>
                                          <p:attrName>style.visibility</p:attrName>
                                        </p:attrNameLst>
                                      </p:cBhvr>
                                      <p:to>
                                        <p:strVal val="visible"/>
                                      </p:to>
                                    </p:set>
                                    <p:animEffect transition="in" filter="strips(downLeft)">
                                      <p:cBhvr>
                                        <p:cTn id="10" dur="2000"/>
                                        <p:tgtEl>
                                          <p:spTgt spid="22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9458" name="Содержимое 3" descr="Во Владимирском соборе.jpg"/>
          <p:cNvPicPr>
            <a:picLocks noGrp="1" noChangeAspect="1"/>
          </p:cNvPicPr>
          <p:nvPr>
            <p:ph idx="1"/>
          </p:nvPr>
        </p:nvPicPr>
        <p:blipFill>
          <a:blip r:embed="rId3" cstate="print"/>
          <a:srcRect/>
          <a:stretch>
            <a:fillRect/>
          </a:stretch>
        </p:blipFill>
        <p:spPr>
          <a:xfrm>
            <a:off x="642938" y="357188"/>
            <a:ext cx="7786687" cy="5214937"/>
          </a:xfrm>
        </p:spPr>
      </p:pic>
      <p:sp>
        <p:nvSpPr>
          <p:cNvPr id="47107" name="TextBox 4"/>
          <p:cNvSpPr txBox="1">
            <a:spLocks noChangeArrowheads="1"/>
          </p:cNvSpPr>
          <p:nvPr/>
        </p:nvSpPr>
        <p:spPr bwMode="auto">
          <a:xfrm>
            <a:off x="642938" y="5715000"/>
            <a:ext cx="7858125" cy="830263"/>
          </a:xfrm>
          <a:prstGeom prst="rect">
            <a:avLst/>
          </a:prstGeom>
          <a:noFill/>
          <a:ln w="9525">
            <a:noFill/>
            <a:miter lim="800000"/>
            <a:headEnd/>
            <a:tailEnd/>
          </a:ln>
        </p:spPr>
        <p:txBody>
          <a:bodyPr>
            <a:spAutoFit/>
          </a:bodyPr>
          <a:lstStyle/>
          <a:p>
            <a:r>
              <a:rPr lang="ru-RU" sz="2400" b="1">
                <a:latin typeface="Monotype Corsiva" pitchFamily="66" charset="0"/>
              </a:rPr>
              <a:t>       Когда греки ввели нас в то место, где они служат Богу своему, мы не знали, на небе ли мы или на земле.</a:t>
            </a:r>
            <a:endParaRPr lang="ru-RU" sz="2400"/>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set>
                                      <p:cBhvr>
                                        <p:cTn id="7" dur="455" fill="hold">
                                          <p:stCondLst>
                                            <p:cond delay="0"/>
                                          </p:stCondLst>
                                        </p:cTn>
                                        <p:tgtEl>
                                          <p:spTgt spid="47107">
                                            <p:txEl>
                                              <p:pRg st="0" end="0"/>
                                            </p:txEl>
                                          </p:spTgt>
                                        </p:tgtEl>
                                        <p:attrNameLst>
                                          <p:attrName>style.rotation</p:attrName>
                                        </p:attrNameLst>
                                      </p:cBhvr>
                                      <p:to>
                                        <p:strVal val="-45.0"/>
                                      </p:to>
                                    </p:set>
                                    <p:anim calcmode="lin" valueType="num">
                                      <p:cBhvr>
                                        <p:cTn id="8" dur="455" fill="hold">
                                          <p:stCondLst>
                                            <p:cond delay="455"/>
                                          </p:stCondLst>
                                        </p:cTn>
                                        <p:tgtEl>
                                          <p:spTgt spid="4710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710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710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710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9154" name="Содержимое 2"/>
          <p:cNvSpPr>
            <a:spLocks noGrp="1"/>
          </p:cNvSpPr>
          <p:nvPr>
            <p:ph idx="1"/>
          </p:nvPr>
        </p:nvSpPr>
        <p:spPr>
          <a:xfrm>
            <a:off x="4000500" y="357188"/>
            <a:ext cx="5000625" cy="4525962"/>
          </a:xfrm>
        </p:spPr>
        <p:txBody>
          <a:bodyPr/>
          <a:lstStyle/>
          <a:p>
            <a:pPr algn="just">
              <a:buFontTx/>
              <a:buNone/>
            </a:pPr>
            <a:r>
              <a:rPr lang="ru-RU" smtClean="0"/>
              <a:t>        </a:t>
            </a:r>
            <a:r>
              <a:rPr lang="ru-RU" sz="2800" b="1" smtClean="0">
                <a:latin typeface="Monotype Corsiva" pitchFamily="66" charset="0"/>
              </a:rPr>
              <a:t>Князь Владимир помог византийцам, но обещанной невесты так и не дождался. Ромеи обманули князя. Тогда он пошел войной на их земли в Тавриду (Крым), осадил город Корсунь, который после многих трудов взял. Отсюда отправил послание императорам: «Взял я ваш город Корсунь. Если не отдадите Анну за меня замуж, то сделаю с вашей столицей то же, что и с Корсунью».</a:t>
            </a:r>
            <a:endParaRPr lang="ru-RU" b="1" smtClean="0">
              <a:latin typeface="Monotype Corsiva" pitchFamily="66" charset="0"/>
            </a:endParaRPr>
          </a:p>
        </p:txBody>
      </p:sp>
      <p:pic>
        <p:nvPicPr>
          <p:cNvPr id="21507" name="Рисунок 3" descr="осада Корсуни.jpg"/>
          <p:cNvPicPr>
            <a:picLocks noChangeAspect="1"/>
          </p:cNvPicPr>
          <p:nvPr/>
        </p:nvPicPr>
        <p:blipFill>
          <a:blip r:embed="rId3" cstate="print"/>
          <a:srcRect/>
          <a:stretch>
            <a:fillRect/>
          </a:stretch>
        </p:blipFill>
        <p:spPr bwMode="auto">
          <a:xfrm>
            <a:off x="642938" y="571500"/>
            <a:ext cx="3641725" cy="5786438"/>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9154">
                                            <p:txEl>
                                              <p:pRg st="0" end="0"/>
                                            </p:txEl>
                                          </p:spTgt>
                                        </p:tgtEl>
                                        <p:attrNameLst>
                                          <p:attrName>style.visibility</p:attrName>
                                        </p:attrNameLst>
                                      </p:cBhvr>
                                      <p:to>
                                        <p:strVal val="visible"/>
                                      </p:to>
                                    </p:set>
                                    <p:set>
                                      <p:cBhvr>
                                        <p:cTn id="7" dur="455" fill="hold">
                                          <p:stCondLst>
                                            <p:cond delay="0"/>
                                          </p:stCondLst>
                                        </p:cTn>
                                        <p:tgtEl>
                                          <p:spTgt spid="49154">
                                            <p:txEl>
                                              <p:pRg st="0" end="0"/>
                                            </p:txEl>
                                          </p:spTgt>
                                        </p:tgtEl>
                                        <p:attrNameLst>
                                          <p:attrName>style.rotation</p:attrName>
                                        </p:attrNameLst>
                                      </p:cBhvr>
                                      <p:to>
                                        <p:strVal val="-45.0"/>
                                      </p:to>
                                    </p:set>
                                    <p:anim calcmode="lin" valueType="num">
                                      <p:cBhvr>
                                        <p:cTn id="8" dur="455" fill="hold">
                                          <p:stCondLst>
                                            <p:cond delay="455"/>
                                          </p:stCondLst>
                                        </p:cTn>
                                        <p:tgtEl>
                                          <p:spTgt spid="4915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915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15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15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pic>
        <p:nvPicPr>
          <p:cNvPr id="23554" name="Содержимое 3" descr="Князь Владимир в Корсуни.jpg"/>
          <p:cNvPicPr>
            <a:picLocks noGrp="1" noChangeAspect="1"/>
          </p:cNvPicPr>
          <p:nvPr>
            <p:ph idx="1"/>
          </p:nvPr>
        </p:nvPicPr>
        <p:blipFill>
          <a:blip r:embed="rId2" cstate="print"/>
          <a:srcRect/>
          <a:stretch>
            <a:fillRect/>
          </a:stretch>
        </p:blipFill>
        <p:spPr>
          <a:xfrm>
            <a:off x="1785938" y="357188"/>
            <a:ext cx="5857875" cy="6042025"/>
          </a:xfrm>
        </p:spPr>
      </p:pic>
    </p:spTree>
  </p:cSld>
  <p:clrMapOvr>
    <a:masterClrMapping/>
  </p:clrMapOvr>
  <p:transition spd="slow" advClick="0" advTm="3000">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785813" y="4929188"/>
            <a:ext cx="8001000" cy="1500187"/>
          </a:xfrm>
        </p:spPr>
        <p:txBody>
          <a:bodyPr/>
          <a:lstStyle/>
          <a:p>
            <a:pPr algn="just">
              <a:buFontTx/>
              <a:buNone/>
            </a:pPr>
            <a:r>
              <a:rPr lang="ru-RU" sz="2400" b="1" smtClean="0">
                <a:latin typeface="Monotype Corsiva" pitchFamily="66" charset="0"/>
              </a:rPr>
              <a:t>Анна, узнав об этом, велела передать ему:</a:t>
            </a:r>
          </a:p>
          <a:p>
            <a:pPr algn="just">
              <a:buFontTx/>
              <a:buNone/>
            </a:pPr>
            <a:r>
              <a:rPr lang="ru-RU" sz="2400" b="1" smtClean="0">
                <a:latin typeface="Monotype Corsiva" pitchFamily="66" charset="0"/>
              </a:rPr>
              <a:t>        - Крестись скорее. Только с этим ты сможешь обрести душевное и телесное здоровье.</a:t>
            </a:r>
          </a:p>
        </p:txBody>
      </p:sp>
      <p:pic>
        <p:nvPicPr>
          <p:cNvPr id="24579" name="Рисунок 3" descr="Храм Корсуни.jpg"/>
          <p:cNvPicPr>
            <a:picLocks noChangeAspect="1"/>
          </p:cNvPicPr>
          <p:nvPr/>
        </p:nvPicPr>
        <p:blipFill>
          <a:blip r:embed="rId3" cstate="print"/>
          <a:srcRect/>
          <a:stretch>
            <a:fillRect/>
          </a:stretch>
        </p:blipFill>
        <p:spPr bwMode="auto">
          <a:xfrm>
            <a:off x="357188" y="285750"/>
            <a:ext cx="4773612" cy="4572000"/>
          </a:xfrm>
          <a:prstGeom prst="rect">
            <a:avLst/>
          </a:prstGeom>
          <a:noFill/>
          <a:ln w="9525">
            <a:noFill/>
            <a:miter lim="800000"/>
            <a:headEnd/>
            <a:tailEnd/>
          </a:ln>
        </p:spPr>
      </p:pic>
      <p:sp>
        <p:nvSpPr>
          <p:cNvPr id="52228" name="TextBox 4"/>
          <p:cNvSpPr txBox="1">
            <a:spLocks noChangeArrowheads="1"/>
          </p:cNvSpPr>
          <p:nvPr/>
        </p:nvSpPr>
        <p:spPr bwMode="auto">
          <a:xfrm>
            <a:off x="5357813" y="428625"/>
            <a:ext cx="3429000" cy="4524375"/>
          </a:xfrm>
          <a:prstGeom prst="rect">
            <a:avLst/>
          </a:prstGeom>
          <a:noFill/>
          <a:ln w="9525">
            <a:noFill/>
            <a:miter lim="800000"/>
            <a:headEnd/>
            <a:tailEnd/>
          </a:ln>
        </p:spPr>
        <p:txBody>
          <a:bodyPr>
            <a:spAutoFit/>
          </a:bodyPr>
          <a:lstStyle/>
          <a:p>
            <a:pPr algn="just"/>
            <a:r>
              <a:rPr lang="ru-RU" sz="2400" b="1">
                <a:latin typeface="Monotype Corsiva" pitchFamily="66" charset="0"/>
              </a:rPr>
              <a:t>    В Корсуни византийскую царевну встретили с большими почестями. Но Владимир не смог увидеть долгожданную невесту: накануне ее приезда он внезапно заболел и ослеп. Князь находился в унынии и полном смятении: может, это языческие боги прогневались на него за отступничество?</a:t>
            </a:r>
            <a:endParaRPr lang="ru-RU" sz="2400"/>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2228">
                                            <p:txEl>
                                              <p:pRg st="0" end="0"/>
                                            </p:txEl>
                                          </p:spTgt>
                                        </p:tgtEl>
                                        <p:attrNameLst>
                                          <p:attrName>style.visibility</p:attrName>
                                        </p:attrNameLst>
                                      </p:cBhvr>
                                      <p:to>
                                        <p:strVal val="visible"/>
                                      </p:to>
                                    </p:set>
                                    <p:set>
                                      <p:cBhvr>
                                        <p:cTn id="7" dur="455" fill="hold">
                                          <p:stCondLst>
                                            <p:cond delay="0"/>
                                          </p:stCondLst>
                                        </p:cTn>
                                        <p:tgtEl>
                                          <p:spTgt spid="52228">
                                            <p:txEl>
                                              <p:pRg st="0" end="0"/>
                                            </p:txEl>
                                          </p:spTgt>
                                        </p:tgtEl>
                                        <p:attrNameLst>
                                          <p:attrName>style.rotation</p:attrName>
                                        </p:attrNameLst>
                                      </p:cBhvr>
                                      <p:to>
                                        <p:strVal val="-45.0"/>
                                      </p:to>
                                    </p:set>
                                    <p:anim calcmode="lin" valueType="num">
                                      <p:cBhvr>
                                        <p:cTn id="8" dur="455" fill="hold">
                                          <p:stCondLst>
                                            <p:cond delay="455"/>
                                          </p:stCondLst>
                                        </p:cTn>
                                        <p:tgtEl>
                                          <p:spTgt spid="5222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222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222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222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52226">
                                            <p:txEl>
                                              <p:pRg st="0" end="0"/>
                                            </p:txEl>
                                          </p:spTgt>
                                        </p:tgtEl>
                                        <p:attrNameLst>
                                          <p:attrName>style.visibility</p:attrName>
                                        </p:attrNameLst>
                                      </p:cBhvr>
                                      <p:to>
                                        <p:strVal val="visible"/>
                                      </p:to>
                                    </p:set>
                                    <p:set>
                                      <p:cBhvr>
                                        <p:cTn id="16" dur="455" fill="hold">
                                          <p:stCondLst>
                                            <p:cond delay="0"/>
                                          </p:stCondLst>
                                        </p:cTn>
                                        <p:tgtEl>
                                          <p:spTgt spid="52226">
                                            <p:txEl>
                                              <p:pRg st="0" end="0"/>
                                            </p:txEl>
                                          </p:spTgt>
                                        </p:tgtEl>
                                        <p:attrNameLst>
                                          <p:attrName>style.rotation</p:attrName>
                                        </p:attrNameLst>
                                      </p:cBhvr>
                                      <p:to>
                                        <p:strVal val="-45.0"/>
                                      </p:to>
                                    </p:set>
                                    <p:anim calcmode="lin" valueType="num">
                                      <p:cBhvr>
                                        <p:cTn id="17" dur="455" fill="hold">
                                          <p:stCondLst>
                                            <p:cond delay="455"/>
                                          </p:stCondLst>
                                        </p:cTn>
                                        <p:tgtEl>
                                          <p:spTgt spid="5222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52226">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5222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52226">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52226">
                                            <p:txEl>
                                              <p:pRg st="1" end="1"/>
                                            </p:txEl>
                                          </p:spTgt>
                                        </p:tgtEl>
                                        <p:attrNameLst>
                                          <p:attrName>style.visibility</p:attrName>
                                        </p:attrNameLst>
                                      </p:cBhvr>
                                      <p:to>
                                        <p:strVal val="visible"/>
                                      </p:to>
                                    </p:set>
                                    <p:set>
                                      <p:cBhvr>
                                        <p:cTn id="23" dur="455" fill="hold">
                                          <p:stCondLst>
                                            <p:cond delay="0"/>
                                          </p:stCondLst>
                                        </p:cTn>
                                        <p:tgtEl>
                                          <p:spTgt spid="52226">
                                            <p:txEl>
                                              <p:pRg st="1" end="1"/>
                                            </p:txEl>
                                          </p:spTgt>
                                        </p:tgtEl>
                                        <p:attrNameLst>
                                          <p:attrName>style.rotation</p:attrName>
                                        </p:attrNameLst>
                                      </p:cBhvr>
                                      <p:to>
                                        <p:strVal val="-45.0"/>
                                      </p:to>
                                    </p:set>
                                    <p:anim calcmode="lin" valueType="num">
                                      <p:cBhvr>
                                        <p:cTn id="24" dur="455" fill="hold">
                                          <p:stCondLst>
                                            <p:cond delay="455"/>
                                          </p:stCondLst>
                                        </p:cTn>
                                        <p:tgtEl>
                                          <p:spTgt spid="5222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2226">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222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222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4274" name="Содержимое 2"/>
          <p:cNvSpPr>
            <a:spLocks noGrp="1"/>
          </p:cNvSpPr>
          <p:nvPr>
            <p:ph idx="1"/>
          </p:nvPr>
        </p:nvSpPr>
        <p:spPr>
          <a:xfrm>
            <a:off x="-285750" y="642938"/>
            <a:ext cx="4071938" cy="5929312"/>
          </a:xfrm>
        </p:spPr>
        <p:txBody>
          <a:bodyPr/>
          <a:lstStyle/>
          <a:p>
            <a:pPr algn="just">
              <a:buFontTx/>
              <a:buNone/>
            </a:pPr>
            <a:r>
              <a:rPr lang="ru-RU" sz="2800" b="1" smtClean="0">
                <a:latin typeface="Monotype Corsiva" pitchFamily="66" charset="0"/>
              </a:rPr>
              <a:t>           В таинстве Крещения великий князь Владимир получил имя Василий, что в переводе обозначает «царственный».</a:t>
            </a:r>
          </a:p>
          <a:p>
            <a:pPr algn="just">
              <a:buFontTx/>
              <a:buNone/>
            </a:pPr>
            <a:r>
              <a:rPr lang="ru-RU" sz="2800" b="1" smtClean="0">
                <a:latin typeface="Monotype Corsiva" pitchFamily="66" charset="0"/>
              </a:rPr>
              <a:t>          После Крещения великий князь обручился со своей невестой, а спустя несколько дней состоялось венчание.</a:t>
            </a:r>
            <a:endParaRPr lang="ru-RU" b="1" smtClean="0">
              <a:latin typeface="Monotype Corsiva" pitchFamily="66" charset="0"/>
            </a:endParaRPr>
          </a:p>
        </p:txBody>
      </p:sp>
      <p:pic>
        <p:nvPicPr>
          <p:cNvPr id="26627" name="Рисунок 3" descr="Крешние князя Владимира.jpg"/>
          <p:cNvPicPr>
            <a:picLocks noChangeAspect="1"/>
          </p:cNvPicPr>
          <p:nvPr/>
        </p:nvPicPr>
        <p:blipFill>
          <a:blip r:embed="rId3" cstate="print"/>
          <a:srcRect/>
          <a:stretch>
            <a:fillRect/>
          </a:stretch>
        </p:blipFill>
        <p:spPr bwMode="auto">
          <a:xfrm>
            <a:off x="3940175" y="285750"/>
            <a:ext cx="4846638" cy="6072188"/>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4274">
                                            <p:txEl>
                                              <p:pRg st="0" end="0"/>
                                            </p:txEl>
                                          </p:spTgt>
                                        </p:tgtEl>
                                        <p:attrNameLst>
                                          <p:attrName>style.visibility</p:attrName>
                                        </p:attrNameLst>
                                      </p:cBhvr>
                                      <p:to>
                                        <p:strVal val="visible"/>
                                      </p:to>
                                    </p:set>
                                    <p:set>
                                      <p:cBhvr>
                                        <p:cTn id="7" dur="455" fill="hold">
                                          <p:stCondLst>
                                            <p:cond delay="0"/>
                                          </p:stCondLst>
                                        </p:cTn>
                                        <p:tgtEl>
                                          <p:spTgt spid="54274">
                                            <p:txEl>
                                              <p:pRg st="0" end="0"/>
                                            </p:txEl>
                                          </p:spTgt>
                                        </p:tgtEl>
                                        <p:attrNameLst>
                                          <p:attrName>style.rotation</p:attrName>
                                        </p:attrNameLst>
                                      </p:cBhvr>
                                      <p:to>
                                        <p:strVal val="-45.0"/>
                                      </p:to>
                                    </p:set>
                                    <p:anim calcmode="lin" valueType="num">
                                      <p:cBhvr>
                                        <p:cTn id="8" dur="455" fill="hold">
                                          <p:stCondLst>
                                            <p:cond delay="455"/>
                                          </p:stCondLst>
                                        </p:cTn>
                                        <p:tgtEl>
                                          <p:spTgt spid="5427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427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427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4274">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4274">
                                            <p:txEl>
                                              <p:pRg st="1" end="1"/>
                                            </p:txEl>
                                          </p:spTgt>
                                        </p:tgtEl>
                                        <p:attrNameLst>
                                          <p:attrName>style.visibility</p:attrName>
                                        </p:attrNameLst>
                                      </p:cBhvr>
                                      <p:to>
                                        <p:strVal val="visible"/>
                                      </p:to>
                                    </p:set>
                                    <p:set>
                                      <p:cBhvr>
                                        <p:cTn id="14" dur="455" fill="hold">
                                          <p:stCondLst>
                                            <p:cond delay="0"/>
                                          </p:stCondLst>
                                        </p:cTn>
                                        <p:tgtEl>
                                          <p:spTgt spid="54274">
                                            <p:txEl>
                                              <p:pRg st="1" end="1"/>
                                            </p:txEl>
                                          </p:spTgt>
                                        </p:tgtEl>
                                        <p:attrNameLst>
                                          <p:attrName>style.rotation</p:attrName>
                                        </p:attrNameLst>
                                      </p:cBhvr>
                                      <p:to>
                                        <p:strVal val="-45.0"/>
                                      </p:to>
                                    </p:set>
                                    <p:anim calcmode="lin" valueType="num">
                                      <p:cBhvr>
                                        <p:cTn id="15" dur="455" fill="hold">
                                          <p:stCondLst>
                                            <p:cond delay="455"/>
                                          </p:stCondLst>
                                        </p:cTn>
                                        <p:tgtEl>
                                          <p:spTgt spid="5427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4274">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427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427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ru-RU" sz="4000" smtClean="0"/>
              <a:t>Принятие Владимиром христианского имени</a:t>
            </a:r>
          </a:p>
        </p:txBody>
      </p:sp>
      <p:pic>
        <p:nvPicPr>
          <p:cNvPr id="237572" name="Picture 4" descr="37"/>
          <p:cNvPicPr>
            <a:picLocks noChangeAspect="1" noChangeArrowheads="1"/>
          </p:cNvPicPr>
          <p:nvPr/>
        </p:nvPicPr>
        <p:blipFill>
          <a:blip r:embed="rId2" cstate="print"/>
          <a:srcRect/>
          <a:stretch>
            <a:fillRect/>
          </a:stretch>
        </p:blipFill>
        <p:spPr bwMode="auto">
          <a:xfrm>
            <a:off x="468313" y="1628775"/>
            <a:ext cx="8207375" cy="4464050"/>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1000" decel="50000" fill="hold">
                                          <p:stCondLst>
                                            <p:cond delay="0"/>
                                          </p:stCondLst>
                                        </p:cTn>
                                        <p:tgtEl>
                                          <p:spTgt spid="23757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3757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37570"/>
                                        </p:tgtEl>
                                        <p:attrNameLst>
                                          <p:attrName>ppt_w</p:attrName>
                                        </p:attrNameLst>
                                      </p:cBhvr>
                                      <p:tavLst>
                                        <p:tav tm="0">
                                          <p:val>
                                            <p:strVal val="#ppt_w*.05"/>
                                          </p:val>
                                        </p:tav>
                                        <p:tav tm="100000">
                                          <p:val>
                                            <p:strVal val="#ppt_w"/>
                                          </p:val>
                                        </p:tav>
                                      </p:tavLst>
                                    </p:anim>
                                    <p:anim calcmode="lin" valueType="num">
                                      <p:cBhvr>
                                        <p:cTn id="10" dur="2000" fill="hold"/>
                                        <p:tgtEl>
                                          <p:spTgt spid="23757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3757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3757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3757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37570"/>
                                        </p:tgtEl>
                                      </p:cBhvr>
                                    </p:animEffect>
                                  </p:childTnLst>
                                </p:cTn>
                              </p:par>
                              <p:par>
                                <p:cTn id="15" presetID="25" presetClass="entr" presetSubtype="0" fill="hold" nodeType="withEffect">
                                  <p:stCondLst>
                                    <p:cond delay="0"/>
                                  </p:stCondLst>
                                  <p:childTnLst>
                                    <p:set>
                                      <p:cBhvr>
                                        <p:cTn id="16" dur="1" fill="hold">
                                          <p:stCondLst>
                                            <p:cond delay="0"/>
                                          </p:stCondLst>
                                        </p:cTn>
                                        <p:tgtEl>
                                          <p:spTgt spid="237572"/>
                                        </p:tgtEl>
                                        <p:attrNameLst>
                                          <p:attrName>style.visibility</p:attrName>
                                        </p:attrNameLst>
                                      </p:cBhvr>
                                      <p:to>
                                        <p:strVal val="visible"/>
                                      </p:to>
                                    </p:set>
                                    <p:anim calcmode="lin" valueType="num">
                                      <p:cBhvr>
                                        <p:cTn id="17" dur="1000" decel="50000" fill="hold">
                                          <p:stCondLst>
                                            <p:cond delay="0"/>
                                          </p:stCondLst>
                                        </p:cTn>
                                        <p:tgtEl>
                                          <p:spTgt spid="237572"/>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237572"/>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237572"/>
                                        </p:tgtEl>
                                        <p:attrNameLst>
                                          <p:attrName>ppt_w</p:attrName>
                                        </p:attrNameLst>
                                      </p:cBhvr>
                                      <p:tavLst>
                                        <p:tav tm="0">
                                          <p:val>
                                            <p:strVal val="#ppt_w*.05"/>
                                          </p:val>
                                        </p:tav>
                                        <p:tav tm="100000">
                                          <p:val>
                                            <p:strVal val="#ppt_w"/>
                                          </p:val>
                                        </p:tav>
                                      </p:tavLst>
                                    </p:anim>
                                    <p:anim calcmode="lin" valueType="num">
                                      <p:cBhvr>
                                        <p:cTn id="20" dur="2000" fill="hold"/>
                                        <p:tgtEl>
                                          <p:spTgt spid="237572"/>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237572"/>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237572"/>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237572"/>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effectLst/>
      </p:bgPr>
    </p:bg>
    <p:spTree>
      <p:nvGrpSpPr>
        <p:cNvPr id="1" name=""/>
        <p:cNvGrpSpPr/>
        <p:nvPr/>
      </p:nvGrpSpPr>
      <p:grpSpPr>
        <a:xfrm>
          <a:off x="0" y="0"/>
          <a:ext cx="0" cy="0"/>
          <a:chOff x="0" y="0"/>
          <a:chExt cx="0" cy="0"/>
        </a:xfrm>
      </p:grpSpPr>
      <p:pic>
        <p:nvPicPr>
          <p:cNvPr id="30722" name="Содержимое 3" descr="Киев в конце 10 века.jpg"/>
          <p:cNvPicPr>
            <a:picLocks noGrp="1" noChangeAspect="1"/>
          </p:cNvPicPr>
          <p:nvPr>
            <p:ph idx="1"/>
          </p:nvPr>
        </p:nvPicPr>
        <p:blipFill>
          <a:blip r:embed="rId2" cstate="print"/>
          <a:srcRect/>
          <a:stretch>
            <a:fillRect/>
          </a:stretch>
        </p:blipFill>
        <p:spPr>
          <a:xfrm>
            <a:off x="785813" y="714375"/>
            <a:ext cx="7588250" cy="5500688"/>
          </a:xfrm>
        </p:spPr>
      </p:pic>
    </p:spTree>
  </p:cSld>
  <p:clrMapOvr>
    <a:masterClrMapping/>
  </p:clrMapOvr>
  <p:transition spd="slow" advClick="0" advTm="3000">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b="1" smtClean="0">
                <a:latin typeface="Monotype Corsiva" pitchFamily="66" charset="0"/>
              </a:rPr>
              <a:t>Кому верили и чему поклонялись в языческой Руси</a:t>
            </a:r>
          </a:p>
        </p:txBody>
      </p:sp>
      <p:pic>
        <p:nvPicPr>
          <p:cNvPr id="4099" name="Содержимое 3" descr="сотворение и устройство мира.jpg"/>
          <p:cNvPicPr>
            <a:picLocks noGrp="1" noChangeAspect="1"/>
          </p:cNvPicPr>
          <p:nvPr>
            <p:ph idx="1"/>
          </p:nvPr>
        </p:nvPicPr>
        <p:blipFill>
          <a:blip r:embed="rId2" cstate="print"/>
          <a:srcRect/>
          <a:stretch>
            <a:fillRect/>
          </a:stretch>
        </p:blipFill>
        <p:spPr>
          <a:xfrm>
            <a:off x="2643188" y="1704975"/>
            <a:ext cx="4000500" cy="4625975"/>
          </a:xfrm>
        </p:spPr>
      </p:pic>
    </p:spTree>
  </p:cSld>
  <p:clrMapOvr>
    <a:masterClrMapping/>
  </p:clrMapOvr>
  <p:transition spd="slow" advClick="0" advTm="3000">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9394" name="Содержимое 2"/>
          <p:cNvSpPr>
            <a:spLocks noGrp="1"/>
          </p:cNvSpPr>
          <p:nvPr>
            <p:ph idx="1"/>
          </p:nvPr>
        </p:nvSpPr>
        <p:spPr>
          <a:xfrm>
            <a:off x="285750" y="5000625"/>
            <a:ext cx="8229600" cy="857250"/>
          </a:xfrm>
        </p:spPr>
        <p:txBody>
          <a:bodyPr/>
          <a:lstStyle/>
          <a:p>
            <a:pPr algn="just">
              <a:buFontTx/>
              <a:buNone/>
            </a:pPr>
            <a:r>
              <a:rPr lang="ru-RU" smtClean="0"/>
              <a:t>       </a:t>
            </a:r>
            <a:r>
              <a:rPr lang="ru-RU" sz="2800" b="1" smtClean="0">
                <a:latin typeface="Monotype Corsiva" pitchFamily="66" charset="0"/>
              </a:rPr>
              <a:t>Священники читали положенные молитвы и нарекали всем христианские имена. «И была видна радость на небе и на земле о стольких спасаемых душах», - записал летописец.</a:t>
            </a:r>
            <a:endParaRPr lang="ru-RU" b="1" smtClean="0">
              <a:latin typeface="Monotype Corsiva" pitchFamily="66" charset="0"/>
            </a:endParaRPr>
          </a:p>
        </p:txBody>
      </p:sp>
      <p:pic>
        <p:nvPicPr>
          <p:cNvPr id="32771" name="Рисунок 3" descr="крещение киевлян.jpg"/>
          <p:cNvPicPr>
            <a:picLocks noChangeAspect="1"/>
          </p:cNvPicPr>
          <p:nvPr/>
        </p:nvPicPr>
        <p:blipFill>
          <a:blip r:embed="rId3" cstate="print"/>
          <a:srcRect/>
          <a:stretch>
            <a:fillRect/>
          </a:stretch>
        </p:blipFill>
        <p:spPr bwMode="auto">
          <a:xfrm>
            <a:off x="1571625" y="500063"/>
            <a:ext cx="6286500" cy="4500562"/>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9394">
                                            <p:txEl>
                                              <p:pRg st="0" end="0"/>
                                            </p:txEl>
                                          </p:spTgt>
                                        </p:tgtEl>
                                        <p:attrNameLst>
                                          <p:attrName>style.visibility</p:attrName>
                                        </p:attrNameLst>
                                      </p:cBhvr>
                                      <p:to>
                                        <p:strVal val="visible"/>
                                      </p:to>
                                    </p:set>
                                    <p:set>
                                      <p:cBhvr>
                                        <p:cTn id="7" dur="455" fill="hold">
                                          <p:stCondLst>
                                            <p:cond delay="0"/>
                                          </p:stCondLst>
                                        </p:cTn>
                                        <p:tgtEl>
                                          <p:spTgt spid="59394">
                                            <p:txEl>
                                              <p:pRg st="0" end="0"/>
                                            </p:txEl>
                                          </p:spTgt>
                                        </p:tgtEl>
                                        <p:attrNameLst>
                                          <p:attrName>style.rotation</p:attrName>
                                        </p:attrNameLst>
                                      </p:cBhvr>
                                      <p:to>
                                        <p:strVal val="-45.0"/>
                                      </p:to>
                                    </p:set>
                                    <p:anim calcmode="lin" valueType="num">
                                      <p:cBhvr>
                                        <p:cTn id="8" dur="455" fill="hold">
                                          <p:stCondLst>
                                            <p:cond delay="455"/>
                                          </p:stCondLst>
                                        </p:cTn>
                                        <p:tgtEl>
                                          <p:spTgt spid="5939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939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939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939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x1-kreceni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3794" name="Содержимое 3" descr="Крещение на Дн.jpg"/>
          <p:cNvPicPr>
            <a:picLocks noGrp="1" noChangeAspect="1"/>
          </p:cNvPicPr>
          <p:nvPr>
            <p:ph idx="1"/>
          </p:nvPr>
        </p:nvPicPr>
        <p:blipFill>
          <a:blip r:embed="rId3" cstate="print"/>
          <a:srcRect/>
          <a:stretch>
            <a:fillRect/>
          </a:stretch>
        </p:blipFill>
        <p:spPr>
          <a:xfrm>
            <a:off x="357188" y="571500"/>
            <a:ext cx="8337550" cy="5286375"/>
          </a:xfrm>
        </p:spPr>
      </p:pic>
      <p:sp>
        <p:nvSpPr>
          <p:cNvPr id="60419" name="TextBox 4"/>
          <p:cNvSpPr txBox="1">
            <a:spLocks noChangeArrowheads="1"/>
          </p:cNvSpPr>
          <p:nvPr/>
        </p:nvSpPr>
        <p:spPr bwMode="auto">
          <a:xfrm>
            <a:off x="1643063" y="6143625"/>
            <a:ext cx="5643562" cy="523875"/>
          </a:xfrm>
          <a:prstGeom prst="rect">
            <a:avLst/>
          </a:prstGeom>
          <a:noFill/>
          <a:ln w="9525">
            <a:noFill/>
            <a:miter lim="800000"/>
            <a:headEnd/>
            <a:tailEnd/>
          </a:ln>
        </p:spPr>
        <p:txBody>
          <a:bodyPr>
            <a:spAutoFit/>
          </a:bodyPr>
          <a:lstStyle/>
          <a:p>
            <a:pPr algn="ctr"/>
            <a:r>
              <a:rPr lang="ru-RU" sz="2800" b="1">
                <a:latin typeface="Monotype Corsiva" pitchFamily="66" charset="0"/>
              </a:rPr>
              <a:t>Крещение киевлян</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0419">
                                            <p:txEl>
                                              <p:pRg st="0" end="0"/>
                                            </p:txEl>
                                          </p:spTgt>
                                        </p:tgtEl>
                                        <p:attrNameLst>
                                          <p:attrName>style.visibility</p:attrName>
                                        </p:attrNameLst>
                                      </p:cBhvr>
                                      <p:to>
                                        <p:strVal val="visible"/>
                                      </p:to>
                                    </p:set>
                                    <p:set>
                                      <p:cBhvr>
                                        <p:cTn id="7" dur="455" fill="hold">
                                          <p:stCondLst>
                                            <p:cond delay="0"/>
                                          </p:stCondLst>
                                        </p:cTn>
                                        <p:tgtEl>
                                          <p:spTgt spid="60419">
                                            <p:txEl>
                                              <p:pRg st="0" end="0"/>
                                            </p:txEl>
                                          </p:spTgt>
                                        </p:tgtEl>
                                        <p:attrNameLst>
                                          <p:attrName>style.rotation</p:attrName>
                                        </p:attrNameLst>
                                      </p:cBhvr>
                                      <p:to>
                                        <p:strVal val="-45.0"/>
                                      </p:to>
                                    </p:set>
                                    <p:anim calcmode="lin" valueType="num">
                                      <p:cBhvr>
                                        <p:cTn id="8" dur="455" fill="hold">
                                          <p:stCondLst>
                                            <p:cond delay="455"/>
                                          </p:stCondLst>
                                        </p:cTn>
                                        <p:tgtEl>
                                          <p:spTgt spid="604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041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04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041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219200" y="1600200"/>
            <a:ext cx="7162800" cy="3749675"/>
          </a:xfrm>
          <a:prstGeom prst="rect">
            <a:avLst/>
          </a:prstGeom>
          <a:noFill/>
          <a:ln w="9525">
            <a:noFill/>
            <a:miter lim="800000"/>
            <a:headEnd/>
            <a:tailEnd/>
          </a:ln>
        </p:spPr>
        <p:txBody>
          <a:bodyPr>
            <a:spAutoFit/>
          </a:bodyPr>
          <a:lstStyle/>
          <a:p>
            <a:pPr algn="ctr"/>
            <a:r>
              <a:rPr lang="ru-RU" altLang="ru-RU" sz="8000"/>
              <a:t>988 год –</a:t>
            </a:r>
          </a:p>
          <a:p>
            <a:pPr algn="ctr"/>
            <a:r>
              <a:rPr lang="ru-RU" altLang="ru-RU" sz="8000"/>
              <a:t>Крещение Руси.</a:t>
            </a:r>
          </a:p>
        </p:txBody>
      </p:sp>
    </p:spTree>
  </p:cSld>
  <p:clrMapOvr>
    <a:masterClrMapping/>
  </p:clrMapOvr>
  <p:transition spd="slow" advClick="0" advTm="3000">
    <p:pull dir="l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457200" y="274638"/>
            <a:ext cx="8229600" cy="654050"/>
          </a:xfrm>
        </p:spPr>
        <p:txBody>
          <a:bodyPr/>
          <a:lstStyle/>
          <a:p>
            <a:r>
              <a:rPr lang="ru-RU" sz="4000" b="1" smtClean="0">
                <a:latin typeface="Monotype Corsiva" pitchFamily="66" charset="0"/>
              </a:rPr>
              <a:t>Сокрушение идолов</a:t>
            </a:r>
          </a:p>
        </p:txBody>
      </p:sp>
      <p:sp>
        <p:nvSpPr>
          <p:cNvPr id="61443" name="Содержимое 2"/>
          <p:cNvSpPr>
            <a:spLocks noGrp="1"/>
          </p:cNvSpPr>
          <p:nvPr>
            <p:ph idx="1"/>
          </p:nvPr>
        </p:nvSpPr>
        <p:spPr>
          <a:xfrm>
            <a:off x="-214313" y="928688"/>
            <a:ext cx="4714876" cy="3929062"/>
          </a:xfrm>
        </p:spPr>
        <p:txBody>
          <a:bodyPr/>
          <a:lstStyle/>
          <a:p>
            <a:pPr algn="just">
              <a:buFontTx/>
              <a:buNone/>
            </a:pPr>
            <a:r>
              <a:rPr lang="ru-RU" smtClean="0"/>
              <a:t>        </a:t>
            </a:r>
            <a:r>
              <a:rPr lang="ru-RU" sz="2800" b="1" smtClean="0">
                <a:latin typeface="Monotype Corsiva" pitchFamily="66" charset="0"/>
              </a:rPr>
              <a:t>После Крещения приказал князь сокрушить всех киевских идолов, разрушить капища. Золоченого Перуна привязали к хвосту лошади и потащили к Днепру, колотя палками для публичного поругания. </a:t>
            </a:r>
          </a:p>
        </p:txBody>
      </p:sp>
      <p:pic>
        <p:nvPicPr>
          <p:cNvPr id="34820" name="Рисунок 3" descr="сокрушение идолов.jpg"/>
          <p:cNvPicPr>
            <a:picLocks noChangeAspect="1"/>
          </p:cNvPicPr>
          <p:nvPr/>
        </p:nvPicPr>
        <p:blipFill>
          <a:blip r:embed="rId3" cstate="print"/>
          <a:srcRect/>
          <a:stretch>
            <a:fillRect/>
          </a:stretch>
        </p:blipFill>
        <p:spPr bwMode="auto">
          <a:xfrm>
            <a:off x="4714875" y="1071563"/>
            <a:ext cx="4141788" cy="530542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1442"/>
                                        </p:tgtEl>
                                        <p:attrNameLst>
                                          <p:attrName>style.visibility</p:attrName>
                                        </p:attrNameLst>
                                      </p:cBhvr>
                                      <p:to>
                                        <p:strVal val="visible"/>
                                      </p:to>
                                    </p:set>
                                    <p:set>
                                      <p:cBhvr>
                                        <p:cTn id="7" dur="455" fill="hold">
                                          <p:stCondLst>
                                            <p:cond delay="0"/>
                                          </p:stCondLst>
                                        </p:cTn>
                                        <p:tgtEl>
                                          <p:spTgt spid="61442"/>
                                        </p:tgtEl>
                                        <p:attrNameLst>
                                          <p:attrName>style.rotation</p:attrName>
                                        </p:attrNameLst>
                                      </p:cBhvr>
                                      <p:to>
                                        <p:strVal val="-45.0"/>
                                      </p:to>
                                    </p:set>
                                    <p:anim calcmode="lin" valueType="num">
                                      <p:cBhvr>
                                        <p:cTn id="8" dur="455" fill="hold">
                                          <p:stCondLst>
                                            <p:cond delay="455"/>
                                          </p:stCondLst>
                                        </p:cTn>
                                        <p:tgtEl>
                                          <p:spTgt spid="6144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144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144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144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61443">
                                            <p:txEl>
                                              <p:pRg st="0" end="0"/>
                                            </p:txEl>
                                          </p:spTgt>
                                        </p:tgtEl>
                                        <p:attrNameLst>
                                          <p:attrName>style.visibility</p:attrName>
                                        </p:attrNameLst>
                                      </p:cBhvr>
                                      <p:to>
                                        <p:strVal val="visible"/>
                                      </p:to>
                                    </p:set>
                                    <p:set>
                                      <p:cBhvr>
                                        <p:cTn id="16" dur="455" fill="hold">
                                          <p:stCondLst>
                                            <p:cond delay="0"/>
                                          </p:stCondLst>
                                        </p:cTn>
                                        <p:tgtEl>
                                          <p:spTgt spid="61443">
                                            <p:txEl>
                                              <p:pRg st="0" end="0"/>
                                            </p:txEl>
                                          </p:spTgt>
                                        </p:tgtEl>
                                        <p:attrNameLst>
                                          <p:attrName>style.rotation</p:attrName>
                                        </p:attrNameLst>
                                      </p:cBhvr>
                                      <p:to>
                                        <p:strVal val="-45.0"/>
                                      </p:to>
                                    </p:set>
                                    <p:anim calcmode="lin" valueType="num">
                                      <p:cBhvr>
                                        <p:cTn id="17" dur="455" fill="hold">
                                          <p:stCondLst>
                                            <p:cond delay="455"/>
                                          </p:stCondLst>
                                        </p:cTn>
                                        <p:tgtEl>
                                          <p:spTgt spid="6144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144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144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144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pic>
        <p:nvPicPr>
          <p:cNvPr id="37890" name="Содержимое 3" descr="Закладка десятинной церкви.jpg"/>
          <p:cNvPicPr>
            <a:picLocks noGrp="1" noChangeAspect="1"/>
          </p:cNvPicPr>
          <p:nvPr>
            <p:ph idx="1"/>
          </p:nvPr>
        </p:nvPicPr>
        <p:blipFill>
          <a:blip r:embed="rId2" cstate="print"/>
          <a:srcRect/>
          <a:stretch>
            <a:fillRect/>
          </a:stretch>
        </p:blipFill>
        <p:spPr>
          <a:xfrm>
            <a:off x="1357313" y="571500"/>
            <a:ext cx="6143625" cy="5929313"/>
          </a:xfrm>
        </p:spPr>
      </p:pic>
    </p:spTree>
  </p:cSld>
  <p:clrMapOvr>
    <a:masterClrMapping/>
  </p:clrMapOvr>
  <p:transition spd="slow" advClick="0" advTm="3000">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5538" name="Содержимое 2"/>
          <p:cNvSpPr>
            <a:spLocks noGrp="1"/>
          </p:cNvSpPr>
          <p:nvPr>
            <p:ph idx="1"/>
          </p:nvPr>
        </p:nvSpPr>
        <p:spPr>
          <a:xfrm>
            <a:off x="3000375" y="357188"/>
            <a:ext cx="5757863" cy="4525962"/>
          </a:xfrm>
        </p:spPr>
        <p:txBody>
          <a:bodyPr/>
          <a:lstStyle/>
          <a:p>
            <a:pPr algn="just">
              <a:buFontTx/>
              <a:buNone/>
            </a:pPr>
            <a:r>
              <a:rPr lang="ru-RU" sz="2800" b="1" smtClean="0">
                <a:latin typeface="Monotype Corsiva" pitchFamily="66" charset="0"/>
              </a:rPr>
              <a:t>           Права была святая равноапостольная княгиня Ольга, говорившая, что свет Христовой веры воссияет по всей земле Русской. Пережив очистительное чудо благодати Божией, великий князь поспешил просветить всех своих подданных, не только киевлян.</a:t>
            </a:r>
          </a:p>
          <a:p>
            <a:pPr algn="just">
              <a:buFontTx/>
              <a:buNone/>
            </a:pPr>
            <a:r>
              <a:rPr lang="ru-RU" sz="2800" b="1" smtClean="0">
                <a:latin typeface="Monotype Corsiva" pitchFamily="66" charset="0"/>
              </a:rPr>
              <a:t>          Владимир сам вместе со священниками не раз ходил по Русской земле, повсюду уговаривая  народ креститься. А на Волыни он основал город Владимир и возвел там деревянную церковь.</a:t>
            </a:r>
          </a:p>
        </p:txBody>
      </p:sp>
      <p:pic>
        <p:nvPicPr>
          <p:cNvPr id="38915" name="Рисунок 2" descr="Владимир-князь.jpg"/>
          <p:cNvPicPr>
            <a:picLocks noChangeAspect="1"/>
          </p:cNvPicPr>
          <p:nvPr/>
        </p:nvPicPr>
        <p:blipFill>
          <a:blip r:embed="rId3" cstate="print"/>
          <a:srcRect/>
          <a:stretch>
            <a:fillRect/>
          </a:stretch>
        </p:blipFill>
        <p:spPr bwMode="auto">
          <a:xfrm>
            <a:off x="428625" y="1000125"/>
            <a:ext cx="2841625" cy="47148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5538">
                                            <p:txEl>
                                              <p:pRg st="0" end="0"/>
                                            </p:txEl>
                                          </p:spTgt>
                                        </p:tgtEl>
                                        <p:attrNameLst>
                                          <p:attrName>style.visibility</p:attrName>
                                        </p:attrNameLst>
                                      </p:cBhvr>
                                      <p:to>
                                        <p:strVal val="visible"/>
                                      </p:to>
                                    </p:set>
                                    <p:set>
                                      <p:cBhvr>
                                        <p:cTn id="7" dur="455" fill="hold">
                                          <p:stCondLst>
                                            <p:cond delay="0"/>
                                          </p:stCondLst>
                                        </p:cTn>
                                        <p:tgtEl>
                                          <p:spTgt spid="65538">
                                            <p:txEl>
                                              <p:pRg st="0" end="0"/>
                                            </p:txEl>
                                          </p:spTgt>
                                        </p:tgtEl>
                                        <p:attrNameLst>
                                          <p:attrName>style.rotation</p:attrName>
                                        </p:attrNameLst>
                                      </p:cBhvr>
                                      <p:to>
                                        <p:strVal val="-45.0"/>
                                      </p:to>
                                    </p:set>
                                    <p:anim calcmode="lin" valueType="num">
                                      <p:cBhvr>
                                        <p:cTn id="8" dur="455" fill="hold">
                                          <p:stCondLst>
                                            <p:cond delay="455"/>
                                          </p:stCondLst>
                                        </p:cTn>
                                        <p:tgtEl>
                                          <p:spTgt spid="6553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553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553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553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65538">
                                            <p:txEl>
                                              <p:pRg st="1" end="1"/>
                                            </p:txEl>
                                          </p:spTgt>
                                        </p:tgtEl>
                                        <p:attrNameLst>
                                          <p:attrName>style.visibility</p:attrName>
                                        </p:attrNameLst>
                                      </p:cBhvr>
                                      <p:to>
                                        <p:strVal val="visible"/>
                                      </p:to>
                                    </p:set>
                                    <p:set>
                                      <p:cBhvr>
                                        <p:cTn id="14" dur="455" fill="hold">
                                          <p:stCondLst>
                                            <p:cond delay="0"/>
                                          </p:stCondLst>
                                        </p:cTn>
                                        <p:tgtEl>
                                          <p:spTgt spid="65538">
                                            <p:txEl>
                                              <p:pRg st="1" end="1"/>
                                            </p:txEl>
                                          </p:spTgt>
                                        </p:tgtEl>
                                        <p:attrNameLst>
                                          <p:attrName>style.rotation</p:attrName>
                                        </p:attrNameLst>
                                      </p:cBhvr>
                                      <p:to>
                                        <p:strVal val="-45.0"/>
                                      </p:to>
                                    </p:set>
                                    <p:anim calcmode="lin" valueType="num">
                                      <p:cBhvr>
                                        <p:cTn id="15" dur="455" fill="hold">
                                          <p:stCondLst>
                                            <p:cond delay="455"/>
                                          </p:stCondLst>
                                        </p:cTn>
                                        <p:tgtEl>
                                          <p:spTgt spid="6553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553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553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5538">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0" y="428625"/>
            <a:ext cx="5572125" cy="4714875"/>
          </a:xfrm>
        </p:spPr>
        <p:txBody>
          <a:bodyPr/>
          <a:lstStyle/>
          <a:p>
            <a:pPr algn="just">
              <a:buFontTx/>
              <a:buNone/>
            </a:pPr>
            <a:r>
              <a:rPr lang="ru-RU" b="1" i="1" smtClean="0">
                <a:latin typeface="Monotype Corsiva" pitchFamily="66" charset="0"/>
              </a:rPr>
              <a:t>          </a:t>
            </a:r>
            <a:r>
              <a:rPr lang="ru-RU" sz="2800" b="1" i="1" smtClean="0">
                <a:latin typeface="Monotype Corsiva" pitchFamily="66" charset="0"/>
              </a:rPr>
              <a:t>Великий князь Владимир 28 лет прожил во Святом Крещении. Он именуется Русской Православной Церковью равноапостольным святым. Своей глубокой верой и решимостью святой князь привел ко Христу многочисленный русский народ. Святая Православная вера сделала этот народ единым, а державу – великой!</a:t>
            </a:r>
          </a:p>
          <a:p>
            <a:pPr algn="just">
              <a:buFontTx/>
              <a:buNone/>
            </a:pPr>
            <a:r>
              <a:rPr lang="ru-RU" sz="2800" b="1" i="1" smtClean="0">
                <a:latin typeface="Monotype Corsiva" pitchFamily="66" charset="0"/>
              </a:rPr>
              <a:t>          И ныне образ святого князя Владимира призывает народы некогда единой Руси объединиться под покровом Православной Церкви.</a:t>
            </a:r>
          </a:p>
        </p:txBody>
      </p:sp>
      <p:pic>
        <p:nvPicPr>
          <p:cNvPr id="39939" name="Рисунок 2" descr="кн.Владимир.jpg"/>
          <p:cNvPicPr>
            <a:picLocks noChangeAspect="1"/>
          </p:cNvPicPr>
          <p:nvPr/>
        </p:nvPicPr>
        <p:blipFill>
          <a:blip r:embed="rId3" cstate="print"/>
          <a:srcRect/>
          <a:stretch>
            <a:fillRect/>
          </a:stretch>
        </p:blipFill>
        <p:spPr bwMode="auto">
          <a:xfrm>
            <a:off x="6286500" y="642938"/>
            <a:ext cx="2500313" cy="5245100"/>
          </a:xfrm>
          <a:prstGeom prst="rect">
            <a:avLst/>
          </a:prstGeom>
          <a:noFill/>
          <a:ln w="9525">
            <a:noFill/>
            <a:miter lim="800000"/>
            <a:headEnd/>
            <a:tailEnd/>
          </a:ln>
        </p:spPr>
      </p:pic>
      <p:sp>
        <p:nvSpPr>
          <p:cNvPr id="39940" name="TextBox 3"/>
          <p:cNvSpPr txBox="1">
            <a:spLocks noChangeArrowheads="1"/>
          </p:cNvSpPr>
          <p:nvPr/>
        </p:nvSpPr>
        <p:spPr bwMode="auto">
          <a:xfrm>
            <a:off x="5857875" y="6072188"/>
            <a:ext cx="2857500" cy="523875"/>
          </a:xfrm>
          <a:prstGeom prst="rect">
            <a:avLst/>
          </a:prstGeom>
          <a:noFill/>
          <a:ln w="9525">
            <a:noFill/>
            <a:miter lim="800000"/>
            <a:headEnd/>
            <a:tailEnd/>
          </a:ln>
        </p:spPr>
        <p:txBody>
          <a:bodyPr>
            <a:spAutoFit/>
          </a:bodyPr>
          <a:lstStyle/>
          <a:p>
            <a:pPr algn="ctr"/>
            <a:r>
              <a:rPr lang="ru-RU" sz="2800" b="1">
                <a:latin typeface="Monotype Corsiva" pitchFamily="66" charset="0"/>
                <a:hlinkClick r:id="rId4" action="ppaction://hlinksldjump"/>
              </a:rPr>
              <a:t>Назад</a:t>
            </a:r>
            <a:endParaRPr lang="ru-RU" sz="2800" b="1">
              <a:latin typeface="Monotype Corsiva" pitchFamily="66" charset="0"/>
            </a:endParaRP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6562">
                                            <p:txEl>
                                              <p:pRg st="0" end="0"/>
                                            </p:txEl>
                                          </p:spTgt>
                                        </p:tgtEl>
                                        <p:attrNameLst>
                                          <p:attrName>style.visibility</p:attrName>
                                        </p:attrNameLst>
                                      </p:cBhvr>
                                      <p:to>
                                        <p:strVal val="visible"/>
                                      </p:to>
                                    </p:set>
                                    <p:set>
                                      <p:cBhvr>
                                        <p:cTn id="7" dur="455" fill="hold">
                                          <p:stCondLst>
                                            <p:cond delay="0"/>
                                          </p:stCondLst>
                                        </p:cTn>
                                        <p:tgtEl>
                                          <p:spTgt spid="66562">
                                            <p:txEl>
                                              <p:pRg st="0" end="0"/>
                                            </p:txEl>
                                          </p:spTgt>
                                        </p:tgtEl>
                                        <p:attrNameLst>
                                          <p:attrName>style.rotation</p:attrName>
                                        </p:attrNameLst>
                                      </p:cBhvr>
                                      <p:to>
                                        <p:strVal val="-45.0"/>
                                      </p:to>
                                    </p:set>
                                    <p:anim calcmode="lin" valueType="num">
                                      <p:cBhvr>
                                        <p:cTn id="8" dur="455" fill="hold">
                                          <p:stCondLst>
                                            <p:cond delay="455"/>
                                          </p:stCondLst>
                                        </p:cTn>
                                        <p:tgtEl>
                                          <p:spTgt spid="6656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656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656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6562">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66562">
                                            <p:txEl>
                                              <p:pRg st="1" end="1"/>
                                            </p:txEl>
                                          </p:spTgt>
                                        </p:tgtEl>
                                        <p:attrNameLst>
                                          <p:attrName>style.visibility</p:attrName>
                                        </p:attrNameLst>
                                      </p:cBhvr>
                                      <p:to>
                                        <p:strVal val="visible"/>
                                      </p:to>
                                    </p:set>
                                    <p:set>
                                      <p:cBhvr>
                                        <p:cTn id="14" dur="455" fill="hold">
                                          <p:stCondLst>
                                            <p:cond delay="0"/>
                                          </p:stCondLst>
                                        </p:cTn>
                                        <p:tgtEl>
                                          <p:spTgt spid="66562">
                                            <p:txEl>
                                              <p:pRg st="1" end="1"/>
                                            </p:txEl>
                                          </p:spTgt>
                                        </p:tgtEl>
                                        <p:attrNameLst>
                                          <p:attrName>style.rotation</p:attrName>
                                        </p:attrNameLst>
                                      </p:cBhvr>
                                      <p:to>
                                        <p:strVal val="-45.0"/>
                                      </p:to>
                                    </p:set>
                                    <p:anim calcmode="lin" valueType="num">
                                      <p:cBhvr>
                                        <p:cTn id="15" dur="455" fill="hold">
                                          <p:stCondLst>
                                            <p:cond delay="455"/>
                                          </p:stCondLst>
                                        </p:cTn>
                                        <p:tgtEl>
                                          <p:spTgt spid="6656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6562">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656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656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765E00"/>
            </a:gs>
          </a:gsLst>
          <a:path path="rect">
            <a:fillToRect l="100000" t="100000"/>
          </a:path>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ru-RU" smtClean="0"/>
              <a:t>Князь Владимир</a:t>
            </a:r>
          </a:p>
        </p:txBody>
      </p:sp>
      <p:pic>
        <p:nvPicPr>
          <p:cNvPr id="49155" name="Picture 4" descr="3"/>
          <p:cNvPicPr>
            <a:picLocks noChangeAspect="1" noChangeArrowheads="1"/>
          </p:cNvPicPr>
          <p:nvPr/>
        </p:nvPicPr>
        <p:blipFill>
          <a:blip r:embed="rId2" cstate="print"/>
          <a:srcRect/>
          <a:stretch>
            <a:fillRect/>
          </a:stretch>
        </p:blipFill>
        <p:spPr bwMode="auto">
          <a:xfrm>
            <a:off x="2555875" y="1412875"/>
            <a:ext cx="4067175" cy="5445125"/>
          </a:xfrm>
          <a:prstGeom prst="rect">
            <a:avLst/>
          </a:prstGeom>
          <a:noFill/>
          <a:ln w="9525">
            <a:noFill/>
            <a:miter lim="800000"/>
            <a:headEnd/>
            <a:tailEnd/>
          </a:ln>
        </p:spPr>
      </p:pic>
    </p:spTree>
  </p:cSld>
  <p:clrMapOvr>
    <a:masterClrMapping/>
  </p:clrMapOvr>
  <p:transition spd="slow" advClick="0" advTm="3000">
    <p:pull dir="lu"/>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ru-RU" sz="4000" smtClean="0"/>
              <a:t>Святой Равноапостольный князь Владимир</a:t>
            </a:r>
          </a:p>
        </p:txBody>
      </p:sp>
      <p:pic>
        <p:nvPicPr>
          <p:cNvPr id="50179" name="Picture 4" descr="4"/>
          <p:cNvPicPr>
            <a:picLocks noChangeAspect="1" noChangeArrowheads="1"/>
          </p:cNvPicPr>
          <p:nvPr/>
        </p:nvPicPr>
        <p:blipFill>
          <a:blip r:embed="rId2" cstate="print"/>
          <a:srcRect/>
          <a:stretch>
            <a:fillRect/>
          </a:stretch>
        </p:blipFill>
        <p:spPr bwMode="auto">
          <a:xfrm>
            <a:off x="2627313" y="1628775"/>
            <a:ext cx="3816350" cy="5229225"/>
          </a:xfrm>
          <a:prstGeom prst="rect">
            <a:avLst/>
          </a:prstGeom>
          <a:noFill/>
          <a:ln w="9525">
            <a:noFill/>
            <a:miter lim="800000"/>
            <a:headEnd/>
            <a:tailEnd/>
          </a:ln>
        </p:spPr>
      </p:pic>
    </p:spTree>
  </p:cSld>
  <p:clrMapOvr>
    <a:masterClrMapping/>
  </p:clrMapOvr>
  <p:transition spd="slow" advClick="0" advTm="3000">
    <p:pull dir="l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p:bgPr>
    </p:bg>
    <p:spTree>
      <p:nvGrpSpPr>
        <p:cNvPr id="1" name=""/>
        <p:cNvGrpSpPr/>
        <p:nvPr/>
      </p:nvGrpSpPr>
      <p:grpSpPr>
        <a:xfrm>
          <a:off x="0" y="0"/>
          <a:ext cx="0" cy="0"/>
          <a:chOff x="0" y="0"/>
          <a:chExt cx="0" cy="0"/>
        </a:xfrm>
      </p:grpSpPr>
      <p:pic>
        <p:nvPicPr>
          <p:cNvPr id="6146" name="Содержимое 3" descr="овсень.jpg"/>
          <p:cNvPicPr>
            <a:picLocks noGrp="1" noChangeAspect="1"/>
          </p:cNvPicPr>
          <p:nvPr>
            <p:ph idx="1"/>
          </p:nvPr>
        </p:nvPicPr>
        <p:blipFill>
          <a:blip r:embed="rId2" cstate="print"/>
          <a:srcRect/>
          <a:stretch>
            <a:fillRect/>
          </a:stretch>
        </p:blipFill>
        <p:spPr>
          <a:xfrm>
            <a:off x="4929188" y="1214438"/>
            <a:ext cx="3606800" cy="4811712"/>
          </a:xfrm>
        </p:spPr>
      </p:pic>
      <p:pic>
        <p:nvPicPr>
          <p:cNvPr id="6147" name="Рисунок 5" descr="перун.jpg"/>
          <p:cNvPicPr>
            <a:picLocks noChangeAspect="1"/>
          </p:cNvPicPr>
          <p:nvPr/>
        </p:nvPicPr>
        <p:blipFill>
          <a:blip r:embed="rId3" cstate="print"/>
          <a:srcRect/>
          <a:stretch>
            <a:fillRect/>
          </a:stretch>
        </p:blipFill>
        <p:spPr bwMode="auto">
          <a:xfrm>
            <a:off x="714375" y="500063"/>
            <a:ext cx="3578225" cy="4643437"/>
          </a:xfrm>
          <a:prstGeom prst="rect">
            <a:avLst/>
          </a:prstGeom>
          <a:noFill/>
          <a:ln w="9525">
            <a:noFill/>
            <a:miter lim="800000"/>
            <a:headEnd/>
            <a:tailEnd/>
          </a:ln>
        </p:spPr>
      </p:pic>
      <p:sp>
        <p:nvSpPr>
          <p:cNvPr id="7" name="TextBox 6"/>
          <p:cNvSpPr txBox="1">
            <a:spLocks noChangeArrowheads="1"/>
          </p:cNvSpPr>
          <p:nvPr/>
        </p:nvSpPr>
        <p:spPr bwMode="auto">
          <a:xfrm>
            <a:off x="1000125" y="5500688"/>
            <a:ext cx="2786063" cy="523875"/>
          </a:xfrm>
          <a:prstGeom prst="rect">
            <a:avLst/>
          </a:prstGeom>
          <a:noFill/>
          <a:ln w="9525">
            <a:noFill/>
            <a:miter lim="800000"/>
            <a:headEnd/>
            <a:tailEnd/>
          </a:ln>
        </p:spPr>
        <p:txBody>
          <a:bodyPr>
            <a:spAutoFit/>
          </a:bodyPr>
          <a:lstStyle/>
          <a:p>
            <a:pPr algn="ctr"/>
            <a:r>
              <a:rPr lang="ru-RU" sz="2800" b="1" i="1">
                <a:solidFill>
                  <a:srgbClr val="003399"/>
                </a:solidFill>
              </a:rPr>
              <a:t>Перун</a:t>
            </a:r>
          </a:p>
        </p:txBody>
      </p:sp>
      <p:sp>
        <p:nvSpPr>
          <p:cNvPr id="8" name="TextBox 7"/>
          <p:cNvSpPr txBox="1">
            <a:spLocks noChangeArrowheads="1"/>
          </p:cNvSpPr>
          <p:nvPr/>
        </p:nvSpPr>
        <p:spPr bwMode="auto">
          <a:xfrm>
            <a:off x="5643563" y="6072188"/>
            <a:ext cx="2643187" cy="523875"/>
          </a:xfrm>
          <a:prstGeom prst="rect">
            <a:avLst/>
          </a:prstGeom>
          <a:noFill/>
          <a:ln w="9525">
            <a:noFill/>
            <a:miter lim="800000"/>
            <a:headEnd/>
            <a:tailEnd/>
          </a:ln>
        </p:spPr>
        <p:txBody>
          <a:bodyPr>
            <a:spAutoFit/>
          </a:bodyPr>
          <a:lstStyle/>
          <a:p>
            <a:pPr algn="ctr"/>
            <a:r>
              <a:rPr lang="ru-RU" sz="2800" b="1" i="1">
                <a:solidFill>
                  <a:srgbClr val="003399"/>
                </a:solidFill>
              </a:rPr>
              <a:t>Овсень</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ru-RU" smtClean="0"/>
              <a:t>Икона князя Владимира</a:t>
            </a:r>
          </a:p>
        </p:txBody>
      </p:sp>
      <p:pic>
        <p:nvPicPr>
          <p:cNvPr id="53251" name="Picture 4" descr="13"/>
          <p:cNvPicPr>
            <a:picLocks noChangeAspect="1" noChangeArrowheads="1"/>
          </p:cNvPicPr>
          <p:nvPr/>
        </p:nvPicPr>
        <p:blipFill>
          <a:blip r:embed="rId3" cstate="print"/>
          <a:srcRect/>
          <a:stretch>
            <a:fillRect/>
          </a:stretch>
        </p:blipFill>
        <p:spPr bwMode="auto">
          <a:xfrm>
            <a:off x="2484438" y="1557338"/>
            <a:ext cx="3960812" cy="4535487"/>
          </a:xfrm>
          <a:prstGeom prst="rect">
            <a:avLst/>
          </a:prstGeom>
          <a:noFill/>
          <a:ln w="9525">
            <a:noFill/>
            <a:miter lim="800000"/>
            <a:headEnd/>
            <a:tailEnd/>
          </a:ln>
        </p:spPr>
      </p:pic>
    </p:spTree>
  </p:cSld>
  <p:clrMapOvr>
    <a:masterClrMapping/>
  </p:clrMapOvr>
  <p:transition spd="slow" advClick="0" advTm="3000">
    <p:pull dir="l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pic>
        <p:nvPicPr>
          <p:cNvPr id="7170" name="Содержимое 3" descr="даждьбог.jpg"/>
          <p:cNvPicPr>
            <a:picLocks noGrp="1" noChangeAspect="1"/>
          </p:cNvPicPr>
          <p:nvPr>
            <p:ph idx="1"/>
          </p:nvPr>
        </p:nvPicPr>
        <p:blipFill>
          <a:blip r:embed="rId2" cstate="print"/>
          <a:srcRect/>
          <a:stretch>
            <a:fillRect/>
          </a:stretch>
        </p:blipFill>
        <p:spPr>
          <a:xfrm>
            <a:off x="571500" y="2571750"/>
            <a:ext cx="4144963" cy="3471863"/>
          </a:xfrm>
        </p:spPr>
      </p:pic>
      <p:pic>
        <p:nvPicPr>
          <p:cNvPr id="7171" name="Содержимое 3" descr="стрибог.jpg"/>
          <p:cNvPicPr>
            <a:picLocks noChangeAspect="1"/>
          </p:cNvPicPr>
          <p:nvPr/>
        </p:nvPicPr>
        <p:blipFill>
          <a:blip r:embed="rId3" cstate="print"/>
          <a:srcRect/>
          <a:stretch>
            <a:fillRect/>
          </a:stretch>
        </p:blipFill>
        <p:spPr bwMode="auto">
          <a:xfrm>
            <a:off x="5143500" y="500063"/>
            <a:ext cx="3548063" cy="28321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p:bgPr>
    </p:bg>
    <p:spTree>
      <p:nvGrpSpPr>
        <p:cNvPr id="1" name=""/>
        <p:cNvGrpSpPr/>
        <p:nvPr/>
      </p:nvGrpSpPr>
      <p:grpSpPr>
        <a:xfrm>
          <a:off x="0" y="0"/>
          <a:ext cx="0" cy="0"/>
          <a:chOff x="0" y="0"/>
          <a:chExt cx="0" cy="0"/>
        </a:xfrm>
      </p:grpSpPr>
      <p:pic>
        <p:nvPicPr>
          <p:cNvPr id="8194" name="Рисунок 4" descr="ярило.jpg"/>
          <p:cNvPicPr>
            <a:picLocks noChangeAspect="1"/>
          </p:cNvPicPr>
          <p:nvPr/>
        </p:nvPicPr>
        <p:blipFill>
          <a:blip r:embed="rId2" cstate="print"/>
          <a:srcRect/>
          <a:stretch>
            <a:fillRect/>
          </a:stretch>
        </p:blipFill>
        <p:spPr bwMode="auto">
          <a:xfrm>
            <a:off x="4786313" y="1714500"/>
            <a:ext cx="4052887" cy="3786188"/>
          </a:xfrm>
          <a:prstGeom prst="rect">
            <a:avLst/>
          </a:prstGeom>
          <a:noFill/>
          <a:ln w="9525">
            <a:noFill/>
            <a:miter lim="800000"/>
            <a:headEnd/>
            <a:tailEnd/>
          </a:ln>
        </p:spPr>
      </p:pic>
      <p:pic>
        <p:nvPicPr>
          <p:cNvPr id="8195" name="Рисунок 6" descr="коляда.jpg"/>
          <p:cNvPicPr>
            <a:picLocks noChangeAspect="1"/>
          </p:cNvPicPr>
          <p:nvPr/>
        </p:nvPicPr>
        <p:blipFill>
          <a:blip r:embed="rId3" cstate="print"/>
          <a:srcRect/>
          <a:stretch>
            <a:fillRect/>
          </a:stretch>
        </p:blipFill>
        <p:spPr bwMode="auto">
          <a:xfrm>
            <a:off x="500063" y="571500"/>
            <a:ext cx="3544887" cy="4606925"/>
          </a:xfrm>
          <a:prstGeom prst="rect">
            <a:avLst/>
          </a:prstGeom>
          <a:noFill/>
          <a:ln w="9525">
            <a:noFill/>
            <a:miter lim="800000"/>
            <a:headEnd/>
            <a:tailEnd/>
          </a:ln>
        </p:spPr>
      </p:pic>
      <p:sp>
        <p:nvSpPr>
          <p:cNvPr id="9" name="TextBox 8"/>
          <p:cNvSpPr txBox="1">
            <a:spLocks noChangeArrowheads="1"/>
          </p:cNvSpPr>
          <p:nvPr/>
        </p:nvSpPr>
        <p:spPr bwMode="auto">
          <a:xfrm>
            <a:off x="785813" y="5643563"/>
            <a:ext cx="3071812" cy="584200"/>
          </a:xfrm>
          <a:prstGeom prst="rect">
            <a:avLst/>
          </a:prstGeom>
          <a:noFill/>
          <a:ln w="9525">
            <a:noFill/>
            <a:miter lim="800000"/>
            <a:headEnd/>
            <a:tailEnd/>
          </a:ln>
        </p:spPr>
        <p:txBody>
          <a:bodyPr>
            <a:spAutoFit/>
          </a:bodyPr>
          <a:lstStyle/>
          <a:p>
            <a:pPr algn="ctr"/>
            <a:r>
              <a:rPr lang="ru-RU" sz="3200" b="1" i="1">
                <a:solidFill>
                  <a:srgbClr val="003399"/>
                </a:solidFill>
              </a:rPr>
              <a:t>Коляда</a:t>
            </a:r>
          </a:p>
        </p:txBody>
      </p:sp>
      <p:sp>
        <p:nvSpPr>
          <p:cNvPr id="10" name="TextBox 9"/>
          <p:cNvSpPr txBox="1">
            <a:spLocks noChangeArrowheads="1"/>
          </p:cNvSpPr>
          <p:nvPr/>
        </p:nvSpPr>
        <p:spPr bwMode="auto">
          <a:xfrm>
            <a:off x="5286375" y="6072188"/>
            <a:ext cx="3000375" cy="584200"/>
          </a:xfrm>
          <a:prstGeom prst="rect">
            <a:avLst/>
          </a:prstGeom>
          <a:noFill/>
          <a:ln w="9525">
            <a:noFill/>
            <a:miter lim="800000"/>
            <a:headEnd/>
            <a:tailEnd/>
          </a:ln>
        </p:spPr>
        <p:txBody>
          <a:bodyPr>
            <a:spAutoFit/>
          </a:bodyPr>
          <a:lstStyle/>
          <a:p>
            <a:pPr algn="ctr"/>
            <a:r>
              <a:rPr lang="ru-RU" sz="3200" b="1" i="1">
                <a:solidFill>
                  <a:srgbClr val="003399"/>
                </a:solidFill>
              </a:rPr>
              <a:t>Ярило</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pic>
        <p:nvPicPr>
          <p:cNvPr id="9218" name="Содержимое 3" descr="мокошь.jpg"/>
          <p:cNvPicPr>
            <a:picLocks noGrp="1" noChangeAspect="1"/>
          </p:cNvPicPr>
          <p:nvPr>
            <p:ph idx="1"/>
          </p:nvPr>
        </p:nvPicPr>
        <p:blipFill>
          <a:blip r:embed="rId2" cstate="print"/>
          <a:srcRect/>
          <a:stretch>
            <a:fillRect/>
          </a:stretch>
        </p:blipFill>
        <p:spPr>
          <a:xfrm>
            <a:off x="714375" y="642938"/>
            <a:ext cx="3532188" cy="4525962"/>
          </a:xfrm>
        </p:spPr>
      </p:pic>
      <p:pic>
        <p:nvPicPr>
          <p:cNvPr id="9219" name="Рисунок 4" descr="святогор.jpg"/>
          <p:cNvPicPr>
            <a:picLocks noChangeAspect="1"/>
          </p:cNvPicPr>
          <p:nvPr/>
        </p:nvPicPr>
        <p:blipFill>
          <a:blip r:embed="rId3" cstate="print"/>
          <a:srcRect/>
          <a:stretch>
            <a:fillRect/>
          </a:stretch>
        </p:blipFill>
        <p:spPr bwMode="auto">
          <a:xfrm>
            <a:off x="5000625" y="1643063"/>
            <a:ext cx="3511550" cy="4598987"/>
          </a:xfrm>
          <a:prstGeom prst="rect">
            <a:avLst/>
          </a:prstGeom>
          <a:noFill/>
          <a:ln w="9525">
            <a:noFill/>
            <a:miter lim="800000"/>
            <a:headEnd/>
            <a:tailEnd/>
          </a:ln>
        </p:spPr>
      </p:pic>
      <p:sp>
        <p:nvSpPr>
          <p:cNvPr id="6" name="TextBox 5"/>
          <p:cNvSpPr txBox="1">
            <a:spLocks noChangeArrowheads="1"/>
          </p:cNvSpPr>
          <p:nvPr/>
        </p:nvSpPr>
        <p:spPr bwMode="auto">
          <a:xfrm>
            <a:off x="1357313" y="5643563"/>
            <a:ext cx="1928812" cy="461962"/>
          </a:xfrm>
          <a:prstGeom prst="rect">
            <a:avLst/>
          </a:prstGeom>
          <a:noFill/>
          <a:ln w="9525">
            <a:noFill/>
            <a:miter lim="800000"/>
            <a:headEnd/>
            <a:tailEnd/>
          </a:ln>
        </p:spPr>
        <p:txBody>
          <a:bodyPr>
            <a:spAutoFit/>
          </a:bodyPr>
          <a:lstStyle/>
          <a:p>
            <a:pPr algn="ctr"/>
            <a:r>
              <a:rPr lang="ru-RU" sz="2400" b="1" i="1">
                <a:solidFill>
                  <a:srgbClr val="003399"/>
                </a:solidFill>
              </a:rPr>
              <a:t>Мокошь</a:t>
            </a:r>
          </a:p>
        </p:txBody>
      </p:sp>
      <p:sp>
        <p:nvSpPr>
          <p:cNvPr id="7" name="TextBox 6"/>
          <p:cNvSpPr txBox="1">
            <a:spLocks noChangeArrowheads="1"/>
          </p:cNvSpPr>
          <p:nvPr/>
        </p:nvSpPr>
        <p:spPr bwMode="auto">
          <a:xfrm>
            <a:off x="5500688" y="6396038"/>
            <a:ext cx="2643187" cy="461962"/>
          </a:xfrm>
          <a:prstGeom prst="rect">
            <a:avLst/>
          </a:prstGeom>
          <a:noFill/>
          <a:ln w="9525">
            <a:noFill/>
            <a:miter lim="800000"/>
            <a:headEnd/>
            <a:tailEnd/>
          </a:ln>
        </p:spPr>
        <p:txBody>
          <a:bodyPr>
            <a:spAutoFit/>
          </a:bodyPr>
          <a:lstStyle/>
          <a:p>
            <a:pPr algn="ctr"/>
            <a:r>
              <a:rPr lang="ru-RU" sz="2400" b="1" i="1">
                <a:solidFill>
                  <a:srgbClr val="003399"/>
                </a:solidFill>
              </a:rPr>
              <a:t>Святогор</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42" name="Содержимое 3" descr="жертвоприношение.jpg"/>
          <p:cNvPicPr>
            <a:picLocks noGrp="1" noChangeAspect="1"/>
          </p:cNvPicPr>
          <p:nvPr>
            <p:ph idx="1"/>
          </p:nvPr>
        </p:nvPicPr>
        <p:blipFill>
          <a:blip r:embed="rId3" cstate="print"/>
          <a:srcRect/>
          <a:stretch>
            <a:fillRect/>
          </a:stretch>
        </p:blipFill>
        <p:spPr>
          <a:xfrm>
            <a:off x="714375" y="642938"/>
            <a:ext cx="7572375" cy="4714875"/>
          </a:xfrm>
        </p:spPr>
      </p:pic>
      <p:sp>
        <p:nvSpPr>
          <p:cNvPr id="39939" name="Прямоугольник 3"/>
          <p:cNvSpPr>
            <a:spLocks noChangeArrowheads="1"/>
          </p:cNvSpPr>
          <p:nvPr/>
        </p:nvSpPr>
        <p:spPr bwMode="auto">
          <a:xfrm>
            <a:off x="214313" y="5357813"/>
            <a:ext cx="8786812" cy="1323975"/>
          </a:xfrm>
          <a:prstGeom prst="rect">
            <a:avLst/>
          </a:prstGeom>
          <a:noFill/>
          <a:ln w="9525">
            <a:noFill/>
            <a:miter lim="800000"/>
            <a:headEnd/>
            <a:tailEnd/>
          </a:ln>
        </p:spPr>
        <p:txBody>
          <a:bodyPr>
            <a:spAutoFit/>
          </a:bodyPr>
          <a:lstStyle/>
          <a:p>
            <a:pPr algn="just"/>
            <a:r>
              <a:rPr lang="ru-RU" b="1" dirty="0">
                <a:latin typeface="Monotype Corsiva" pitchFamily="66" charset="0"/>
              </a:rPr>
              <a:t>      </a:t>
            </a:r>
            <a:r>
              <a:rPr lang="ru-RU" sz="2000" b="1" dirty="0">
                <a:latin typeface="Monotype Corsiva" pitchFamily="66" charset="0"/>
              </a:rPr>
              <a:t>Князь Владимир обновил обветшавших языческих кумиров. Велел поставить на холме, возле княжеского терема, Перуна с серебряной головой и золотыми усами, украшенного золотой же вязью и драгоценными каменьями. А вокруг него стояли идолы поменьше – Велес, </a:t>
            </a:r>
            <a:r>
              <a:rPr lang="ru-RU" sz="2000" b="1" dirty="0" err="1">
                <a:latin typeface="Monotype Corsiva" pitchFamily="66" charset="0"/>
              </a:rPr>
              <a:t>Хорс</a:t>
            </a:r>
            <a:r>
              <a:rPr lang="ru-RU" sz="2000" b="1" dirty="0">
                <a:latin typeface="Monotype Corsiva" pitchFamily="66" charset="0"/>
              </a:rPr>
              <a:t>, </a:t>
            </a:r>
            <a:r>
              <a:rPr lang="ru-RU" sz="2000" b="1" dirty="0" err="1">
                <a:latin typeface="Monotype Corsiva" pitchFamily="66" charset="0"/>
              </a:rPr>
              <a:t>Даждьбог</a:t>
            </a:r>
            <a:r>
              <a:rPr lang="ru-RU" sz="2000" b="1" dirty="0">
                <a:latin typeface="Monotype Corsiva" pitchFamily="66" charset="0"/>
              </a:rPr>
              <a:t>, </a:t>
            </a:r>
            <a:r>
              <a:rPr lang="ru-RU" sz="2000" b="1" dirty="0" err="1">
                <a:latin typeface="Monotype Corsiva" pitchFamily="66" charset="0"/>
              </a:rPr>
              <a:t>Стрибог</a:t>
            </a:r>
            <a:r>
              <a:rPr lang="ru-RU" sz="2000" b="1" dirty="0">
                <a:latin typeface="Monotype Corsiva" pitchFamily="66" charset="0"/>
              </a:rPr>
              <a:t>, </a:t>
            </a:r>
            <a:r>
              <a:rPr lang="ru-RU" sz="2000" b="1" dirty="0" err="1">
                <a:latin typeface="Monotype Corsiva" pitchFamily="66" charset="0"/>
              </a:rPr>
              <a:t>Симаргл</a:t>
            </a:r>
            <a:r>
              <a:rPr lang="ru-RU" sz="2000" b="1" dirty="0">
                <a:latin typeface="Monotype Corsiva" pitchFamily="66" charset="0"/>
              </a:rPr>
              <a:t> и </a:t>
            </a:r>
            <a:r>
              <a:rPr lang="ru-RU" sz="2000" b="1" dirty="0" err="1">
                <a:latin typeface="Monotype Corsiva" pitchFamily="66" charset="0"/>
              </a:rPr>
              <a:t>Мокошь</a:t>
            </a:r>
            <a:r>
              <a:rPr lang="ru-RU" sz="2000" b="1" dirty="0">
                <a:latin typeface="Monotype Corsiva" pitchFamily="66" charset="0"/>
              </a:rPr>
              <a:t>.</a:t>
            </a:r>
            <a:endParaRPr lang="ru-RU" dirty="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9939">
                                            <p:txEl>
                                              <p:pRg st="0" end="0"/>
                                            </p:txEl>
                                          </p:spTgt>
                                        </p:tgtEl>
                                        <p:attrNameLst>
                                          <p:attrName>style.visibility</p:attrName>
                                        </p:attrNameLst>
                                      </p:cBhvr>
                                      <p:to>
                                        <p:strVal val="visible"/>
                                      </p:to>
                                    </p:set>
                                    <p:set>
                                      <p:cBhvr>
                                        <p:cTn id="7" dur="455" fill="hold">
                                          <p:stCondLst>
                                            <p:cond delay="0"/>
                                          </p:stCondLst>
                                        </p:cTn>
                                        <p:tgtEl>
                                          <p:spTgt spid="39939">
                                            <p:txEl>
                                              <p:pRg st="0" end="0"/>
                                            </p:txEl>
                                          </p:spTgt>
                                        </p:tgtEl>
                                        <p:attrNameLst>
                                          <p:attrName>style.rotation</p:attrName>
                                        </p:attrNameLst>
                                      </p:cBhvr>
                                      <p:to>
                                        <p:strVal val="-45.0"/>
                                      </p:to>
                                    </p:set>
                                    <p:anim calcmode="lin" valueType="num">
                                      <p:cBhvr>
                                        <p:cTn id="8" dur="455" fill="hold">
                                          <p:stCondLst>
                                            <p:cond delay="455"/>
                                          </p:stCondLst>
                                        </p:cTn>
                                        <p:tgtEl>
                                          <p:spTgt spid="3993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993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993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993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0282_80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3000">
    <p:pull dir="l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14313" y="142875"/>
            <a:ext cx="8358187" cy="511175"/>
          </a:xfrm>
        </p:spPr>
        <p:txBody>
          <a:bodyPr/>
          <a:lstStyle/>
          <a:p>
            <a:r>
              <a:rPr lang="ru-RU" sz="3600" b="1" smtClean="0">
                <a:latin typeface="Monotype Corsiva" pitchFamily="66" charset="0"/>
              </a:rPr>
              <a:t>Убиение первых христиан</a:t>
            </a:r>
          </a:p>
        </p:txBody>
      </p:sp>
      <p:pic>
        <p:nvPicPr>
          <p:cNvPr id="12291" name="Содержимое 3" descr="убиение первых христиан.jpg"/>
          <p:cNvPicPr>
            <a:picLocks noGrp="1" noChangeAspect="1"/>
          </p:cNvPicPr>
          <p:nvPr>
            <p:ph idx="1"/>
          </p:nvPr>
        </p:nvPicPr>
        <p:blipFill>
          <a:blip r:embed="rId3" cstate="print"/>
          <a:srcRect/>
          <a:stretch>
            <a:fillRect/>
          </a:stretch>
        </p:blipFill>
        <p:spPr>
          <a:xfrm>
            <a:off x="5143500" y="857250"/>
            <a:ext cx="3671888" cy="4905375"/>
          </a:xfrm>
        </p:spPr>
      </p:pic>
      <p:sp>
        <p:nvSpPr>
          <p:cNvPr id="41988" name="TextBox 5"/>
          <p:cNvSpPr txBox="1">
            <a:spLocks noChangeArrowheads="1"/>
          </p:cNvSpPr>
          <p:nvPr/>
        </p:nvSpPr>
        <p:spPr bwMode="auto">
          <a:xfrm>
            <a:off x="285750" y="671513"/>
            <a:ext cx="4643438" cy="5940425"/>
          </a:xfrm>
          <a:prstGeom prst="rect">
            <a:avLst/>
          </a:prstGeom>
          <a:noFill/>
          <a:ln w="9525">
            <a:noFill/>
            <a:miter lim="800000"/>
            <a:headEnd/>
            <a:tailEnd/>
          </a:ln>
        </p:spPr>
        <p:txBody>
          <a:bodyPr>
            <a:spAutoFit/>
          </a:bodyPr>
          <a:lstStyle/>
          <a:p>
            <a:pPr algn="just"/>
            <a:r>
              <a:rPr lang="ru-RU" sz="2000" b="1">
                <a:latin typeface="Monotype Corsiva" pitchFamily="66" charset="0"/>
              </a:rPr>
              <a:t>       Князь вернулся с дружиной из удачного похода и решил возблагодарить языческих богов. Старцы-волхвы сказали: </a:t>
            </a:r>
          </a:p>
          <a:p>
            <a:pPr algn="just">
              <a:buFontTx/>
              <a:buChar char="-"/>
            </a:pPr>
            <a:r>
              <a:rPr lang="ru-RU" sz="2000" b="1">
                <a:latin typeface="Monotype Corsiva" pitchFamily="66" charset="0"/>
              </a:rPr>
              <a:t>Перун на этот раз требует крови человеческой. Бросим жребий на отрока или девицу…</a:t>
            </a:r>
          </a:p>
          <a:p>
            <a:pPr algn="just"/>
            <a:r>
              <a:rPr lang="ru-RU" sz="2000" b="1">
                <a:latin typeface="Monotype Corsiva" pitchFamily="66" charset="0"/>
              </a:rPr>
              <a:t>       Жребий пал на семью варяга-христианина Феодора – на сына его Иоанна. Федор пришедших за сыном жрецов не пустил на порог своего дома и провожал их со словами:</a:t>
            </a:r>
          </a:p>
          <a:p>
            <a:pPr algn="just">
              <a:buFontTx/>
              <a:buChar char="-"/>
            </a:pPr>
            <a:r>
              <a:rPr lang="ru-RU" sz="2000" b="1">
                <a:latin typeface="Monotype Corsiva" pitchFamily="66" charset="0"/>
              </a:rPr>
              <a:t>Не боги у вас, а просто дерево. Сегодня стоят, а завтра сгниют. Бог же один. Он сотворил небо и землю, звезды и луну… А эти боги что сделали? Не дам им сына своего.</a:t>
            </a:r>
          </a:p>
          <a:p>
            <a:pPr algn="just"/>
            <a:r>
              <a:rPr lang="ru-RU" sz="2000" b="1">
                <a:latin typeface="Monotype Corsiva" pitchFamily="66" charset="0"/>
              </a:rPr>
              <a:t>       Тогда жрецы вышли со двора Феодора и сказали киевлянам, что чужеземец осмелился ругать их богов. Рассвирепевшая толпа горожан убила отца и сына. Они стали первыми христианскими мучениками.</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1988">
                                            <p:txEl>
                                              <p:pRg st="0" end="0"/>
                                            </p:txEl>
                                          </p:spTgt>
                                        </p:tgtEl>
                                        <p:attrNameLst>
                                          <p:attrName>style.visibility</p:attrName>
                                        </p:attrNameLst>
                                      </p:cBhvr>
                                      <p:to>
                                        <p:strVal val="visible"/>
                                      </p:to>
                                    </p:set>
                                    <p:set>
                                      <p:cBhvr>
                                        <p:cTn id="7" dur="455" fill="hold">
                                          <p:stCondLst>
                                            <p:cond delay="0"/>
                                          </p:stCondLst>
                                        </p:cTn>
                                        <p:tgtEl>
                                          <p:spTgt spid="41988">
                                            <p:txEl>
                                              <p:pRg st="0" end="0"/>
                                            </p:txEl>
                                          </p:spTgt>
                                        </p:tgtEl>
                                        <p:attrNameLst>
                                          <p:attrName>style.rotation</p:attrName>
                                        </p:attrNameLst>
                                      </p:cBhvr>
                                      <p:to>
                                        <p:strVal val="-45.0"/>
                                      </p:to>
                                    </p:set>
                                    <p:anim calcmode="lin" valueType="num">
                                      <p:cBhvr>
                                        <p:cTn id="8" dur="455" fill="hold">
                                          <p:stCondLst>
                                            <p:cond delay="455"/>
                                          </p:stCondLst>
                                        </p:cTn>
                                        <p:tgtEl>
                                          <p:spTgt spid="4198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98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98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98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1988">
                                            <p:txEl>
                                              <p:pRg st="1" end="1"/>
                                            </p:txEl>
                                          </p:spTgt>
                                        </p:tgtEl>
                                        <p:attrNameLst>
                                          <p:attrName>style.visibility</p:attrName>
                                        </p:attrNameLst>
                                      </p:cBhvr>
                                      <p:to>
                                        <p:strVal val="visible"/>
                                      </p:to>
                                    </p:set>
                                    <p:set>
                                      <p:cBhvr>
                                        <p:cTn id="14" dur="455" fill="hold">
                                          <p:stCondLst>
                                            <p:cond delay="0"/>
                                          </p:stCondLst>
                                        </p:cTn>
                                        <p:tgtEl>
                                          <p:spTgt spid="41988">
                                            <p:txEl>
                                              <p:pRg st="1" end="1"/>
                                            </p:txEl>
                                          </p:spTgt>
                                        </p:tgtEl>
                                        <p:attrNameLst>
                                          <p:attrName>style.rotation</p:attrName>
                                        </p:attrNameLst>
                                      </p:cBhvr>
                                      <p:to>
                                        <p:strVal val="-45.0"/>
                                      </p:to>
                                    </p:set>
                                    <p:anim calcmode="lin" valueType="num">
                                      <p:cBhvr>
                                        <p:cTn id="15" dur="455" fill="hold">
                                          <p:stCondLst>
                                            <p:cond delay="455"/>
                                          </p:stCondLst>
                                        </p:cTn>
                                        <p:tgtEl>
                                          <p:spTgt spid="4198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198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198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1988">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41988">
                                            <p:txEl>
                                              <p:pRg st="2" end="2"/>
                                            </p:txEl>
                                          </p:spTgt>
                                        </p:tgtEl>
                                        <p:attrNameLst>
                                          <p:attrName>style.visibility</p:attrName>
                                        </p:attrNameLst>
                                      </p:cBhvr>
                                      <p:to>
                                        <p:strVal val="visible"/>
                                      </p:to>
                                    </p:set>
                                    <p:set>
                                      <p:cBhvr>
                                        <p:cTn id="21" dur="455" fill="hold">
                                          <p:stCondLst>
                                            <p:cond delay="0"/>
                                          </p:stCondLst>
                                        </p:cTn>
                                        <p:tgtEl>
                                          <p:spTgt spid="41988">
                                            <p:txEl>
                                              <p:pRg st="2" end="2"/>
                                            </p:txEl>
                                          </p:spTgt>
                                        </p:tgtEl>
                                        <p:attrNameLst>
                                          <p:attrName>style.rotation</p:attrName>
                                        </p:attrNameLst>
                                      </p:cBhvr>
                                      <p:to>
                                        <p:strVal val="-45.0"/>
                                      </p:to>
                                    </p:set>
                                    <p:anim calcmode="lin" valueType="num">
                                      <p:cBhvr>
                                        <p:cTn id="22" dur="455" fill="hold">
                                          <p:stCondLst>
                                            <p:cond delay="455"/>
                                          </p:stCondLst>
                                        </p:cTn>
                                        <p:tgtEl>
                                          <p:spTgt spid="4198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1988">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198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1988">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1988">
                                            <p:txEl>
                                              <p:pRg st="3" end="3"/>
                                            </p:txEl>
                                          </p:spTgt>
                                        </p:tgtEl>
                                        <p:attrNameLst>
                                          <p:attrName>style.visibility</p:attrName>
                                        </p:attrNameLst>
                                      </p:cBhvr>
                                      <p:to>
                                        <p:strVal val="visible"/>
                                      </p:to>
                                    </p:set>
                                    <p:set>
                                      <p:cBhvr>
                                        <p:cTn id="28" dur="455" fill="hold">
                                          <p:stCondLst>
                                            <p:cond delay="0"/>
                                          </p:stCondLst>
                                        </p:cTn>
                                        <p:tgtEl>
                                          <p:spTgt spid="41988">
                                            <p:txEl>
                                              <p:pRg st="3" end="3"/>
                                            </p:txEl>
                                          </p:spTgt>
                                        </p:tgtEl>
                                        <p:attrNameLst>
                                          <p:attrName>style.rotation</p:attrName>
                                        </p:attrNameLst>
                                      </p:cBhvr>
                                      <p:to>
                                        <p:strVal val="-45.0"/>
                                      </p:to>
                                    </p:set>
                                    <p:anim calcmode="lin" valueType="num">
                                      <p:cBhvr>
                                        <p:cTn id="29" dur="455" fill="hold">
                                          <p:stCondLst>
                                            <p:cond delay="455"/>
                                          </p:stCondLst>
                                        </p:cTn>
                                        <p:tgtEl>
                                          <p:spTgt spid="41988">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1988">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1988">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1988">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41988">
                                            <p:txEl>
                                              <p:pRg st="4" end="4"/>
                                            </p:txEl>
                                          </p:spTgt>
                                        </p:tgtEl>
                                        <p:attrNameLst>
                                          <p:attrName>style.visibility</p:attrName>
                                        </p:attrNameLst>
                                      </p:cBhvr>
                                      <p:to>
                                        <p:strVal val="visible"/>
                                      </p:to>
                                    </p:set>
                                    <p:set>
                                      <p:cBhvr>
                                        <p:cTn id="35" dur="455" fill="hold">
                                          <p:stCondLst>
                                            <p:cond delay="0"/>
                                          </p:stCondLst>
                                        </p:cTn>
                                        <p:tgtEl>
                                          <p:spTgt spid="41988">
                                            <p:txEl>
                                              <p:pRg st="4" end="4"/>
                                            </p:txEl>
                                          </p:spTgt>
                                        </p:tgtEl>
                                        <p:attrNameLst>
                                          <p:attrName>style.rotation</p:attrName>
                                        </p:attrNameLst>
                                      </p:cBhvr>
                                      <p:to>
                                        <p:strVal val="-45.0"/>
                                      </p:to>
                                    </p:set>
                                    <p:anim calcmode="lin" valueType="num">
                                      <p:cBhvr>
                                        <p:cTn id="36" dur="455" fill="hold">
                                          <p:stCondLst>
                                            <p:cond delay="455"/>
                                          </p:stCondLst>
                                        </p:cTn>
                                        <p:tgtEl>
                                          <p:spTgt spid="41988">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1988">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1988">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1988">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711</Words>
  <Application>Microsoft Office PowerPoint</Application>
  <PresentationFormat>Экран (4:3)</PresentationFormat>
  <Paragraphs>52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Оформление по умолчанию</vt:lpstr>
      <vt:lpstr>«Князь Красное Солнышко» </vt:lpstr>
      <vt:lpstr>Кому верили и чему поклонялись в языческой Руси</vt:lpstr>
      <vt:lpstr>Слайд 3</vt:lpstr>
      <vt:lpstr>Слайд 4</vt:lpstr>
      <vt:lpstr>Слайд 5</vt:lpstr>
      <vt:lpstr>Слайд 6</vt:lpstr>
      <vt:lpstr>Слайд 7</vt:lpstr>
      <vt:lpstr>Слайд 8</vt:lpstr>
      <vt:lpstr>Убиение первых христиан</vt:lpstr>
      <vt:lpstr>Слайд 10</vt:lpstr>
      <vt:lpstr>Выбор веры</vt:lpstr>
      <vt:lpstr>Выбор веры князем Владимиром</vt:lpstr>
      <vt:lpstr>Слайд 13</vt:lpstr>
      <vt:lpstr>Слайд 14</vt:lpstr>
      <vt:lpstr>Слайд 15</vt:lpstr>
      <vt:lpstr>Слайд 16</vt:lpstr>
      <vt:lpstr>Слайд 17</vt:lpstr>
      <vt:lpstr>Принятие Владимиром христианского имени</vt:lpstr>
      <vt:lpstr>Слайд 19</vt:lpstr>
      <vt:lpstr>Слайд 20</vt:lpstr>
      <vt:lpstr>Слайд 21</vt:lpstr>
      <vt:lpstr>Слайд 22</vt:lpstr>
      <vt:lpstr>Слайд 23</vt:lpstr>
      <vt:lpstr>Сокрушение идолов</vt:lpstr>
      <vt:lpstr>Слайд 25</vt:lpstr>
      <vt:lpstr>Слайд 26</vt:lpstr>
      <vt:lpstr>Слайд 27</vt:lpstr>
      <vt:lpstr>Князь Владимир</vt:lpstr>
      <vt:lpstr>Святой Равноапостольный князь Владимир</vt:lpstr>
      <vt:lpstr>Икона князя Владимира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Sender</dc:creator>
  <cp:lastModifiedBy>Родители</cp:lastModifiedBy>
  <cp:revision>232</cp:revision>
  <dcterms:created xsi:type="dcterms:W3CDTF">2006-12-19T15:23:00Z</dcterms:created>
  <dcterms:modified xsi:type="dcterms:W3CDTF">2015-03-22T17:57:14Z</dcterms:modified>
</cp:coreProperties>
</file>