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08" r:id="rId1"/>
  </p:sldMasterIdLst>
  <p:sldIdLst>
    <p:sldId id="256" r:id="rId2"/>
    <p:sldId id="292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8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0C00F-C499-4019-97BB-CE2EB77B7A6A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10A6E85-91D0-4109-B319-C231C2CE89D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0C00F-C499-4019-97BB-CE2EB77B7A6A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A6E85-91D0-4109-B319-C231C2CE89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810A6E85-91D0-4109-B319-C231C2CE89D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0C00F-C499-4019-97BB-CE2EB77B7A6A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0C00F-C499-4019-97BB-CE2EB77B7A6A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810A6E85-91D0-4109-B319-C231C2CE89D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0C00F-C499-4019-97BB-CE2EB77B7A6A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10A6E85-91D0-4109-B319-C231C2CE89D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9C0C00F-C499-4019-97BB-CE2EB77B7A6A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A6E85-91D0-4109-B319-C231C2CE89D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0C00F-C499-4019-97BB-CE2EB77B7A6A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810A6E85-91D0-4109-B319-C231C2CE89D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0C00F-C499-4019-97BB-CE2EB77B7A6A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810A6E85-91D0-4109-B319-C231C2CE89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0C00F-C499-4019-97BB-CE2EB77B7A6A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10A6E85-91D0-4109-B319-C231C2CE89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10A6E85-91D0-4109-B319-C231C2CE89D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0C00F-C499-4019-97BB-CE2EB77B7A6A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810A6E85-91D0-4109-B319-C231C2CE89D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9C0C00F-C499-4019-97BB-CE2EB77B7A6A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9C0C00F-C499-4019-97BB-CE2EB77B7A6A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10A6E85-91D0-4109-B319-C231C2CE89D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5157192"/>
            <a:ext cx="7016824" cy="1008112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Автор:  Кузьмина О.В.</a:t>
            </a:r>
          </a:p>
          <a:p>
            <a:r>
              <a:rPr lang="ru-RU" dirty="0" smtClean="0"/>
              <a:t> Учитель начальных классов</a:t>
            </a:r>
          </a:p>
          <a:p>
            <a:r>
              <a:rPr lang="ru-RU" dirty="0" smtClean="0"/>
              <a:t>  МАОУ «СОШ №</a:t>
            </a:r>
            <a:r>
              <a:rPr lang="ru-RU" dirty="0" smtClean="0"/>
              <a:t>6»</a:t>
            </a:r>
            <a:endParaRPr lang="ru-RU" dirty="0" smtClean="0"/>
          </a:p>
          <a:p>
            <a:r>
              <a:rPr lang="ru-RU" dirty="0" smtClean="0"/>
              <a:t>г.Москва </a:t>
            </a:r>
            <a:r>
              <a:rPr lang="ru-RU" dirty="0" err="1" smtClean="0"/>
              <a:t>г.о.троицк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Математический диктант 4 класс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Тест № 9</a:t>
            </a:r>
            <a:endParaRPr lang="ru-RU" dirty="0"/>
          </a:p>
        </p:txBody>
      </p:sp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428596" y="1357298"/>
            <a:ext cx="8501122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1.Сколько килограммов в 4 т?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2.Сколько центнеров в 800 кг?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3.Во сколько раз 1 кг больше 1 г?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4.При каком значении с равенство 200 + с = 630 верно?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5.К числу 9909 прибавь 1.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6.Число 10 ООО раздели на 100.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7.Сможет ли человек поднять груз массой 2 ООО ООО г?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8.Какую единицу измерения можно использовать в случае: масса грузового автомобиля 7 ...?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9.Сколько килограммов в 1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?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10.Масса бегемота 4 т, а масса зубра составляет четвёртую часть массы бегемота. Чему равна масса зубра?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Тест №10</a:t>
            </a:r>
            <a:endParaRPr lang="ru-RU" dirty="0"/>
          </a:p>
        </p:txBody>
      </p:sp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285720" y="1643050"/>
            <a:ext cx="8715436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1.Сколько квадратных сантиметров в 8 дм</a:t>
            </a:r>
            <a:r>
              <a:rPr kumimoji="0" lang="ru-RU" sz="2400" b="1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?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2.Во сколько раз 5 см меньше, чем 5 м?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3.Вырази в граммах 4 кг 8 г.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4.Вырази в метрах 8 км 50 м.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5.Сколько минут в 8 ч?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6.Найди произведение чисел 109 и 9.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7.Найди частное чисел 812 и 4.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8.Частное чисел 88 и 11 увеличь в 1000 раз.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9.Найди площадь прямоугольника со сторонами 4 дм и 5 см.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10.На соревнованиях спортсмен пробежал 1 км за 2 мин 53 с. Вырази результат спортсмена в секундах.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Тест № 11</a:t>
            </a:r>
            <a:endParaRPr lang="ru-RU" dirty="0"/>
          </a:p>
        </p:txBody>
      </p:sp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285720" y="1285860"/>
            <a:ext cx="857256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1.Запиши число цифрами: три миллиона восемь.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2.Сколько месяцев в 6 г. 8 мес.?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3.Число 1 ООО ООО уменьши в 100 раз.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4.К числу 299 099 прибавь 1.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5.Туристы были в походе 2 ч.Шестую часть времени они затратили на привал. Сколько длился привал?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6.Экскурсия по музею началась в 10 ч 30 мин и закончилась в 13 ч. Сколько продолжалась экскурсия?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7.Сколько веков составляют 6000 лет?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8.Сколько килограммов в 9 т?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9.Сколько квадратных метров в 1600 дм</a:t>
            </a:r>
            <a:r>
              <a:rPr kumimoji="0" lang="ru-RU" sz="2400" b="1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?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10.Запиши решение выражением. Когда от мотка проволоки отрезали 7 раз по с м, осталось ещё 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м. Сколько метров проволоки было в мотке?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Тест №12</a:t>
            </a:r>
            <a:endParaRPr lang="ru-RU" dirty="0"/>
          </a:p>
        </p:txBody>
      </p:sp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142844" y="1428736"/>
            <a:ext cx="857256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1.Найди сумму чисел 9999 и 1.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2.Найди разность чисел 70 ООО и 1.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3.На сколько надо уменьшить число 1060, чтобы осталось число 1000?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4.К какому числу нужно прибавить 860, чтобы получить 35 860?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5.Чему равна четвёртая часть отрезка длиной 64 мм?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6.Сколько минут в 2 ч 16 мин?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7.Первое слагаемое 54, сумма 697. Найди второе слагаемое.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8.Из произведения чисел 60 и 8 вычти 390.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9.Вычитаемое 643, разность 625. Найди уменьшаемое.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10.В зрительном зале 600 мест. Когда заняли 9 полных рядов, осталось 150 свободных мест. Сколько мест в каждом ряду, если все ряды одинаковые?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Тест №13</a:t>
            </a:r>
            <a:endParaRPr lang="ru-RU" dirty="0"/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214282" y="1357298"/>
            <a:ext cx="8715436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 разности чисел 9999 и 999 прибавь 10 ООО.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Разность чисел 620 и 20 умножь на 100.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Найди сумму чисел 7008 и 200.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Число 34 008 уменьши на 12 ООО.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Рабочий день адвоката окончился в 17 ч 30 мин. Когда он начался, если его продолжительность составила 8 ч?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 8 м 40 см прибавь 54 см.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 каком значении а равенство 700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а =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373 + 27 верно?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Запиши решение выражением.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Купили 7 ручек по а руб.и 9 карандашей по 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руб.Сколько заплатили за покупку?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 числа 420 вычти частное чисел 350 и 7.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 участка собрали 456 кг картофеля. Это на 233 кг больше, чем собрали моркови. Сколько килограммов моркови собрали?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Тест№14</a:t>
            </a:r>
            <a:endParaRPr lang="ru-RU" dirty="0"/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285720" y="1643050"/>
            <a:ext cx="8501122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Найди сумму чисел 460, 270 и 30.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Число 800 уменьши на разность чисел 180 и 2.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Сколько квадратных дециметров в 1 м</a:t>
            </a:r>
            <a:r>
              <a:rPr kumimoji="0" lang="ru-RU" sz="2000" b="1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?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Какое число надо прибавить к числу 7200, чтобы получить 8000?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 какого числа надо вычесть 600, чтобы осталось 900?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Найди разность чисел 2800 и 500.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Какой может быть масса взрослой кошки: 5 кг, 500 г, 50 кг?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Уменьши 3 ч на 20 мин.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 24 км 80 м прибавь 6 км 200 м.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 двух городов навстречу друг другу вышли два поезда. Один прошёл до встречи 270 км, другой - 160 км. Какое расстояние между городами?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Тест №15</a:t>
            </a:r>
            <a:endParaRPr lang="ru-RU" dirty="0"/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214282" y="1571612"/>
            <a:ext cx="8929718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Выполни деление с остатком чисел 50 и 32.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Число 999 раздели на 9.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сколько надо умножить число 21, чтобы получить 84?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Число 7200 уменьши в 6 раз.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Найди произведение чисел 150 и 8.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Число 2100 увеличь в 4 раза.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Наименьшее шестизначное число уменьши в 1000 раз.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Наименьшее четырёхзначное число увеличь в 100 раз.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 каком значении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равенство 8 *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= 160 : 20 верно?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прошлом году на автозаводе изготовили 1600 машин, что на 300 машин больше, чем изготовили в этом году. Сколько машин изготовили в этом году?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Тест №16</a:t>
            </a:r>
            <a:endParaRPr lang="ru-RU" dirty="0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214282" y="1643050"/>
            <a:ext cx="8929718" cy="4431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Найди произведение чисел а и с, если а = 94, с = 3.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Число 702 умножь на 4.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Сколько десятков в числе 17 800?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Найди частное чисел 4000 и 8.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Наименьшее пятизначное число уменьши в 100 раз.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Сколько единиц в числе, содержащем 54 сот.?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Сколько секунд в 5 мин 7 с?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Множители 12 ООО и 6.Найди произведение.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Число 617 умножь на 0.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Запиши решение выражением. Купили 4 одинаковых кресла</a:t>
            </a:r>
            <a:r>
              <a:rPr lang="ru-RU" sz="2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 с руб. Сколько стоят 7 таких кресел?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Тест №17</a:t>
            </a:r>
            <a:endParaRPr lang="ru-RU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85720" y="1643050"/>
            <a:ext cx="8643998" cy="4985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сколько надо умножить число 8, чтобы получить 32 ООО?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Сколько минут в 1 ч 55 мин?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Увеличь 9 см 5 мм в 6 раз.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Делитель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4,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частное 603.Найди делимое.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Наибольшее трёхзначное число увеличь в 1000 раз.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Запиши решение выражением.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6.    В городе 5 таксомоторных парков, в которых всего 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машин.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Строят ещё 2 таких парка. Сколько машин будет работать в новых парках, если в каждом машин поровну?</a:t>
            </a:r>
            <a:endParaRPr lang="ru-RU" sz="20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7.</a:t>
            </a:r>
            <a:r>
              <a:rPr kumimoji="0" lang="ru-RU" sz="20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Найди произведение чисел 2400 и 5.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8.     Число 4010 раздели на 5.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9.     Число 8967 умножь на 1.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10.  С одного участка собрали 51 кг яблок, а с другого 33 кг яблок.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Все яблоки упаковали в ящики по 21 кг в каждый. Сколько ящиков потребовалось?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Тест №18</a:t>
            </a:r>
            <a:endParaRPr lang="ru-RU" dirty="0"/>
          </a:p>
        </p:txBody>
      </p:sp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500034" y="1714488"/>
            <a:ext cx="8358246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 1 м вычти 45 см.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Раздели 6 м 3 дм на 3.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 каком значении с равенство 100 ■ с = 7000 : 10 верно?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Найди частное чисел 9600 и 4.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сколько половина года больше, чем треть года?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Самое большое четырёхзначное число уменьши в 9 раз.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Найди произведение чисел 1010 и 7.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Сколько квадратных метров в 700 дм</a:t>
            </a:r>
            <a:r>
              <a:rPr kumimoji="0" lang="ru-RU" sz="2000" b="1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?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Запиши решение выражением.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Из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одного города в другой поезд шёл 7 ч со скоростью с км/ч. Ему осталось пройти 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км. Чему равно расстояние между городами?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10.В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трёх корзинах 93 кг огурцов.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В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первой корзине 40 кг, во второй третья часть всех огурцов. Сколько килограммов огурцов в третьей корзине?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Тест №1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85720" y="1285860"/>
            <a:ext cx="8501122" cy="53542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ru-RU" sz="2800" b="1" baseline="-25000" dirty="0" smtClean="0">
                <a:latin typeface="Times New Roman" pitchFamily="18" charset="0"/>
                <a:cs typeface="Times New Roman" pitchFamily="18" charset="0"/>
              </a:rPr>
              <a:t>Запиши число, в котором 6 сот. 5 ед.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ru-RU" sz="2800" b="1" baseline="-25000" dirty="0" smtClean="0">
                <a:latin typeface="Times New Roman" pitchFamily="18" charset="0"/>
                <a:cs typeface="Times New Roman" pitchFamily="18" charset="0"/>
              </a:rPr>
              <a:t>Запиши число, которое при счёте предшествует числу 1000.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ru-RU" sz="2800" b="1" baseline="-25000" dirty="0" smtClean="0">
                <a:latin typeface="Times New Roman" pitchFamily="18" charset="0"/>
                <a:cs typeface="Times New Roman" pitchFamily="18" charset="0"/>
              </a:rPr>
              <a:t>Первое слагаемое 160, второе слагаемое 420. Найди сумму.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ru-RU" sz="2800" b="1" baseline="-25000" dirty="0" smtClean="0">
                <a:latin typeface="Times New Roman" pitchFamily="18" charset="0"/>
                <a:cs typeface="Times New Roman" pitchFamily="18" charset="0"/>
              </a:rPr>
              <a:t>Уменьшаемое 700, вычитаемое 40. Найди разность.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ru-RU" sz="2800" b="1" baseline="-25000" dirty="0" smtClean="0">
                <a:latin typeface="Times New Roman" pitchFamily="18" charset="0"/>
                <a:cs typeface="Times New Roman" pitchFamily="18" charset="0"/>
              </a:rPr>
              <a:t>Вычитаемое 85, разность </a:t>
            </a:r>
            <a:r>
              <a:rPr lang="ru-RU" sz="2800" b="1" baseline="-25000" dirty="0" smtClean="0">
                <a:latin typeface="Times New Roman" pitchFamily="18" charset="0"/>
                <a:cs typeface="Times New Roman" pitchFamily="18" charset="0"/>
              </a:rPr>
              <a:t>210.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baseline="-25000" dirty="0" smtClean="0">
                <a:latin typeface="Times New Roman" pitchFamily="18" charset="0"/>
                <a:cs typeface="Times New Roman" pitchFamily="18" charset="0"/>
              </a:rPr>
              <a:t>Найди </a:t>
            </a:r>
            <a:r>
              <a:rPr lang="ru-RU" sz="2800" b="1" baseline="-25000" dirty="0" smtClean="0">
                <a:latin typeface="Times New Roman" pitchFamily="18" charset="0"/>
                <a:cs typeface="Times New Roman" pitchFamily="18" charset="0"/>
              </a:rPr>
              <a:t>уменьшаемое.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ru-RU" sz="2800" b="1" baseline="-25000" dirty="0" smtClean="0">
                <a:latin typeface="Times New Roman" pitchFamily="18" charset="0"/>
                <a:cs typeface="Times New Roman" pitchFamily="18" charset="0"/>
              </a:rPr>
              <a:t>Первое слагаемое 230, сумма 500. Найди второе слагаемое.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ru-RU" sz="2800" b="1" baseline="-25000" dirty="0" smtClean="0">
                <a:latin typeface="Times New Roman" pitchFamily="18" charset="0"/>
                <a:cs typeface="Times New Roman" pitchFamily="18" charset="0"/>
              </a:rPr>
              <a:t>Какое число меньше: 847 или 748?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ru-RU" sz="2800" b="1" baseline="-25000" dirty="0" smtClean="0">
                <a:latin typeface="Times New Roman" pitchFamily="18" charset="0"/>
                <a:cs typeface="Times New Roman" pitchFamily="18" charset="0"/>
              </a:rPr>
              <a:t>У Коли 8 монет по 10 руб. и 7 монет по 5 </a:t>
            </a:r>
            <a:r>
              <a:rPr lang="ru-RU" sz="2800" b="1" baseline="-25000" dirty="0" smtClean="0">
                <a:latin typeface="Times New Roman" pitchFamily="18" charset="0"/>
                <a:cs typeface="Times New Roman" pitchFamily="18" charset="0"/>
              </a:rPr>
              <a:t>руб.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baseline="-25000" dirty="0" smtClean="0">
                <a:latin typeface="Times New Roman" pitchFamily="18" charset="0"/>
                <a:cs typeface="Times New Roman" pitchFamily="18" charset="0"/>
              </a:rPr>
              <a:t>Сколько </a:t>
            </a:r>
            <a:r>
              <a:rPr lang="ru-RU" sz="2800" b="1" baseline="-25000" dirty="0" smtClean="0">
                <a:latin typeface="Times New Roman" pitchFamily="18" charset="0"/>
                <a:cs typeface="Times New Roman" pitchFamily="18" charset="0"/>
              </a:rPr>
              <a:t>денег у Коли?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ru-RU" sz="2800" b="1" baseline="-25000" dirty="0" smtClean="0">
                <a:latin typeface="Times New Roman" pitchFamily="18" charset="0"/>
                <a:cs typeface="Times New Roman" pitchFamily="18" charset="0"/>
              </a:rPr>
              <a:t>При каком значении а равенство </a:t>
            </a:r>
            <a:r>
              <a:rPr lang="ru-RU" sz="2800" b="1" i="1" baseline="-25000" dirty="0" smtClean="0">
                <a:latin typeface="Times New Roman" pitchFamily="18" charset="0"/>
                <a:cs typeface="Times New Roman" pitchFamily="18" charset="0"/>
              </a:rPr>
              <a:t>а - 85 = 0 верно?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ru-RU" sz="2800" b="1" baseline="-25000" dirty="0" smtClean="0">
                <a:latin typeface="Times New Roman" pitchFamily="18" charset="0"/>
                <a:cs typeface="Times New Roman" pitchFamily="18" charset="0"/>
              </a:rPr>
              <a:t>В 2 одинаковых автобусах помещается 120 пассажиров. Сколько пассажиров вместят 3 таких автобуса?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Тест №19</a:t>
            </a:r>
            <a:endParaRPr lang="ru-RU" dirty="0"/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428596" y="1142984"/>
            <a:ext cx="8286808" cy="5170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0" indent="-4572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Число 1200 увеличь в 6 раз.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Число 1600 уменьши в 8 раз.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Выполни деление с остатком чисел 35 и 8.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Число 1002 умножь на 7.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Периметр квадрата равен 20 см. Найди его площадь.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Найди разность чисел 7020 и 5000.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Что больше: 740 кг или 8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?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 10 км 850 м прибавь 200 м.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 сколько раз 1 м</a:t>
            </a:r>
            <a:r>
              <a:rPr kumimoji="0" lang="ru-RU" sz="2000" b="1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больше, чем 1 см</a:t>
            </a:r>
            <a:r>
              <a:rPr kumimoji="0" lang="ru-RU" sz="2000" b="1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?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Тане 15 лет. Она в 3 раза старше брата. На сколько лет брат младше Тани?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Тест №20</a:t>
            </a:r>
            <a:endParaRPr lang="ru-RU" dirty="0"/>
          </a:p>
        </p:txBody>
      </p:sp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500034" y="1643050"/>
            <a:ext cx="8358246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 сколько раз 1 ч больше, чем 10 мин?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Найди периметр квадрата со стороной 4 см 2 мм.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Найди значение выражения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 - г,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если с - наименьшее четырёхзначное число, г - наибольшее трёхзначное число.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Выполни деление с остатком чисел 400 и 130.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 каком значении </a:t>
            </a:r>
            <a:r>
              <a:rPr kumimoji="0" lang="ru-RU" sz="20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равенство </a:t>
            </a:r>
            <a:r>
              <a:rPr kumimoji="0" lang="ru-RU" sz="20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: 7 = 57 + 43 верно?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Сколько минут в 3 ч 15 мин?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Запиши решение выражением.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Купили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21 тетрадь в клетку и 17 тетрадей в линейку по одной цене. Всего заплатили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руб.Сколько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стоит одна тетрадь?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8.  Третья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часть отрезка составляет 12 см. Найди длину отрезка.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9.  Какое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число на 6000 меньше, чем число 17 ООО?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10.Из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60 ручек составили наборы по 8 ручек в каждом. Сколько получилось наборов, если осталось 4 ручки?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Тест №21</a:t>
            </a:r>
            <a:endParaRPr lang="ru-RU" dirty="0"/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357158" y="1643050"/>
            <a:ext cx="7858180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Найди произведение чисел 120 и 7.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Делимое 4200, делитель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6.Найди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частное.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Найди значение выражения 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8, если 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96 ООО.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Сумму чисел 24 и 46 раздели на 14.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Сколько квадратных миллиметров в 7 см</a:t>
            </a:r>
            <a:r>
              <a:rPr kumimoji="0" lang="ru-RU" sz="2000" b="1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?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Найди периметр квадрата со стороной 4 см 5 мм.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Какая скорость больше: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15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км/ч или 1500 м/ч?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8. 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При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каком значении а равенство а ■ 10 = 240 верно?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9.    Автомобиль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 2 ч проехал 180 км, двигаясь с одинаковой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скоростью. С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какой скоростью он двигался?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10.  Поезд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шёл 2 ч со скоростью 60 км/ч и 3 ч со скоростью 50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км/ч.</a:t>
            </a:r>
            <a:r>
              <a:rPr lang="ru-RU" sz="2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Какое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расстояние он проехал?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Тест №22</a:t>
            </a:r>
            <a:endParaRPr lang="ru-RU" dirty="0"/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285720" y="1571612"/>
            <a:ext cx="8715436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Найди разность чисел 82 ООО и 2000.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Число 7681 умножь на 0.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сколько надо увеличить число 260, чтобы получить 1000?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 какого числа надо вычесть 9999, чтобы осталось число 1?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Найди произведение чисел 320 и 2.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Число 72 раздели на 24.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Скорость пешехода 6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км/ч.</a:t>
            </a:r>
            <a:r>
              <a:rPr lang="ru-RU" sz="2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Какое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расстояние он пройдёт за 2 ч, двигаясь с постоянной скоростью?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Скорость самолёта 15 км/мин. Какое расстояние он пролетит за 1 ч?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Ученик, двигаясь с постоянной скоростью, за 5 мин пробежал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500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м. С какой скоростью он бежал?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10.  У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Димы есть 100 руб. Он должен купить 2 пакета молока по 36 руб. и сметану за 24 руб. Хватит ли ему этих денег? Если да, сколько сдачи он получит?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Тест №23</a:t>
            </a:r>
            <a:endParaRPr lang="ru-RU" dirty="0"/>
          </a:p>
        </p:txBody>
      </p:sp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428596" y="1643050"/>
            <a:ext cx="8429684" cy="4062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Найди произведение чисел 11 и 40.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Сумму чисел 600 и 200 раздели на 4.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Число 112 умножь на 40.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Множители 40 и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300.</a:t>
            </a:r>
            <a:r>
              <a:rPr lang="ru-RU" sz="2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Найди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произведение.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Наименьшее четырёхзначное число раздели на 5.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Число 600 умножь на 70.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Сколько квадратных сантиметров в 8 дм</a:t>
            </a:r>
            <a:r>
              <a:rPr kumimoji="0" lang="ru-RU" sz="2000" b="1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25 см</a:t>
            </a:r>
            <a:r>
              <a:rPr kumimoji="0" lang="ru-RU" sz="2000" b="1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?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Что больше: 2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сут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2 ч или 68 ч?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Два автомобиля выехали навстречу друг другу в 8 ч и встретились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в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11 ч. Как долго они были в пути?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10.  На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ферме от каждой коровы получают в среднем 13 л молока в день. Сколько литров молока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получат</a:t>
            </a:r>
            <a:r>
              <a:rPr lang="ru-RU" sz="2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неделю от 10 коров?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Тест №24</a:t>
            </a:r>
            <a:endParaRPr lang="ru-RU" dirty="0"/>
          </a:p>
        </p:txBody>
      </p:sp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285720" y="1714488"/>
            <a:ext cx="8429684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Число 600 раздели на 5.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Число 80 умножь на 4000.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Число 4200 раздели на 7.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Произведение чисел 800 и 300 раздели на 1000.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Сумму чисел 620 и 180 умножь на 20.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Найди площадь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прямоугольника</a:t>
            </a:r>
            <a:r>
              <a:rPr lang="ru-RU" sz="2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сторонами 2 см 5 мм и 10 см.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Что больше: 90 см</a:t>
            </a:r>
            <a:r>
              <a:rPr kumimoji="0" lang="ru-RU" sz="2000" b="1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или 9 дм</a:t>
            </a:r>
            <a:r>
              <a:rPr kumimoji="0" lang="ru-RU" sz="2000" b="1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?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 двух посёлков навстречу друг другу вышли одновременно два пешехода. Они встретились через 40 мин. Сколько времени был в пути каждый из них?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Какая скорость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больше:15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км/ч или 15 км/мин?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магазин привезли 42 ящика бананов по 20 кг в каждом.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За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день продали седьмую часть. Сколько килограммов бананов продали?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Тест №25</a:t>
            </a:r>
            <a:endParaRPr lang="ru-RU" dirty="0"/>
          </a:p>
        </p:txBody>
      </p:sp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214282" y="1643050"/>
            <a:ext cx="857256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Число 14 умножь на 600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Число 8000 раздели на 100.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Найди произведение чисел 55 и 200.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Число 903 увеличь в 100 раз.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 каком значении а равенство 90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а = 15 ■ 6 верно?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6.   Из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произведения чисел 900 и 40 вычти 6000.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7.   На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сколько надо увеличить число 720, чтобы получить 900?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8.   Восьмая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часть всех проданных в магазине овощей составляет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120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кг. Сколько килограммов овощей продали?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9.   Что больше:7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км 8 см или 7 км 8 м?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10. Расстояние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между посёлками 130 км. Одновременно из посёлков навстречу друг другу направились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лыжник</a:t>
            </a:r>
            <a:r>
              <a:rPr lang="ru-RU" sz="2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мотоциклист. Скорость лыжника 15 км/ч, а скорость мотоциклиста 50 км/ч. Через какое время они встретятся?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Тест №26</a:t>
            </a:r>
            <a:endParaRPr lang="ru-RU" dirty="0"/>
          </a:p>
        </p:txBody>
      </p:sp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214282" y="1214422"/>
            <a:ext cx="8643998" cy="5170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0" indent="-4572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Найди частное чисел 6300 и 900.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Число 210 раздели на 70.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Выполни деление с остатком чисел 251 и 100.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Найди произведение чисел 300 и 80.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Сколько раз по 100 м содержится в 3 км?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Сколько раз по 15 мин содержится в 1 ч?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сколько надо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увеличить</a:t>
            </a:r>
            <a:r>
              <a:rPr lang="ru-RU" sz="2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число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1600, чтобы получить 2000?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Рост папы 178 см. Брат выше папы на 3 см. Какого роста брат?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Сумму чисел 210 и 420 раздели на 70.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легкового автомобиля требуется 7 л бензина на 100 км пути. Сколько литров бензина потребуется на 400 км пути?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Тест №27</a:t>
            </a:r>
            <a:endParaRPr lang="ru-RU" dirty="0"/>
          </a:p>
        </p:txBody>
      </p:sp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214282" y="1214422"/>
            <a:ext cx="8929718" cy="5170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0" indent="-4572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Число 3500 раздели на 70.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Найди произведение чисел 240 и 3.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сколько надо разделить число 8000, чтобы получить 400?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Найди сумму чисел 263 и 437.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Сумму чисел 240 и 760 раздели на 200.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сколько 1 м</a:t>
            </a:r>
            <a:r>
              <a:rPr kumimoji="0" lang="ru-RU" sz="2000" b="1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больше, чем 10 дм</a:t>
            </a:r>
            <a:r>
              <a:rPr kumimoji="0" lang="ru-RU" sz="2000" b="1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?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 1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вычти 8 кг.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Найди частное чисел 3600 и 100.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Найди периметр квадрата со стороной 2 см 3 мм.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 двух посёлков одновременно навстречу друг другу выехали два мотоциклиста и встретились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через2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ч. Скорость одного была 50 км/ч, скорость другого 60 км/ч. Найди расстояние между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посёлками</a:t>
            </a:r>
            <a:r>
              <a:rPr lang="ru-RU" sz="2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Тест №28</a:t>
            </a:r>
            <a:endParaRPr lang="ru-RU" dirty="0"/>
          </a:p>
        </p:txBody>
      </p:sp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357158" y="1785926"/>
            <a:ext cx="8286808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Найди значение выражения а ■ 700, если а = 30.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Какое число надо умножить на 36, чтобы получить 36 ООО?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какое число разделили 7200, если получили 10?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Найди значение выражения 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40, если 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3200.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 1 дм</a:t>
            </a:r>
            <a:r>
              <a:rPr kumimoji="0" lang="ru-RU" sz="2000" b="1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вычти 20 см</a:t>
            </a:r>
            <a:r>
              <a:rPr kumimoji="0" lang="ru-RU" sz="2000" b="1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 1 т вычти 30 кг.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Найди значение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выражения</a:t>
            </a:r>
            <a:r>
              <a:rPr lang="ru-RU" sz="2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■ 4 ■ 8 ■ 25 удобным способом.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Половина площади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квадрата</a:t>
            </a:r>
            <a:r>
              <a:rPr lang="ru-RU" sz="2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составляет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8 дм</a:t>
            </a:r>
            <a:r>
              <a:rPr kumimoji="0" lang="ru-RU" sz="2000" b="1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Чему равна сторона этого квадрата?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Сколько часов в 5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сут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.?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Пройдя 3 м, мальчик сделал 8 шагов. Сколько таких шагов он сделает, пройдя 300 м?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Тест №2</a:t>
            </a:r>
            <a:endParaRPr lang="ru-RU" dirty="0"/>
          </a:p>
        </p:txBody>
      </p:sp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467544" y="1169246"/>
            <a:ext cx="8136904" cy="5170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1.Число 250 увеличь на 70 ___________________________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2.К какому числу надо прибавить 90, чтобы получилось 480?_______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3.Во сколько раз число 100 больше, чем число 25?________________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4.Найди сумму чисел 236 и 104._______________________________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5.Найди значение выражения а-39, если а=53_____________________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6.Разность чисел 200 и</a:t>
            </a:r>
            <a:r>
              <a:rPr kumimoji="0" lang="ru-RU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120 умножь 5.__________________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7. Найди периметр квадрата со стороной 9 см. ________________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8.Найди площадь прямоугольника со сторонами 8 см и 12 см. _____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9.Число 400 увеличь на частное чисел 90 и 3._____________________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10.Саша купил 4 ручки по 36 рублей. Сколько он заплатил за покупку?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Тест №29</a:t>
            </a:r>
            <a:endParaRPr lang="ru-RU" dirty="0"/>
          </a:p>
        </p:txBody>
      </p:sp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357158" y="1643050"/>
            <a:ext cx="8572560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Сумму чисел 145 и 15 умножь на 30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Найди произведение чисел 170 и 20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Сколько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килограммов</a:t>
            </a:r>
            <a:r>
              <a:rPr lang="ru-RU" sz="2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одной пятой части тонны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?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Найди значение выражения 9 ■ (100 + 5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Сколько квадратных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дециметров</a:t>
            </a:r>
            <a:r>
              <a:rPr lang="ru-RU" sz="2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одной десятой 1 м</a:t>
            </a:r>
            <a:r>
              <a:rPr kumimoji="0" lang="ru-RU" sz="2000" b="1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?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 каком значении с равенство 420 : с = 70 верно?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Уменьши 1 дм</a:t>
            </a:r>
            <a:r>
              <a:rPr kumimoji="0" lang="ru-RU" sz="2000" b="1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 5 см</a:t>
            </a:r>
            <a:r>
              <a:rPr kumimoji="0" lang="ru-RU" sz="2000" b="1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 сколько раз число 1200 больше, чем число 40?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Сколько сантиметров в двух третьих частях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отрезка,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если его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длина</a:t>
            </a:r>
            <a:r>
              <a:rPr lang="ru-RU" sz="2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18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см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?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10.  У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фермера 10 коров и 3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лошади. Одной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лошади требуется 130 кг сена в месяц, а корове - 150 кг. Сколько килограммов сена расходует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фермер</a:t>
            </a:r>
            <a:r>
              <a:rPr lang="ru-RU" sz="2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месяц?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Тест №30</a:t>
            </a:r>
            <a:endParaRPr lang="ru-RU" dirty="0"/>
          </a:p>
        </p:txBody>
      </p:sp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285720" y="1285860"/>
            <a:ext cx="8215370" cy="5170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0" indent="-4572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Найди значение выражения 76 • с, если с = 100.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Частное чисел 5600 и 7 увеличь на 1000.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 произведения чисел 120 и 400 вычти 40 ООО.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Найди произведение чисел 54 и 20.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Число 230 увеличь в 5 раз.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Какое число надо умножить на 6, чтобы получить 420?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Найди значение выражения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: 290 = 1.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Сколько секунд в 2 ч 40 с?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Сколько квадратных метров составляют 300 дм</a:t>
            </a:r>
            <a:r>
              <a:rPr kumimoji="0" lang="ru-RU" sz="2000" b="1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?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6 детских костюмов расходуют столько же метров ткани,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сколько на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 взрослых. Сколько метров ткани требуется на детский костюм, если на один взрослый расходуют 4 м?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Тест №31</a:t>
            </a:r>
            <a:endParaRPr lang="ru-RU" dirty="0"/>
          </a:p>
        </p:txBody>
      </p:sp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357158" y="1142984"/>
            <a:ext cx="8429684" cy="5170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0" indent="-4572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Найди частное чисел 7200 и 90.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Число 1000 уменьши в 200 раз.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Частное чисел 2700 и 30 увеличь в 100 раз.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 сколько раз число 600 больше, чем число 120?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Сколько метров в 9000 см?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Сколько квадратных метров в 8 км</a:t>
            </a:r>
            <a:r>
              <a:rPr kumimoji="0" lang="ru-RU" sz="2000" b="1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?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Найди значение выражения 3200 :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Ь,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если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 4.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Сколько цифр будет в частном при делении числа 31 296 на 48?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Найди значение выражения 1200 : (90 : 45).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этом году собрали 60 т помидоров. Сколько тонн помидоров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собрали</a:t>
            </a:r>
            <a:r>
              <a:rPr lang="ru-RU" sz="2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прошлом году, если в этом году урожай больше на 5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?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Тест №32</a:t>
            </a:r>
            <a:endParaRPr lang="ru-RU" dirty="0"/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214282" y="1714488"/>
            <a:ext cx="8929718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 сколько раз число 1600 больше, чем число 800?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сколько число 2700 больше, чем число 300?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Чему равна третья часть числа 24 ООО?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Сколько минут в 2 ч 30 мин?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Какое число надо разделить на 70, чтобы получить 400?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Сколько часов составляют 6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сут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.?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Уменьши 6 дм на 8 см.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 каком значении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равенство 520 -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 =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280 верно?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Запиши решение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выражением. За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день в магазине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продали</a:t>
            </a:r>
            <a:r>
              <a:rPr lang="ru-RU" sz="2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18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кресел по а руб. и столько же стульев по </a:t>
            </a:r>
            <a:r>
              <a:rPr kumimoji="0" lang="ru-RU" sz="20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руб. Сколько денег выручил магазин за день?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 двух городов, расстояние между которыми 780 км, одновременно навстречу друг другу вышли два поезда. Скорость первого 60 км/ч, второго - 70 км/ч. Через сколько часов произойдёт встреча?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Тест №33</a:t>
            </a:r>
            <a:endParaRPr lang="ru-RU" dirty="0"/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214282" y="1571612"/>
            <a:ext cx="8929718" cy="4370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Найди частное чисел 20 ООО и 40.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Что больше: сумма чисел 289 и 1 или их произведение?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Делимое 7800, частное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78.</a:t>
            </a:r>
            <a:r>
              <a:rPr lang="ru-RU" sz="2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Найди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делитель.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Произведение чисел 200 и 60 раздели на 100.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Какое число надо увеличить в 7 раз, чтобы получить число, равное сумме чисел 180 и 100?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Увеличь в 4 раза 2 м 40 см.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Сколько минут в одной шестой части часа?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Вырази в минутах 2400 с.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Уменьши 2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сут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на 12 ч.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Цветник занимает восьмую часть площади участка прямоугольной формы со сторонами 12 м и 20 м. Сколько квадратных метров занято цветами?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Тест №34</a:t>
            </a:r>
            <a:endParaRPr lang="ru-RU" dirty="0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214282" y="1500174"/>
            <a:ext cx="8429684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Найди частное чисел 7777 и 7.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Число 500 увеличь в 4 раза.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Сколько миллиметров в 4 м 3 дм?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 6 км вычти 270 м.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Квартал - четвёртая часть года. Сколько месяцев в трёх кварталах?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Что больше: 425 мин или 7 ч?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Сколько часов составляют две трети суток?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Частное чисел 9000 и 10 увеличь на 45.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Найди длину ломаной из четырёх звеньев, если длина первого звена 11 см, а каждое следующее звено на 1 см больше предыдущего.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доме надо поставить 360 окон. Одна бригада это может сделать за 6 дней, а другая за 12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дней.</a:t>
            </a:r>
            <a:r>
              <a:rPr lang="ru-RU" sz="2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сколько дней они могут выполнить эту работу вместе?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Тест №35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14282" y="1643050"/>
            <a:ext cx="8429684" cy="43601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3200" b="1" baseline="-25000" dirty="0" smtClean="0">
                <a:latin typeface="Times New Roman" pitchFamily="18" charset="0"/>
                <a:cs typeface="Times New Roman" pitchFamily="18" charset="0"/>
              </a:rPr>
              <a:t>Какое число следует при счёте за числом 99 999?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b="1" baseline="-25000" dirty="0" smtClean="0">
                <a:latin typeface="Times New Roman" pitchFamily="18" charset="0"/>
                <a:cs typeface="Times New Roman" pitchFamily="18" charset="0"/>
              </a:rPr>
              <a:t>Какое число следует при счёте за числом 1 ООО ООО?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b="1" baseline="-25000" dirty="0" smtClean="0">
                <a:latin typeface="Times New Roman" pitchFamily="18" charset="0"/>
                <a:cs typeface="Times New Roman" pitchFamily="18" charset="0"/>
              </a:rPr>
              <a:t>Какое число </a:t>
            </a:r>
            <a:r>
              <a:rPr lang="ru-RU" sz="3200" b="1" baseline="-25000" dirty="0" smtClean="0">
                <a:latin typeface="Times New Roman" pitchFamily="18" charset="0"/>
                <a:cs typeface="Times New Roman" pitchFamily="18" charset="0"/>
              </a:rPr>
              <a:t>больше:42 </a:t>
            </a:r>
            <a:r>
              <a:rPr lang="ru-RU" sz="3200" b="1" baseline="-25000" dirty="0" smtClean="0">
                <a:latin typeface="Times New Roman" pitchFamily="18" charset="0"/>
                <a:cs typeface="Times New Roman" pitchFamily="18" charset="0"/>
              </a:rPr>
              <a:t>375 или 42 385?</a:t>
            </a: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3200" b="1" baseline="-25000" dirty="0" smtClean="0">
                <a:latin typeface="Times New Roman" pitchFamily="18" charset="0"/>
                <a:cs typeface="Times New Roman" pitchFamily="18" charset="0"/>
              </a:rPr>
              <a:t>Сколько всего сотен в числе 675 ООО?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b="1" baseline="-25000" dirty="0" smtClean="0">
                <a:latin typeface="Times New Roman" pitchFamily="18" charset="0"/>
                <a:cs typeface="Times New Roman" pitchFamily="18" charset="0"/>
              </a:rPr>
              <a:t>Какое число вычли из числа 800, если получили 130?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b="1" baseline="-25000" dirty="0" smtClean="0">
                <a:latin typeface="Times New Roman" pitchFamily="18" charset="0"/>
                <a:cs typeface="Times New Roman" pitchFamily="18" charset="0"/>
              </a:rPr>
              <a:t>Найди сумму чисел 7360 и 520.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b="1" baseline="-25000" dirty="0" smtClean="0">
                <a:latin typeface="Times New Roman" pitchFamily="18" charset="0"/>
                <a:cs typeface="Times New Roman" pitchFamily="18" charset="0"/>
              </a:rPr>
              <a:t>Во сколько раз число 2700 больше, чем число 30?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b="1" baseline="-25000" dirty="0" smtClean="0">
                <a:latin typeface="Times New Roman" pitchFamily="18" charset="0"/>
                <a:cs typeface="Times New Roman" pitchFamily="18" charset="0"/>
              </a:rPr>
              <a:t>Из 7 дм вычти 4 см.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b="1" baseline="-25000" dirty="0" smtClean="0">
                <a:latin typeface="Times New Roman" pitchFamily="18" charset="0"/>
                <a:cs typeface="Times New Roman" pitchFamily="18" charset="0"/>
              </a:rPr>
              <a:t>Участок квадратной формы обнесён с трёх сторон забором, длина которого 60 м. Найди площадь этого участка.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b="1" baseline="-25000" dirty="0" smtClean="0">
                <a:latin typeface="Times New Roman" pitchFamily="18" charset="0"/>
                <a:cs typeface="Times New Roman" pitchFamily="18" charset="0"/>
              </a:rPr>
              <a:t>Бабушке 65 лет. Она в 13 раз старше своего </a:t>
            </a:r>
            <a:r>
              <a:rPr lang="ru-RU" sz="3200" b="1" baseline="-25000" dirty="0" err="1" smtClean="0">
                <a:latin typeface="Times New Roman" pitchFamily="18" charset="0"/>
                <a:cs typeface="Times New Roman" pitchFamily="18" charset="0"/>
              </a:rPr>
              <a:t>внука.Сколько</a:t>
            </a:r>
            <a:r>
              <a:rPr lang="ru-RU" sz="3200" b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baseline="-25000" dirty="0" smtClean="0">
                <a:latin typeface="Times New Roman" pitchFamily="18" charset="0"/>
                <a:cs typeface="Times New Roman" pitchFamily="18" charset="0"/>
              </a:rPr>
              <a:t>лет внуку?</a:t>
            </a: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Тест №36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1582341"/>
            <a:ext cx="850112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ru-RU" sz="2400" b="1" baseline="-25000" dirty="0" smtClean="0">
                <a:latin typeface="Times New Roman" pitchFamily="18" charset="0"/>
                <a:cs typeface="Times New Roman" pitchFamily="18" charset="0"/>
              </a:rPr>
              <a:t>Найди значение выражения </a:t>
            </a:r>
            <a:r>
              <a:rPr lang="en-US" sz="2400" b="1" baseline="-25000" dirty="0" smtClean="0">
                <a:latin typeface="Times New Roman" pitchFamily="18" charset="0"/>
                <a:cs typeface="Times New Roman" pitchFamily="18" charset="0"/>
              </a:rPr>
              <a:t>b </a:t>
            </a:r>
            <a:r>
              <a:rPr lang="ru-RU" sz="2400" b="1" baseline="-25000" dirty="0" smtClean="0">
                <a:latin typeface="Times New Roman" pitchFamily="18" charset="0"/>
                <a:cs typeface="Times New Roman" pitchFamily="18" charset="0"/>
              </a:rPr>
              <a:t>- 410, если Ь = 1000.</a:t>
            </a:r>
          </a:p>
          <a:p>
            <a:pPr marL="742950" indent="-742950">
              <a:buFont typeface="+mj-lt"/>
              <a:buAutoNum type="arabicPeriod"/>
            </a:pPr>
            <a:r>
              <a:rPr lang="ru-RU" sz="2400" b="1" baseline="-25000" dirty="0" smtClean="0">
                <a:latin typeface="Times New Roman" pitchFamily="18" charset="0"/>
                <a:cs typeface="Times New Roman" pitchFamily="18" charset="0"/>
              </a:rPr>
              <a:t>Вычисли: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baseline="-25000" dirty="0" smtClean="0">
                <a:latin typeface="Times New Roman" pitchFamily="18" charset="0"/>
                <a:cs typeface="Times New Roman" pitchFamily="18" charset="0"/>
              </a:rPr>
              <a:t>13 </a:t>
            </a:r>
            <a:r>
              <a:rPr lang="ru-RU" sz="2400" b="1" baseline="-25000" dirty="0" smtClean="0">
                <a:latin typeface="Times New Roman" pitchFamily="18" charset="0"/>
                <a:cs typeface="Times New Roman" pitchFamily="18" charset="0"/>
              </a:rPr>
              <a:t>руб. 10 коп. - 7 руб. 80 коп.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ru-RU" sz="2400" b="1" baseline="-25000" dirty="0" smtClean="0">
                <a:latin typeface="Times New Roman" pitchFamily="18" charset="0"/>
                <a:cs typeface="Times New Roman" pitchFamily="18" charset="0"/>
              </a:rPr>
              <a:t>На какое число надо разделить 7200, чтобы получить 9?</a:t>
            </a:r>
          </a:p>
          <a:p>
            <a:pPr marL="742950" indent="-742950">
              <a:buFont typeface="+mj-lt"/>
              <a:buAutoNum type="arabicPeriod"/>
            </a:pPr>
            <a:r>
              <a:rPr lang="ru-RU" sz="2400" b="1" baseline="-25000" dirty="0" smtClean="0">
                <a:latin typeface="Times New Roman" pitchFamily="18" charset="0"/>
                <a:cs typeface="Times New Roman" pitchFamily="18" charset="0"/>
              </a:rPr>
              <a:t>Найди произведение чисел 120 и 40.</a:t>
            </a:r>
          </a:p>
          <a:p>
            <a:pPr marL="742950" indent="-742950">
              <a:buFont typeface="+mj-lt"/>
              <a:buAutoNum type="arabicPeriod"/>
            </a:pPr>
            <a:r>
              <a:rPr lang="ru-RU" sz="2400" b="1" baseline="-25000" dirty="0" smtClean="0">
                <a:latin typeface="Times New Roman" pitchFamily="18" charset="0"/>
                <a:cs typeface="Times New Roman" pitchFamily="18" charset="0"/>
              </a:rPr>
              <a:t>Число 406 увеличь в 1000 раз.</a:t>
            </a:r>
          </a:p>
          <a:p>
            <a:pPr marL="742950" indent="-742950">
              <a:buFont typeface="+mj-lt"/>
              <a:buAutoNum type="arabicPeriod"/>
            </a:pPr>
            <a:r>
              <a:rPr lang="ru-RU" sz="2400" b="1" baseline="-25000" dirty="0" smtClean="0">
                <a:latin typeface="Times New Roman" pitchFamily="18" charset="0"/>
                <a:cs typeface="Times New Roman" pitchFamily="18" charset="0"/>
              </a:rPr>
              <a:t>Сколько нулей надо </a:t>
            </a:r>
            <a:r>
              <a:rPr lang="ru-RU" sz="2400" b="1" baseline="-25000" dirty="0" smtClean="0">
                <a:latin typeface="Times New Roman" pitchFamily="18" charset="0"/>
                <a:cs typeface="Times New Roman" pitchFamily="18" charset="0"/>
              </a:rPr>
              <a:t>написать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baseline="-25000" dirty="0" smtClean="0">
                <a:latin typeface="Times New Roman" pitchFamily="18" charset="0"/>
                <a:cs typeface="Times New Roman" pitchFamily="18" charset="0"/>
              </a:rPr>
              <a:t>после </a:t>
            </a:r>
            <a:r>
              <a:rPr lang="ru-RU" sz="2400" b="1" baseline="-25000" dirty="0" smtClean="0">
                <a:latin typeface="Times New Roman" pitchFamily="18" charset="0"/>
                <a:cs typeface="Times New Roman" pitchFamily="18" charset="0"/>
              </a:rPr>
              <a:t>1, чтобы получить число 1 </a:t>
            </a:r>
            <a:r>
              <a:rPr lang="ru-RU" sz="2400" b="1" baseline="-25000" dirty="0" err="1" smtClean="0">
                <a:latin typeface="Times New Roman" pitchFamily="18" charset="0"/>
                <a:cs typeface="Times New Roman" pitchFamily="18" charset="0"/>
              </a:rPr>
              <a:t>млн</a:t>
            </a:r>
            <a:r>
              <a:rPr lang="ru-RU" sz="2400" b="1" baseline="-250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ru-RU" sz="2400" b="1" baseline="-25000" dirty="0" smtClean="0">
                <a:latin typeface="Times New Roman" pitchFamily="18" charset="0"/>
                <a:cs typeface="Times New Roman" pitchFamily="18" charset="0"/>
              </a:rPr>
              <a:t>Что больше: 260 мин или 4 ч?</a:t>
            </a:r>
          </a:p>
          <a:p>
            <a:pPr marL="742950" indent="-742950">
              <a:buFont typeface="+mj-lt"/>
              <a:buAutoNum type="arabicPeriod"/>
            </a:pPr>
            <a:r>
              <a:rPr lang="ru-RU" sz="2400" b="1" baseline="-25000" dirty="0" smtClean="0">
                <a:latin typeface="Times New Roman" pitchFamily="18" charset="0"/>
                <a:cs typeface="Times New Roman" pitchFamily="18" charset="0"/>
              </a:rPr>
              <a:t>Сколько всего десятков в числе 70 283?</a:t>
            </a:r>
          </a:p>
          <a:p>
            <a:pPr marL="742950" indent="-742950">
              <a:buFont typeface="+mj-lt"/>
              <a:buAutoNum type="arabicPeriod"/>
            </a:pPr>
            <a:r>
              <a:rPr lang="ru-RU" sz="2400" b="1" baseline="-25000" dirty="0" smtClean="0">
                <a:latin typeface="Times New Roman" pitchFamily="18" charset="0"/>
                <a:cs typeface="Times New Roman" pitchFamily="18" charset="0"/>
              </a:rPr>
              <a:t>Запиши решение </a:t>
            </a:r>
            <a:r>
              <a:rPr lang="ru-RU" sz="2400" b="1" baseline="-25000" dirty="0" smtClean="0">
                <a:latin typeface="Times New Roman" pitchFamily="18" charset="0"/>
                <a:cs typeface="Times New Roman" pitchFamily="18" charset="0"/>
              </a:rPr>
              <a:t>выражением.7 </a:t>
            </a:r>
            <a:r>
              <a:rPr lang="ru-RU" sz="2400" b="1" baseline="-25000" dirty="0" smtClean="0">
                <a:latin typeface="Times New Roman" pitchFamily="18" charset="0"/>
                <a:cs typeface="Times New Roman" pitchFamily="18" charset="0"/>
              </a:rPr>
              <a:t>альбомов и 7 блокнотов стоят </a:t>
            </a:r>
            <a:r>
              <a:rPr lang="en-US" sz="2400" b="1" i="1" baseline="-25000" dirty="0" smtClean="0">
                <a:latin typeface="Times New Roman" pitchFamily="18" charset="0"/>
                <a:cs typeface="Times New Roman" pitchFamily="18" charset="0"/>
              </a:rPr>
              <a:t>b </a:t>
            </a:r>
            <a:r>
              <a:rPr lang="ru-RU" sz="2400" b="1" i="1" baseline="-25000" dirty="0" smtClean="0">
                <a:latin typeface="Times New Roman" pitchFamily="18" charset="0"/>
                <a:cs typeface="Times New Roman" pitchFamily="18" charset="0"/>
              </a:rPr>
              <a:t>руб., альбом стоит с </a:t>
            </a:r>
            <a:r>
              <a:rPr lang="ru-RU" sz="2400" b="1" i="1" baseline="-25000" dirty="0" smtClean="0">
                <a:latin typeface="Times New Roman" pitchFamily="18" charset="0"/>
                <a:cs typeface="Times New Roman" pitchFamily="18" charset="0"/>
              </a:rPr>
              <a:t>руб.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baseline="-25000" dirty="0" smtClean="0">
                <a:latin typeface="Times New Roman" pitchFamily="18" charset="0"/>
                <a:cs typeface="Times New Roman" pitchFamily="18" charset="0"/>
              </a:rPr>
              <a:t>Сколько </a:t>
            </a:r>
            <a:r>
              <a:rPr lang="ru-RU" sz="2400" b="1" baseline="-25000" dirty="0" smtClean="0">
                <a:latin typeface="Times New Roman" pitchFamily="18" charset="0"/>
                <a:cs typeface="Times New Roman" pitchFamily="18" charset="0"/>
              </a:rPr>
              <a:t>стоит блокнот?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ru-RU" sz="2400" b="1" baseline="-25000" dirty="0" smtClean="0">
                <a:latin typeface="Times New Roman" pitchFamily="18" charset="0"/>
                <a:cs typeface="Times New Roman" pitchFamily="18" charset="0"/>
              </a:rPr>
              <a:t>Туристы прошли 20 км, что составило четвёртую часть всего пути. Сколько времени они затратят на оставшийся путь, если будут идти со </a:t>
            </a:r>
            <a:r>
              <a:rPr lang="ru-RU" sz="2400" b="1" baseline="-25000" dirty="0" smtClean="0">
                <a:latin typeface="Times New Roman" pitchFamily="18" charset="0"/>
                <a:cs typeface="Times New Roman" pitchFamily="18" charset="0"/>
              </a:rPr>
              <a:t>скоростью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baseline="-25000" dirty="0" smtClean="0"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ru-RU" sz="2400" b="1" baseline="-25000" dirty="0" smtClean="0">
                <a:latin typeface="Times New Roman" pitchFamily="18" charset="0"/>
                <a:cs typeface="Times New Roman" pitchFamily="18" charset="0"/>
              </a:rPr>
              <a:t>км/ч?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Тест №3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71472" y="1643050"/>
            <a:ext cx="750099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1.Найди произведение чисел </a:t>
            </a:r>
            <a:r>
              <a:rPr lang="ru-RU" sz="2000" b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102 и 5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2.Найди частное чисел </a:t>
            </a:r>
            <a:r>
              <a:rPr lang="ru-RU" sz="2000" b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780 и 6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3.К какому числу нужно прибавить </a:t>
            </a:r>
            <a:r>
              <a:rPr lang="ru-RU" sz="2000" b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120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, чтобы получить </a:t>
            </a:r>
            <a:r>
              <a:rPr lang="ru-RU" sz="2000" b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570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4.Сумму  чисел 200 и 450 раздели на 5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5.Разность чисел 280 и 160 умножь на 3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6. Во сколько раз число 900 больше, чем число 300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7.Сумму  чисел 750 и 250 уменьши в 10 раз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8.Сколько  минут </a:t>
            </a:r>
            <a:r>
              <a:rPr lang="ru-RU" sz="2000" b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в 1 ч 20 мин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9. Какое число больше: </a:t>
            </a:r>
            <a:r>
              <a:rPr lang="ru-RU" sz="2000" b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799 или 800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10.В одной теплице выросло 46 кг огурцов, в другой – 50 кг. Все огурцы разложили в ящики по 8 кг. Сколько таких ящиков потребовалось?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Тест 4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1428736"/>
            <a:ext cx="8643998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1.Запиши число, в котором 40 единиц 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II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класса и 407 единиц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класса.</a:t>
            </a:r>
          </a:p>
          <a:p>
            <a:pPr>
              <a:lnSpc>
                <a:spcPct val="150000"/>
              </a:lnSpc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2. Запиши число, в котором 210 единиц 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II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класса и 70 единиц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класса.</a:t>
            </a:r>
          </a:p>
          <a:p>
            <a:pPr>
              <a:lnSpc>
                <a:spcPct val="150000"/>
              </a:lnSpc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3.Какое число следует при счете за числом 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99 010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4.Какое число при счете предшествует числу 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41 300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5.Какое число 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больше:19 800 или 19799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6.Запиши число цифрами: 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восемь тысяч сорок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7.Во сколько раз одна сотня больше, чем 1 единица?</a:t>
            </a:r>
          </a:p>
          <a:p>
            <a:pPr>
              <a:lnSpc>
                <a:spcPct val="150000"/>
              </a:lnSpc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8.Какое число меньше: 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43 408 или 42 409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9.Запиши наибольшее пятизначное число.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10.В школе два кружка танцев, в каждом из которых занимаются 15 учеников, и 3 кружка по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изодеятельности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по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10 учеников. Сколько всего учеников занимается в кружках?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Тест 5</a:t>
            </a:r>
            <a:endParaRPr lang="ru-RU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357158" y="1214422"/>
            <a:ext cx="8429684" cy="5170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1.Запиши число цифрами: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504D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один миллион.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2.Запиши число цифрами: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504D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один миллиард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3.Сколько разрядов содержится в классе тысяч?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4.Число 84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504D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увеличить в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1000 раз.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5.Во сколько раз число 10 000 больше, чем число 100?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6. Число 100 000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504D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уменьши на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1.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7. Число 35 999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504D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увеличь на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1.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8.Найди произведение чисел 123 и 3.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9.Разность чисел 900 и 760 раздели на 2.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10.В столовой расходовали 70 л молока в день. Сколько литров молока израсходовали за неделю?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Тест №6</a:t>
            </a:r>
            <a:endParaRPr lang="ru-RU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14282" y="1285861"/>
            <a:ext cx="8643998" cy="4555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1.Сколько десятков в числе 70 600?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Запиши число в котором 5 млн. 8 тыс. 7 сот.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3.Сколько метров в 1 км?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4.Во сколько раз 1 м больше, чем 1 мм?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5.Сколько метров в 8000 мм?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6.Какую единицу измерения можно использовать в случае:              расстояние от посёлка до города 62…..?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7.Число 800 000 уменьши на 1.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8.Какое число следует при счете за числом 299 999.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9.Прыгун с шестом взял высоту 5м 6см.Вырази её в сантиметрах.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10.От остановок, расстояние между которыми 2 км, вышли одновременно навстречу друг другу два пешехода. Один прошел 450 м, другой -550м. Каким стало расстояние между ними?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Тест №7</a:t>
            </a:r>
            <a:endParaRPr lang="ru-RU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85720" y="1785926"/>
            <a:ext cx="8501122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1.Сколько месяцев в 5 годах?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2.Сколько часов в 120 минутах?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3.Сколько лет составляют 96 месяцев?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4.Сколько суток в 7 неделях?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5.Сколько минут в четверти часа?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6.Сколько часов в шестой части суток?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7.При каком значении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равенство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- 260=700 верно?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8.Сколько лет в половине века?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9.Сколько веков составляют 1200 лет?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10.Спектакль начался в 15 часов и продолжался 2 ч 20 мин.Когда закончился спектакль?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Тест № 8</a:t>
            </a:r>
            <a:endParaRPr lang="ru-RU" dirty="0"/>
          </a:p>
        </p:txBody>
      </p:sp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428596" y="1428736"/>
            <a:ext cx="8286808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1.Сколько квадратных метров в 1 км</a:t>
            </a:r>
            <a:r>
              <a:rPr kumimoji="0" lang="ru-RU" sz="2400" b="1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?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2.Сколько квадратных дециметров в 900 см</a:t>
            </a:r>
            <a:r>
              <a:rPr kumimoji="0" lang="ru-RU" sz="2400" b="1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?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3.Что больше: 1 м</a:t>
            </a:r>
            <a:r>
              <a:rPr kumimoji="0" lang="ru-RU" sz="2400" b="1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или 110 дм</a:t>
            </a:r>
            <a:r>
              <a:rPr kumimoji="0" lang="ru-RU" sz="2400" b="1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?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4.Какую единицу измерения можно использовать в случае: площадь письменного стола 66 ...?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5.Вырази в квадратных миллиметрах: 3 см</a:t>
            </a:r>
            <a:r>
              <a:rPr kumimoji="0" lang="ru-RU" sz="2400" b="1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5 мм</a:t>
            </a:r>
            <a:r>
              <a:rPr kumimoji="0" lang="ru-RU" sz="2400" b="1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6.Число 1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млн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уменьши в 1000 раз.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7.Найди произведение чисел 80 и 10 ООО.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8.Какое число меньше числа 360 в 4 раза?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9.Сколько квадратных метров в 800 дм</a:t>
            </a:r>
            <a:r>
              <a:rPr kumimoji="0" lang="ru-RU" sz="2400" b="1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?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10.Найди площадь прямоугольного приусадебного участка, если длина одной его стороны 20 м, а длина другой в 2 раза больше.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1156</TotalTime>
  <Words>3951</Words>
  <Application>Microsoft Office PowerPoint</Application>
  <PresentationFormat>Экран (4:3)</PresentationFormat>
  <Paragraphs>414</Paragraphs>
  <Slides>37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37</vt:i4>
      </vt:variant>
    </vt:vector>
  </HeadingPairs>
  <TitlesOfParts>
    <vt:vector size="38" baseType="lpstr">
      <vt:lpstr>Официальная</vt:lpstr>
      <vt:lpstr>Математический диктант 4 класс</vt:lpstr>
      <vt:lpstr>Тест №1</vt:lpstr>
      <vt:lpstr>Тест №2</vt:lpstr>
      <vt:lpstr>Тест №3</vt:lpstr>
      <vt:lpstr>Тест 4</vt:lpstr>
      <vt:lpstr>Тест 5</vt:lpstr>
      <vt:lpstr>Тест №6</vt:lpstr>
      <vt:lpstr>Тест №7</vt:lpstr>
      <vt:lpstr>Тест № 8</vt:lpstr>
      <vt:lpstr>Тест № 9</vt:lpstr>
      <vt:lpstr>Тест №10</vt:lpstr>
      <vt:lpstr>Тест № 11</vt:lpstr>
      <vt:lpstr>Тест №12</vt:lpstr>
      <vt:lpstr>Тест №13</vt:lpstr>
      <vt:lpstr>Тест№14</vt:lpstr>
      <vt:lpstr>Тест №15</vt:lpstr>
      <vt:lpstr>Тест №16</vt:lpstr>
      <vt:lpstr>Тест №17</vt:lpstr>
      <vt:lpstr>Тест №18</vt:lpstr>
      <vt:lpstr>Тест №19</vt:lpstr>
      <vt:lpstr>Тест №20</vt:lpstr>
      <vt:lpstr>Тест №21</vt:lpstr>
      <vt:lpstr>Тест №22</vt:lpstr>
      <vt:lpstr>Тест №23</vt:lpstr>
      <vt:lpstr>Тест №24</vt:lpstr>
      <vt:lpstr>Тест №25</vt:lpstr>
      <vt:lpstr>Тест №26</vt:lpstr>
      <vt:lpstr>Тест №27</vt:lpstr>
      <vt:lpstr>Тест №28</vt:lpstr>
      <vt:lpstr>Тест №29</vt:lpstr>
      <vt:lpstr>Тест №30</vt:lpstr>
      <vt:lpstr>Тест №31</vt:lpstr>
      <vt:lpstr>Тест №32</vt:lpstr>
      <vt:lpstr>Тест №33</vt:lpstr>
      <vt:lpstr>Тест №34</vt:lpstr>
      <vt:lpstr>Тест №35</vt:lpstr>
      <vt:lpstr>Тест №36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Математический диктант 4 класс</dc:title>
  <dc:creator>user</dc:creator>
  <cp:lastModifiedBy>hp</cp:lastModifiedBy>
  <cp:revision>97</cp:revision>
  <dcterms:created xsi:type="dcterms:W3CDTF">2014-09-17T17:38:06Z</dcterms:created>
  <dcterms:modified xsi:type="dcterms:W3CDTF">2015-03-24T10:54:13Z</dcterms:modified>
</cp:coreProperties>
</file>