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92" r:id="rId2"/>
    <p:sldId id="350" r:id="rId3"/>
    <p:sldId id="291" r:id="rId4"/>
    <p:sldId id="351" r:id="rId5"/>
    <p:sldId id="352" r:id="rId6"/>
    <p:sldId id="353" r:id="rId7"/>
    <p:sldId id="354" r:id="rId8"/>
    <p:sldId id="355" r:id="rId9"/>
    <p:sldId id="356" r:id="rId10"/>
    <p:sldId id="358" r:id="rId11"/>
    <p:sldId id="359" r:id="rId12"/>
    <p:sldId id="32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663300"/>
    <a:srgbClr val="003300"/>
    <a:srgbClr val="CC66FF"/>
    <a:srgbClr val="0066FF"/>
    <a:srgbClr val="996600"/>
    <a:srgbClr val="996633"/>
    <a:srgbClr val="A6A2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14" autoAdjust="0"/>
    <p:restoredTop sz="94660"/>
  </p:normalViewPr>
  <p:slideViewPr>
    <p:cSldViewPr>
      <p:cViewPr varScale="1">
        <p:scale>
          <a:sx n="104" d="100"/>
          <a:sy n="104" d="100"/>
        </p:scale>
        <p:origin x="-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4E6C4AA-506C-45B3-9A8A-B705151C11A3}" type="datetimeFigureOut">
              <a:rPr lang="ru-RU"/>
              <a:pPr>
                <a:defRPr/>
              </a:pPr>
              <a:t>27.03.2015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C2A557D-6828-4D9D-A65C-7E98F267C9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2A557D-6828-4D9D-A65C-7E98F267C9A9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2CF30B-BD14-439E-AA60-AC51539A5AA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DB020AD-791B-4AA2-A5B0-2848270975AE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2A557D-6828-4D9D-A65C-7E98F267C9A9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2A557D-6828-4D9D-A65C-7E98F267C9A9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2A557D-6828-4D9D-A65C-7E98F267C9A9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2CF30B-BD14-439E-AA60-AC51539A5AA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1B4AAB-B84A-4D03-B60F-9A2097AA94C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2A557D-6828-4D9D-A65C-7E98F267C9A9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2A557D-6828-4D9D-A65C-7E98F267C9A9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2A557D-6828-4D9D-A65C-7E98F267C9A9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2A557D-6828-4D9D-A65C-7E98F267C9A9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6E033-D57E-4CF4-AB72-EA40719854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8B8AF-5929-4E05-AF7D-79AFC07746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9FF51-377E-4849-BDC5-ED117FAD1D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0AB8B-0DE9-4903-A153-1DA4D758CB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2D020-36BA-4133-A016-AF78C7CBF8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EFCA1-24B9-4DF3-A3FD-E69BEDF9C7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76C11-77C3-4F3F-93FD-BE33C5CB4E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E6B00-B585-4BFA-BA2C-7D45895466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116F6-A623-4428-B022-1B7018E063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0702A-3411-4F79-B0B6-F60D4A5F77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CA028-9DE9-4E88-ABB4-F587088B40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00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479D9A36-B2AC-4049-BB53-CF254E83A9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gif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gif"/><Relationship Id="rId4" Type="http://schemas.openxmlformats.org/officeDocument/2006/relationships/image" Target="../media/image16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gif"/><Relationship Id="rId4" Type="http://schemas.openxmlformats.org/officeDocument/2006/relationships/image" Target="../media/image19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42844" y="214290"/>
            <a:ext cx="8715436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0" y="14288"/>
          <a:ext cx="9144000" cy="6843712"/>
        </p:xfrm>
        <a:graphic>
          <a:graphicData uri="http://schemas.openxmlformats.org/presentationml/2006/ole">
            <p:oleObj spid="_x0000_s109570" name="Слайд" r:id="rId4" imgW="4572024" imgH="3428881" progId="PowerPoint.Slide.8">
              <p:embed/>
            </p:oleObj>
          </a:graphicData>
        </a:graphic>
      </p:graphicFrame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900113" y="188913"/>
            <a:ext cx="5329237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0000FF"/>
                </a:solidFill>
                <a:latin typeface="Times New Roman" pitchFamily="18" charset="0"/>
              </a:rPr>
              <a:t>Читай правильно, </a:t>
            </a:r>
            <a:br>
              <a:rPr lang="ru-RU" sz="4400" b="1">
                <a:solidFill>
                  <a:srgbClr val="0000FF"/>
                </a:solidFill>
                <a:latin typeface="Times New Roman" pitchFamily="18" charset="0"/>
              </a:rPr>
            </a:br>
            <a:r>
              <a:rPr lang="ru-RU" sz="4400" b="1">
                <a:solidFill>
                  <a:srgbClr val="0000FF"/>
                </a:solidFill>
                <a:latin typeface="Times New Roman" pitchFamily="18" charset="0"/>
              </a:rPr>
              <a:t>вдумчиво, быстро…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7164388" y="188913"/>
            <a:ext cx="1979612" cy="130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908175" y="1916113"/>
            <a:ext cx="9350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dirty="0">
                <a:solidFill>
                  <a:srgbClr val="0000FF"/>
                </a:solidFill>
                <a:latin typeface="Times New Roman" pitchFamily="18" charset="0"/>
              </a:rPr>
              <a:t>па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763713" y="2636838"/>
            <a:ext cx="11509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0000FF"/>
                </a:solidFill>
                <a:latin typeface="Times New Roman" pitchFamily="18" charset="0"/>
              </a:rPr>
              <a:t>по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339975" y="3284538"/>
            <a:ext cx="16557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0000FF"/>
                </a:solidFill>
                <a:latin typeface="Times New Roman" pitchFamily="18" charset="0"/>
              </a:rPr>
              <a:t>пи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4284663" y="1916113"/>
            <a:ext cx="12969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0000FF"/>
                </a:solidFill>
                <a:latin typeface="Times New Roman" pitchFamily="18" charset="0"/>
              </a:rPr>
              <a:t>пы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419475" y="3429000"/>
            <a:ext cx="12969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0000FF"/>
                </a:solidFill>
                <a:latin typeface="Times New Roman" pitchFamily="18" charset="0"/>
              </a:rPr>
              <a:t>ап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348038" y="2205038"/>
            <a:ext cx="11525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0000FF"/>
                </a:solidFill>
                <a:latin typeface="Times New Roman" pitchFamily="18" charset="0"/>
              </a:rPr>
              <a:t>оп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5940425" y="2420938"/>
            <a:ext cx="12969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0000FF"/>
                </a:solidFill>
                <a:latin typeface="Times New Roman" pitchFamily="18" charset="0"/>
              </a:rPr>
              <a:t>уп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1331913" y="3716338"/>
            <a:ext cx="10810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0000FF"/>
                </a:solidFill>
                <a:latin typeface="Times New Roman" pitchFamily="18" charset="0"/>
              </a:rPr>
              <a:t>пу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6948488" y="2205038"/>
            <a:ext cx="1079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0000FF"/>
                </a:solidFill>
                <a:latin typeface="Times New Roman" pitchFamily="18" charset="0"/>
              </a:rPr>
              <a:t>ап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5003800" y="2924175"/>
            <a:ext cx="15128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0000FF"/>
                </a:solidFill>
                <a:latin typeface="Times New Roman" pitchFamily="18" charset="0"/>
              </a:rPr>
              <a:t>пе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5940425" y="3716338"/>
            <a:ext cx="12969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0000FF"/>
                </a:solidFill>
                <a:latin typeface="Times New Roman" pitchFamily="18" charset="0"/>
              </a:rPr>
              <a:t>пя</a:t>
            </a:r>
          </a:p>
        </p:txBody>
      </p:sp>
      <p:pic>
        <p:nvPicPr>
          <p:cNvPr id="12304" name="Picture 24" descr="http://www.gifpark.ru/Gifs/THINGS/CARANDASH/8.gif"/>
          <p:cNvPicPr>
            <a:picLocks noChangeAspect="1" noChangeArrowheads="1" noCrop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179388" y="1628775"/>
            <a:ext cx="14509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6" name="Arc 18"/>
          <p:cNvSpPr>
            <a:spLocks/>
          </p:cNvSpPr>
          <p:nvPr/>
        </p:nvSpPr>
        <p:spPr bwMode="auto">
          <a:xfrm rot="8654621">
            <a:off x="1979613" y="2349500"/>
            <a:ext cx="504825" cy="431800"/>
          </a:xfrm>
          <a:custGeom>
            <a:avLst/>
            <a:gdLst>
              <a:gd name="T0" fmla="*/ 0 w 21600"/>
              <a:gd name="T1" fmla="*/ 0 h 21600"/>
              <a:gd name="T2" fmla="*/ 504825 w 21600"/>
              <a:gd name="T3" fmla="*/ 431800 h 21600"/>
              <a:gd name="T4" fmla="*/ 0 w 21600"/>
              <a:gd name="T5" fmla="*/ 431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7" name="Arc 20"/>
          <p:cNvSpPr>
            <a:spLocks/>
          </p:cNvSpPr>
          <p:nvPr/>
        </p:nvSpPr>
        <p:spPr bwMode="auto">
          <a:xfrm rot="8654621">
            <a:off x="5076825" y="3357563"/>
            <a:ext cx="504825" cy="431800"/>
          </a:xfrm>
          <a:custGeom>
            <a:avLst/>
            <a:gdLst>
              <a:gd name="T0" fmla="*/ 0 w 21600"/>
              <a:gd name="T1" fmla="*/ 0 h 21600"/>
              <a:gd name="T2" fmla="*/ 504825 w 21600"/>
              <a:gd name="T3" fmla="*/ 431800 h 21600"/>
              <a:gd name="T4" fmla="*/ 0 w 21600"/>
              <a:gd name="T5" fmla="*/ 431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8" name="Arc 21"/>
          <p:cNvSpPr>
            <a:spLocks/>
          </p:cNvSpPr>
          <p:nvPr/>
        </p:nvSpPr>
        <p:spPr bwMode="auto">
          <a:xfrm rot="8654621">
            <a:off x="4427538" y="2349500"/>
            <a:ext cx="504825" cy="431800"/>
          </a:xfrm>
          <a:custGeom>
            <a:avLst/>
            <a:gdLst>
              <a:gd name="T0" fmla="*/ 0 w 21600"/>
              <a:gd name="T1" fmla="*/ 0 h 21600"/>
              <a:gd name="T2" fmla="*/ 504825 w 21600"/>
              <a:gd name="T3" fmla="*/ 431800 h 21600"/>
              <a:gd name="T4" fmla="*/ 0 w 21600"/>
              <a:gd name="T5" fmla="*/ 431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9" name="Arc 22"/>
          <p:cNvSpPr>
            <a:spLocks/>
          </p:cNvSpPr>
          <p:nvPr/>
        </p:nvSpPr>
        <p:spPr bwMode="auto">
          <a:xfrm rot="8654621">
            <a:off x="1403350" y="4076700"/>
            <a:ext cx="504825" cy="431800"/>
          </a:xfrm>
          <a:custGeom>
            <a:avLst/>
            <a:gdLst>
              <a:gd name="T0" fmla="*/ 0 w 21600"/>
              <a:gd name="T1" fmla="*/ 0 h 21600"/>
              <a:gd name="T2" fmla="*/ 504825 w 21600"/>
              <a:gd name="T3" fmla="*/ 431800 h 21600"/>
              <a:gd name="T4" fmla="*/ 0 w 21600"/>
              <a:gd name="T5" fmla="*/ 431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10" name="Arc 23"/>
          <p:cNvSpPr>
            <a:spLocks/>
          </p:cNvSpPr>
          <p:nvPr/>
        </p:nvSpPr>
        <p:spPr bwMode="auto">
          <a:xfrm rot="8654621">
            <a:off x="2484438" y="3716338"/>
            <a:ext cx="504825" cy="431800"/>
          </a:xfrm>
          <a:custGeom>
            <a:avLst/>
            <a:gdLst>
              <a:gd name="T0" fmla="*/ 0 w 21600"/>
              <a:gd name="T1" fmla="*/ 0 h 21600"/>
              <a:gd name="T2" fmla="*/ 504825 w 21600"/>
              <a:gd name="T3" fmla="*/ 431800 h 21600"/>
              <a:gd name="T4" fmla="*/ 0 w 21600"/>
              <a:gd name="T5" fmla="*/ 431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11" name="Arc 24"/>
          <p:cNvSpPr>
            <a:spLocks/>
          </p:cNvSpPr>
          <p:nvPr/>
        </p:nvSpPr>
        <p:spPr bwMode="auto">
          <a:xfrm rot="8654621">
            <a:off x="1835150" y="2997200"/>
            <a:ext cx="504825" cy="431800"/>
          </a:xfrm>
          <a:custGeom>
            <a:avLst/>
            <a:gdLst>
              <a:gd name="T0" fmla="*/ 0 w 21600"/>
              <a:gd name="T1" fmla="*/ 0 h 21600"/>
              <a:gd name="T2" fmla="*/ 504825 w 21600"/>
              <a:gd name="T3" fmla="*/ 431800 h 21600"/>
              <a:gd name="T4" fmla="*/ 0 w 21600"/>
              <a:gd name="T5" fmla="*/ 431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12" name="Arc 25"/>
          <p:cNvSpPr>
            <a:spLocks/>
          </p:cNvSpPr>
          <p:nvPr/>
        </p:nvSpPr>
        <p:spPr bwMode="auto">
          <a:xfrm rot="8654621">
            <a:off x="6084888" y="4149725"/>
            <a:ext cx="504825" cy="431800"/>
          </a:xfrm>
          <a:custGeom>
            <a:avLst/>
            <a:gdLst>
              <a:gd name="T0" fmla="*/ 0 w 21600"/>
              <a:gd name="T1" fmla="*/ 0 h 21600"/>
              <a:gd name="T2" fmla="*/ 504825 w 21600"/>
              <a:gd name="T3" fmla="*/ 431800 h 21600"/>
              <a:gd name="T4" fmla="*/ 0 w 21600"/>
              <a:gd name="T5" fmla="*/ 431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13" name="Oval 27"/>
          <p:cNvSpPr>
            <a:spLocks noChangeArrowheads="1"/>
          </p:cNvSpPr>
          <p:nvPr/>
        </p:nvSpPr>
        <p:spPr bwMode="auto">
          <a:xfrm>
            <a:off x="3563938" y="2852738"/>
            <a:ext cx="71437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14" name="Oval 28"/>
          <p:cNvSpPr>
            <a:spLocks noChangeArrowheads="1"/>
          </p:cNvSpPr>
          <p:nvPr/>
        </p:nvSpPr>
        <p:spPr bwMode="auto">
          <a:xfrm>
            <a:off x="3779838" y="2852738"/>
            <a:ext cx="71437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15" name="Oval 29"/>
          <p:cNvSpPr>
            <a:spLocks noChangeArrowheads="1"/>
          </p:cNvSpPr>
          <p:nvPr/>
        </p:nvSpPr>
        <p:spPr bwMode="auto">
          <a:xfrm>
            <a:off x="3635375" y="4076700"/>
            <a:ext cx="71438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16" name="Oval 30"/>
          <p:cNvSpPr>
            <a:spLocks noChangeArrowheads="1"/>
          </p:cNvSpPr>
          <p:nvPr/>
        </p:nvSpPr>
        <p:spPr bwMode="auto">
          <a:xfrm>
            <a:off x="3851275" y="4076700"/>
            <a:ext cx="71438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17" name="Oval 31"/>
          <p:cNvSpPr>
            <a:spLocks noChangeArrowheads="1"/>
          </p:cNvSpPr>
          <p:nvPr/>
        </p:nvSpPr>
        <p:spPr bwMode="auto">
          <a:xfrm>
            <a:off x="6084888" y="3068638"/>
            <a:ext cx="71437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18" name="Oval 32"/>
          <p:cNvSpPr>
            <a:spLocks noChangeArrowheads="1"/>
          </p:cNvSpPr>
          <p:nvPr/>
        </p:nvSpPr>
        <p:spPr bwMode="auto">
          <a:xfrm>
            <a:off x="6372225" y="3068638"/>
            <a:ext cx="71438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19" name="Oval 33"/>
          <p:cNvSpPr>
            <a:spLocks noChangeArrowheads="1"/>
          </p:cNvSpPr>
          <p:nvPr/>
        </p:nvSpPr>
        <p:spPr bwMode="auto">
          <a:xfrm>
            <a:off x="7092950" y="2852738"/>
            <a:ext cx="71438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20" name="Oval 34"/>
          <p:cNvSpPr>
            <a:spLocks noChangeArrowheads="1"/>
          </p:cNvSpPr>
          <p:nvPr/>
        </p:nvSpPr>
        <p:spPr bwMode="auto">
          <a:xfrm>
            <a:off x="7451725" y="2852738"/>
            <a:ext cx="71438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Рисунок7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828800" y="816567"/>
            <a:ext cx="1105920" cy="1049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3" descr="Рисунок11"/>
          <p:cNvPicPr>
            <a:picLocks noChangeAspect="1" noChangeArrowheads="1" noCrop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632960" y="2579311"/>
            <a:ext cx="1618560" cy="1440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4" descr="Рисунок42"/>
          <p:cNvPicPr>
            <a:picLocks noChangeAspect="1" noChangeArrowheads="1" noCrop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566720" y="4735218"/>
            <a:ext cx="1828800" cy="1404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461761" y="816566"/>
            <a:ext cx="4537440" cy="1107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 defTabSz="449287">
              <a:spcBef>
                <a:spcPct val="50000"/>
              </a:spcBef>
            </a:pPr>
            <a:r>
              <a:rPr lang="ru-RU" sz="3300" b="1" dirty="0">
                <a:solidFill>
                  <a:srgbClr val="3366FF"/>
                </a:solidFill>
              </a:rPr>
              <a:t>Сегодня я работал лучше, чем вчера</a:t>
            </a:r>
            <a:endParaRPr lang="ru-RU" sz="3300" b="1" dirty="0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788640" y="2841419"/>
            <a:ext cx="3657600" cy="1107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 defTabSz="449287">
              <a:spcBef>
                <a:spcPct val="50000"/>
              </a:spcBef>
            </a:pPr>
            <a:r>
              <a:rPr lang="ru-RU" sz="3300" b="1" dirty="0">
                <a:solidFill>
                  <a:srgbClr val="3366FF"/>
                </a:solidFill>
              </a:rPr>
              <a:t>Я мог бы работать лучше</a:t>
            </a:r>
            <a:endParaRPr lang="ru-RU" sz="3300" b="1" dirty="0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114080" y="5062132"/>
            <a:ext cx="3024000" cy="1107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 defTabSz="449287">
              <a:spcBef>
                <a:spcPct val="50000"/>
              </a:spcBef>
            </a:pPr>
            <a:r>
              <a:rPr lang="ru-RU" sz="3300" b="1" dirty="0">
                <a:solidFill>
                  <a:srgbClr val="3366FF"/>
                </a:solidFill>
              </a:rPr>
              <a:t>Не доволен работой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ru-RU" smtClean="0"/>
          </a:p>
          <a:p>
            <a:pPr algn="ctr"/>
            <a:r>
              <a:rPr lang="ru-RU" sz="7200" smtClean="0">
                <a:solidFill>
                  <a:srgbClr val="D729BE"/>
                </a:solidFill>
              </a:rPr>
              <a:t>Молодцы!</a:t>
            </a:r>
          </a:p>
          <a:p>
            <a:pPr algn="ctr"/>
            <a:r>
              <a:rPr lang="ru-RU" sz="7200" smtClean="0">
                <a:solidFill>
                  <a:srgbClr val="D729BE"/>
                </a:solidFill>
              </a:rPr>
              <a:t>Спасибо за урок!</a:t>
            </a:r>
          </a:p>
        </p:txBody>
      </p:sp>
      <p:pic>
        <p:nvPicPr>
          <p:cNvPr id="49156" name="Picture 3" descr="F:\Для Тани\Катя\Анимация\gr04.gif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643313" y="4929188"/>
            <a:ext cx="1571625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7" name="Picture 4" descr="F:\Для Тани\Катя\Анимация\Копия 03.gif"/>
          <p:cNvPicPr>
            <a:picLocks noChangeAspect="1" noChangeArrowheads="1" noCrop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00063" y="0"/>
            <a:ext cx="160972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8" name="Picture 5" descr="F:\Для Тани\Катя\Анимация\rabbit11.gif"/>
          <p:cNvPicPr>
            <a:picLocks noChangeAspect="1" noChangeArrowheads="1" noCrop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7215188" y="428625"/>
            <a:ext cx="76676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215313" y="1820863"/>
            <a:ext cx="279400" cy="750887"/>
          </a:xfrm>
        </p:spPr>
        <p:txBody>
          <a:bodyPr lIns="45720" rIns="45720" anchor="b">
            <a:normAutofit fontScale="90000"/>
          </a:bodyPr>
          <a:lstStyle/>
          <a:p>
            <a:pPr algn="r" eaLnBrk="1" hangingPunct="1">
              <a:defRPr/>
            </a:pPr>
            <a:r>
              <a:rPr lang="en-US" sz="49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ru-RU" sz="490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 flipH="1">
            <a:off x="631825" y="5813425"/>
            <a:ext cx="46038" cy="77788"/>
          </a:xfrm>
        </p:spPr>
        <p:txBody>
          <a:bodyPr lIns="182880" tIns="0">
            <a:normAutofit fontScale="55000" lnSpcReduction="20000"/>
          </a:bodyPr>
          <a:lstStyle/>
          <a:p>
            <a:pPr marL="36513" indent="0" algn="r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en-US" sz="600" smtClean="0">
                <a:solidFill>
                  <a:srgbClr val="79766F"/>
                </a:solidFill>
              </a:rPr>
              <a:t> </a:t>
            </a:r>
            <a:endParaRPr lang="ru-RU" sz="600" smtClean="0">
              <a:solidFill>
                <a:srgbClr val="79766F"/>
              </a:solidFill>
            </a:endParaRPr>
          </a:p>
        </p:txBody>
      </p:sp>
      <p:pic>
        <p:nvPicPr>
          <p:cNvPr id="14340" name="Picture 1" descr="D:\анимациядля нач школы\солнце,тучки и т. д\Солнце\s3.gif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562600" y="228600"/>
            <a:ext cx="2214563" cy="191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151" name="Group 7"/>
          <p:cNvGraphicFramePr>
            <a:graphicFrameLocks noGrp="1"/>
          </p:cNvGraphicFramePr>
          <p:nvPr/>
        </p:nvGraphicFramePr>
        <p:xfrm>
          <a:off x="457200" y="2057400"/>
          <a:ext cx="8229600" cy="1036320"/>
        </p:xfrm>
        <a:graphic>
          <a:graphicData uri="http://schemas.openxmlformats.org/drawingml/2006/table">
            <a:tbl>
              <a:tblPr/>
              <a:tblGrid>
                <a:gridCol w="392113"/>
                <a:gridCol w="392112"/>
                <a:gridCol w="358775"/>
                <a:gridCol w="457200"/>
                <a:gridCol w="358775"/>
                <a:gridCol w="392113"/>
                <a:gridCol w="392112"/>
                <a:gridCol w="392113"/>
                <a:gridCol w="392112"/>
                <a:gridCol w="392113"/>
                <a:gridCol w="390525"/>
                <a:gridCol w="392112"/>
                <a:gridCol w="392113"/>
                <a:gridCol w="392112"/>
                <a:gridCol w="392113"/>
                <a:gridCol w="392112"/>
                <a:gridCol w="392113"/>
                <a:gridCol w="390525"/>
                <a:gridCol w="392112"/>
                <a:gridCol w="392113"/>
                <a:gridCol w="392112"/>
              </a:tblGrid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dirty="0" err="1" smtClean="0"/>
                        <a:t>н</a:t>
                      </a:r>
                      <a:endParaRPr lang="ru-RU" dirty="0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dirty="0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dirty="0" smtClean="0"/>
                        <a:t>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dirty="0" err="1" smtClean="0"/>
                        <a:t>р</a:t>
                      </a:r>
                      <a:endParaRPr lang="ru-RU" dirty="0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dirty="0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dirty="0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dirty="0" smtClean="0"/>
                        <a:t>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dirty="0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dirty="0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dirty="0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dirty="0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dirty="0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dirty="0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dirty="0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dirty="0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dirty="0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dirty="0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dirty="0" smtClean="0"/>
                        <a:t>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dirty="0" smtClean="0"/>
                        <a:t>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dirty="0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dirty="0" smtClean="0"/>
                        <a:t>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dirty="0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dirty="0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dirty="0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dirty="0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dirty="0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4409" name="Picture 91" descr="358"/>
          <p:cNvPicPr>
            <a:picLocks noChangeAspect="1" noChangeArrowheads="1" noCrop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715000" y="3733800"/>
            <a:ext cx="3048000" cy="255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410" name="Picture 2" descr="C:\Documents and Settings\ADMIN\Рабочий стол\физика\математика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219200" y="3200400"/>
            <a:ext cx="3276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5400" b="1" smtClean="0">
                <a:solidFill>
                  <a:srgbClr val="009900"/>
                </a:solidFill>
                <a:latin typeface="Comic Sans MS" pitchFamily="66" charset="0"/>
              </a:rPr>
              <a:t>СЕГОДНЯ НА УРОКЕ</a:t>
            </a:r>
            <a:r>
              <a:rPr lang="ru-RU" sz="5400" b="1" smtClean="0">
                <a:latin typeface="Comic Sans MS" pitchFamily="66" charset="0"/>
              </a:rPr>
              <a:t>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4400" b="1" smtClean="0">
                <a:solidFill>
                  <a:srgbClr val="990033"/>
                </a:solidFill>
                <a:latin typeface="Century Gothic" pitchFamily="34" charset="0"/>
              </a:rPr>
              <a:t>ПОЗНАКОМИМСЯ С  …</a:t>
            </a:r>
          </a:p>
          <a:p>
            <a:pPr eaLnBrk="1" hangingPunct="1">
              <a:buFontTx/>
              <a:buNone/>
            </a:pPr>
            <a:r>
              <a:rPr lang="ru-RU" sz="4400" b="1" smtClean="0">
                <a:solidFill>
                  <a:srgbClr val="990033"/>
                </a:solidFill>
                <a:latin typeface="Century Gothic" pitchFamily="34" charset="0"/>
              </a:rPr>
              <a:t>НАУЧИМСЯ ОТЛИЧАТЬ …</a:t>
            </a:r>
          </a:p>
          <a:p>
            <a:pPr eaLnBrk="1" hangingPunct="1">
              <a:buFontTx/>
              <a:buNone/>
            </a:pPr>
            <a:r>
              <a:rPr lang="ru-RU" sz="4400" b="1" smtClean="0">
                <a:solidFill>
                  <a:srgbClr val="990033"/>
                </a:solidFill>
                <a:latin typeface="Century Gothic" pitchFamily="34" charset="0"/>
              </a:rPr>
              <a:t>НАУЧИМСЯ ЧИТАТЬ …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127FC7E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39750" y="333375"/>
            <a:ext cx="8208963" cy="506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95513" y="5445125"/>
            <a:ext cx="504825" cy="504825"/>
          </a:xfrm>
          <a:prstGeom prst="actionButtonBlank">
            <a:avLst/>
          </a:prstGeom>
          <a:solidFill>
            <a:srgbClr val="4A4AD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4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163" y="5445125"/>
            <a:ext cx="504825" cy="504825"/>
          </a:xfrm>
          <a:prstGeom prst="actionButtonBlank">
            <a:avLst/>
          </a:prstGeom>
          <a:solidFill>
            <a:srgbClr val="4A4AD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5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165850"/>
            <a:ext cx="576262" cy="503238"/>
          </a:xfrm>
          <a:prstGeom prst="actionButtonHome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6" name="Rectangle 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292725" y="5445125"/>
            <a:ext cx="576263" cy="504825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Прямоугольник 3"/>
          <p:cNvSpPr>
            <a:spLocks noChangeArrowheads="1"/>
          </p:cNvSpPr>
          <p:nvPr/>
        </p:nvSpPr>
        <p:spPr bwMode="auto">
          <a:xfrm>
            <a:off x="3643313" y="1285875"/>
            <a:ext cx="4572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“П” - турник.</a:t>
            </a:r>
          </a:p>
          <a:p>
            <a:r>
              <a:rPr lang="ru-RU" sz="2400" b="1">
                <a:latin typeface="Calibri" pitchFamily="34" charset="0"/>
              </a:rPr>
              <a:t>На нем гимнаст</a:t>
            </a:r>
          </a:p>
          <a:p>
            <a:r>
              <a:rPr lang="ru-RU" sz="2400" b="1">
                <a:latin typeface="Calibri" pitchFamily="34" charset="0"/>
              </a:rPr>
              <a:t>Подтянулся сорок раз.</a:t>
            </a:r>
          </a:p>
          <a:p>
            <a:r>
              <a:rPr lang="ru-RU" sz="2400" b="1">
                <a:latin typeface="Calibri" pitchFamily="34" charset="0"/>
              </a:rPr>
              <a:t>Подтянись попробуй ты</a:t>
            </a:r>
          </a:p>
          <a:p>
            <a:r>
              <a:rPr lang="ru-RU" sz="2400" b="1">
                <a:latin typeface="Calibri" pitchFamily="34" charset="0"/>
              </a:rPr>
              <a:t>И не бойся высоты!</a:t>
            </a: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06425" y="1357313"/>
            <a:ext cx="2608263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Прямоугольник 5"/>
          <p:cNvPicPr>
            <a:picLocks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627188" y="274638"/>
            <a:ext cx="6194425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4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857750" y="3571875"/>
            <a:ext cx="3214688" cy="213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Прямоугольник 7"/>
          <p:cNvSpPr>
            <a:spLocks noChangeArrowheads="1"/>
          </p:cNvSpPr>
          <p:nvPr/>
        </p:nvSpPr>
        <p:spPr bwMode="auto">
          <a:xfrm>
            <a:off x="5286375" y="5786438"/>
            <a:ext cx="36433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Говорил недавно кто-то:</a:t>
            </a:r>
          </a:p>
          <a:p>
            <a:r>
              <a:rPr lang="ru-RU" b="1" i="1">
                <a:solidFill>
                  <a:srgbClr val="002060"/>
                </a:solidFill>
                <a:latin typeface="Calibri" pitchFamily="34" charset="0"/>
              </a:rPr>
              <a:t>П</a:t>
            </a:r>
            <a:r>
              <a:rPr lang="ru-RU" b="1">
                <a:latin typeface="Calibri" pitchFamily="34" charset="0"/>
              </a:rPr>
              <a:t> похожа на ворота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ctr"/>
            <a:r>
              <a:rPr lang="ru-RU" sz="2800" dirty="0" smtClean="0"/>
              <a:t>Широка страна моя родная,</a:t>
            </a:r>
          </a:p>
          <a:p>
            <a:pPr algn="ctr"/>
            <a:r>
              <a:rPr lang="ru-RU" sz="2800" dirty="0" smtClean="0"/>
              <a:t>Много в ней лесов, морей и рек.</a:t>
            </a:r>
          </a:p>
          <a:p>
            <a:pPr algn="ctr"/>
            <a:r>
              <a:rPr lang="ru-RU" sz="2800" dirty="0" smtClean="0"/>
              <a:t>Я такой другой страны  не знаю,</a:t>
            </a:r>
          </a:p>
          <a:p>
            <a:pPr algn="ctr"/>
            <a:r>
              <a:rPr lang="ru-RU" sz="2800" dirty="0" smtClean="0"/>
              <a:t>Где так вольно дышит человек.</a:t>
            </a:r>
          </a:p>
          <a:p>
            <a:pPr algn="ctr"/>
            <a:endParaRPr lang="ru-RU" dirty="0"/>
          </a:p>
        </p:txBody>
      </p:sp>
      <p:pic>
        <p:nvPicPr>
          <p:cNvPr id="4" name="Picture 2" descr="http://im0-tub-ru.yandex.net/i?id=5e242377865a11b6b544f1c3244f27da-134-144&amp;n=24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771800" y="2924944"/>
            <a:ext cx="2736304" cy="342038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4450" name="Picture 2" descr="http://im0-tub-ru.yandex.net/i?id=bd2271f6be1838d8780d551846ed9858-125-144&amp;n=21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67544" y="188640"/>
            <a:ext cx="8280919" cy="612068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8548" name="Picture 4" descr="Пила клипа Скачать вектор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67544" y="188640"/>
            <a:ext cx="8280920" cy="596265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215313" y="1820863"/>
            <a:ext cx="279400" cy="750887"/>
          </a:xfrm>
        </p:spPr>
        <p:txBody>
          <a:bodyPr lIns="45720" rIns="45720" anchor="b">
            <a:normAutofit fontScale="90000"/>
          </a:bodyPr>
          <a:lstStyle/>
          <a:p>
            <a:pPr algn="r" eaLnBrk="1" hangingPunct="1">
              <a:defRPr/>
            </a:pPr>
            <a:r>
              <a:rPr lang="en-US" sz="49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ru-RU" sz="490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 flipH="1">
            <a:off x="631825" y="5813425"/>
            <a:ext cx="46038" cy="77788"/>
          </a:xfrm>
        </p:spPr>
        <p:txBody>
          <a:bodyPr lIns="182880" tIns="0">
            <a:normAutofit fontScale="55000" lnSpcReduction="20000"/>
          </a:bodyPr>
          <a:lstStyle/>
          <a:p>
            <a:pPr marL="36513" indent="0" algn="r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en-US" sz="600" smtClean="0">
                <a:solidFill>
                  <a:srgbClr val="79766F"/>
                </a:solidFill>
              </a:rPr>
              <a:t> </a:t>
            </a:r>
            <a:endParaRPr lang="ru-RU" sz="600" smtClean="0">
              <a:solidFill>
                <a:srgbClr val="79766F"/>
              </a:solidFill>
            </a:endParaRPr>
          </a:p>
        </p:txBody>
      </p:sp>
      <p:pic>
        <p:nvPicPr>
          <p:cNvPr id="14340" name="Picture 1" descr="D:\анимациядля нач школы\солнце,тучки и т. д\Солнце\s3.gif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562600" y="228600"/>
            <a:ext cx="2214563" cy="191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151" name="Group 7"/>
          <p:cNvGraphicFramePr>
            <a:graphicFrameLocks noGrp="1"/>
          </p:cNvGraphicFramePr>
          <p:nvPr/>
        </p:nvGraphicFramePr>
        <p:xfrm>
          <a:off x="457200" y="2057400"/>
          <a:ext cx="8229600" cy="1036320"/>
        </p:xfrm>
        <a:graphic>
          <a:graphicData uri="http://schemas.openxmlformats.org/drawingml/2006/table">
            <a:tbl>
              <a:tblPr/>
              <a:tblGrid>
                <a:gridCol w="392113"/>
                <a:gridCol w="392112"/>
                <a:gridCol w="358775"/>
                <a:gridCol w="457200"/>
                <a:gridCol w="358775"/>
                <a:gridCol w="392113"/>
                <a:gridCol w="392112"/>
                <a:gridCol w="392113"/>
                <a:gridCol w="392112"/>
                <a:gridCol w="392113"/>
                <a:gridCol w="390525"/>
                <a:gridCol w="392112"/>
                <a:gridCol w="392113"/>
                <a:gridCol w="392112"/>
                <a:gridCol w="392113"/>
                <a:gridCol w="392112"/>
                <a:gridCol w="392113"/>
                <a:gridCol w="390525"/>
                <a:gridCol w="392112"/>
                <a:gridCol w="392113"/>
                <a:gridCol w="392112"/>
              </a:tblGrid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err="1" smtClean="0"/>
                        <a:t>н</a:t>
                      </a:r>
                      <a:endParaRPr lang="ru-RU" sz="2800" b="1" dirty="0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2800" b="1" dirty="0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/>
                        <a:t>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err="1" smtClean="0"/>
                        <a:t>р</a:t>
                      </a:r>
                      <a:endParaRPr lang="ru-RU" sz="2800" b="1" dirty="0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2800" b="1" dirty="0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2800" b="1" dirty="0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/>
                        <a:t>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2800" b="1" dirty="0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2800" b="1" dirty="0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2800" b="1" dirty="0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2800" b="1" dirty="0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2800" dirty="0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dirty="0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dirty="0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dirty="0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2800" b="1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2800" b="1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2800" b="1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2800" b="1" dirty="0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2800" b="1" dirty="0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err="1" smtClean="0"/>
                        <a:t>п</a:t>
                      </a:r>
                      <a:endParaRPr lang="ru-RU" sz="2800" b="1" dirty="0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2800" b="1" dirty="0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/>
                        <a:t>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/>
                        <a:t>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2800" b="1" dirty="0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/>
                        <a:t>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2800" dirty="0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dirty="0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dirty="0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dirty="0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dirty="0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4409" name="Picture 91" descr="358"/>
          <p:cNvPicPr>
            <a:picLocks noChangeAspect="1" noChangeArrowheads="1" noCrop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715000" y="3733800"/>
            <a:ext cx="3048000" cy="255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410" name="Picture 2" descr="C:\Documents and Settings\ADMIN\Рабочий стол\физика\математика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219200" y="3200400"/>
            <a:ext cx="3276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896</TotalTime>
  <Words>147</Words>
  <Application>Microsoft Office PowerPoint</Application>
  <PresentationFormat>Экран (4:3)</PresentationFormat>
  <Paragraphs>76</Paragraphs>
  <Slides>12</Slides>
  <Notes>12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Оформление по умолчанию</vt:lpstr>
      <vt:lpstr>Слайд</vt:lpstr>
      <vt:lpstr>Слайд 1</vt:lpstr>
      <vt:lpstr> </vt:lpstr>
      <vt:lpstr>СЕГОДНЯ НА УРОКЕ:</vt:lpstr>
      <vt:lpstr>Слайд 4</vt:lpstr>
      <vt:lpstr>Слайд 5</vt:lpstr>
      <vt:lpstr>Слайд 6</vt:lpstr>
      <vt:lpstr>Слайд 7</vt:lpstr>
      <vt:lpstr>Слайд 8</vt:lpstr>
      <vt:lpstr> </vt:lpstr>
      <vt:lpstr>Слайд 10</vt:lpstr>
      <vt:lpstr>Слайд 11</vt:lpstr>
      <vt:lpstr>Слайд 12</vt:lpstr>
    </vt:vector>
  </TitlesOfParts>
  <Company>Dnsoft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Наталия</cp:lastModifiedBy>
  <cp:revision>125</cp:revision>
  <dcterms:created xsi:type="dcterms:W3CDTF">2008-02-26T12:11:14Z</dcterms:created>
  <dcterms:modified xsi:type="dcterms:W3CDTF">2015-03-27T16:46:28Z</dcterms:modified>
</cp:coreProperties>
</file>