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7" autoAdjust="0"/>
    <p:restoredTop sz="94624" autoAdjust="0"/>
  </p:normalViewPr>
  <p:slideViewPr>
    <p:cSldViewPr>
      <p:cViewPr>
        <p:scale>
          <a:sx n="60" d="100"/>
          <a:sy n="60" d="100"/>
        </p:scale>
        <p:origin x="-259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15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EFCD-CC13-4728-A0AD-E571CFAB2470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EB9AA-F94A-4323-9987-D1C3EC8C2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E3DE7-7F8F-4FB6-AEDB-267B40E95B78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75CB-78D3-4AFE-A603-9F5EBB6FC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1AA3A-99B9-4ED1-8786-E29C9F8A4EE6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CA7D-E5DE-4C72-BFB1-499FE5294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7C6E5-457F-45E0-81AF-E4CF440A4D77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F926-EA63-4A86-B227-107DAD6C8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6B64-EB91-4944-B200-38D5ECCAA5B4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9204B-2610-4ED5-B5EE-B069A000D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7AA0-730A-443E-814D-EC5501E90F99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5084-B88A-460B-96C6-85DF32945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AFFB-D578-44BC-B906-07902F600844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DD5F-99E1-4B7F-8E02-AFEF8485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DF45-BD85-48B9-9479-8F0FA3B11841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00D-C732-453C-9322-5963F3807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284B-0498-4E1F-8487-2F365B6924C3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FF54-034D-4999-A02B-8E5A689E3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D1FE-182F-4451-8C05-54833B16D07F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6916-475D-4397-8D58-E3AA4CD15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6D44-D921-4399-9C60-50258B4C7AF4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9189-5467-4996-B014-AEFC491E2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77200D-C1D1-4944-8325-32F684E11FC2}" type="datetimeFigureOut">
              <a:rPr lang="ru-RU"/>
              <a:pPr>
                <a:defRPr/>
              </a:pPr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51888-3CED-423C-AE47-D84601723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357313" y="571500"/>
            <a:ext cx="6858000" cy="1857375"/>
          </a:xfrm>
        </p:spPr>
        <p:txBody>
          <a:bodyPr/>
          <a:lstStyle/>
          <a:p>
            <a:pPr eaLnBrk="1" hangingPunct="1"/>
            <a:r>
              <a:rPr lang="ru-RU" smtClean="0"/>
              <a:t>Речевая разминка на уроках чтения.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86063"/>
            <a:ext cx="6858000" cy="53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К урокам чтения в начальных классах.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23813"/>
            <a:ext cx="8229600" cy="884237"/>
          </a:xfrm>
        </p:spPr>
        <p:txBody>
          <a:bodyPr/>
          <a:lstStyle/>
          <a:p>
            <a:pPr eaLnBrk="1" hangingPunct="1"/>
            <a:r>
              <a:rPr lang="ru-RU" b="1" smtClean="0"/>
              <a:t>Федина конфетина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sz="half" idx="1"/>
          </p:nvPr>
        </p:nvSpPr>
        <p:spPr>
          <a:xfrm>
            <a:off x="457200" y="765175"/>
            <a:ext cx="7859713" cy="53609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буфете вздыхает конфетина,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Страдает конфетина Федина: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Не нравится Федя конфете-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Конфета мечтает о Пете.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Петя Петров проникает в буфет…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 больше у Феди конфетины нет,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Лишь фантик остался в буфете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На память о бедной конфете.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Бревно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9093200" cy="5318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Лежало на пути бревно,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Мешало путникам оно.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Один сказал: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-Нехорошо!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Сказал и знай себе пошёл.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Второй взглянул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Потом вздохнул и то бревно перешагнул.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А третий путник промолчал.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Он с виду был и хил , и мал.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Он молча скинул полушубок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И в сторону бревно убрал.</a:t>
            </a:r>
          </a:p>
          <a:p>
            <a:pPr algn="ctr" eaLnBrk="1" hangingPunct="1">
              <a:lnSpc>
                <a:spcPct val="90000"/>
              </a:lnSpc>
            </a:pPr>
            <a:endParaRPr lang="ru-RU" sz="2800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b="1" smtClean="0">
              <a:latin typeface="Arial" charset="0"/>
            </a:endParaRPr>
          </a:p>
        </p:txBody>
      </p:sp>
      <p:pic>
        <p:nvPicPr>
          <p:cNvPr id="23555" name="Picture 5" descr="1338830419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6082">
            <a:off x="0" y="1557338"/>
            <a:ext cx="291623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Чудесный дом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Был белый дом,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Чудесный дом,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Но что-то застучало в нём,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И он разбился, и оттуда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Живое выбежало чудо-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Такое теплое, такое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Пушистое и золотое.</a:t>
            </a:r>
          </a:p>
        </p:txBody>
      </p:sp>
      <p:pic>
        <p:nvPicPr>
          <p:cNvPr id="24580" name="Picture 4" descr="99987617_168539a826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1981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611188" y="260350"/>
            <a:ext cx="8229600" cy="50736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Собака садится играть на гармошке,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Ныряют в аквариуме рыжие кошки,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Носки начинают вязать канарейки,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Цветы малышей поливают из лейки,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Старик на окошке лежит, загорает,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А  внучкина бабушка в куклы играет,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А рыбы читают весёлые книжки,</a:t>
            </a:r>
          </a:p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Отняв потихонечку их у мальчишки.</a:t>
            </a:r>
          </a:p>
        </p:txBody>
      </p:sp>
      <p:pic>
        <p:nvPicPr>
          <p:cNvPr id="25602" name="Picture 4" descr="medium_20091130123801242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4941888"/>
            <a:ext cx="36734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>
                <a:latin typeface="Arial" charset="0"/>
              </a:rPr>
              <a:t>Почему?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Мудрец в нём видел мудреца,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Глупец - глупца,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Баран – барана,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Овцу в нём видела овца,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И обезьяну – обезьяна.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Но вот подвели к нему Федю Баратова,</a:t>
            </a:r>
          </a:p>
          <a:p>
            <a:pPr>
              <a:buFont typeface="Arial" charset="0"/>
              <a:buNone/>
            </a:pPr>
            <a:r>
              <a:rPr lang="ru-RU" smtClean="0">
                <a:latin typeface="Arial" charset="0"/>
              </a:rPr>
              <a:t>И Федя неряху увидел лохматого.</a:t>
            </a:r>
          </a:p>
          <a:p>
            <a:pPr>
              <a:buFont typeface="Arial" charset="0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26628" name="Picture 4" descr="09253e359c10bd316b271c5d482ea4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844675"/>
            <a:ext cx="2771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Белые медведи.</a:t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У нас просторный водоём,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Мы с братом плаваем вдвоём.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Вода прохладна и свежа,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Её меняют сторожа.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Мы от стены плывём к стене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То на боку, то на спине.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Держись правее, дорогой,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Не задевай меня ногой!</a:t>
            </a:r>
          </a:p>
        </p:txBody>
      </p:sp>
      <p:pic>
        <p:nvPicPr>
          <p:cNvPr id="27651" name="Picture 4" descr="2191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789363"/>
            <a:ext cx="30591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Скороговорка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Шёл Егорка по пригорку</a:t>
            </a:r>
          </a:p>
          <a:p>
            <a:pPr>
              <a:buFont typeface="Arial" charset="0"/>
              <a:buNone/>
            </a:pPr>
            <a:r>
              <a:rPr lang="ru-RU" smtClean="0"/>
              <a:t>И учил скороговорку.</a:t>
            </a:r>
          </a:p>
          <a:p>
            <a:pPr>
              <a:buFont typeface="Arial" charset="0"/>
              <a:buNone/>
            </a:pPr>
            <a:r>
              <a:rPr lang="ru-RU" smtClean="0"/>
              <a:t>Он учил скороговорку</a:t>
            </a:r>
          </a:p>
          <a:p>
            <a:pPr>
              <a:buFont typeface="Arial" charset="0"/>
              <a:buNone/>
            </a:pPr>
            <a:r>
              <a:rPr lang="ru-RU" smtClean="0"/>
              <a:t>Про Егорку и про горку.</a:t>
            </a:r>
          </a:p>
          <a:p>
            <a:pPr>
              <a:buFont typeface="Arial" charset="0"/>
              <a:buNone/>
            </a:pPr>
            <a:r>
              <a:rPr lang="ru-RU" b="1" smtClean="0"/>
              <a:t>За жужелицей уж бежал,</a:t>
            </a:r>
          </a:p>
          <a:p>
            <a:pPr>
              <a:buFont typeface="Arial" charset="0"/>
              <a:buNone/>
            </a:pPr>
            <a:r>
              <a:rPr lang="ru-RU" b="1" smtClean="0"/>
              <a:t>А жук от ужаса дрожал:</a:t>
            </a:r>
          </a:p>
          <a:p>
            <a:pPr>
              <a:buFont typeface="Arial" charset="0"/>
              <a:buNone/>
            </a:pPr>
            <a:r>
              <a:rPr lang="ru-RU" b="1" smtClean="0"/>
              <a:t>-Живу-живу,</a:t>
            </a:r>
          </a:p>
          <a:p>
            <a:pPr>
              <a:buFont typeface="Arial" charset="0"/>
              <a:buNone/>
            </a:pPr>
            <a:r>
              <a:rPr lang="ru-RU" b="1" smtClean="0"/>
              <a:t>Жужжу-жужжу,</a:t>
            </a:r>
          </a:p>
          <a:p>
            <a:pPr>
              <a:buFont typeface="Arial" charset="0"/>
              <a:buNone/>
            </a:pPr>
            <a:r>
              <a:rPr lang="ru-RU" b="1" smtClean="0"/>
              <a:t>Ужу на ужин угожу!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8675" name="Picture 4" descr="рисование Варежкины рад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13" y="4240213"/>
            <a:ext cx="367188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Скороговорка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3600" smtClean="0">
                <a:latin typeface="Arial" charset="0"/>
              </a:rPr>
              <a:t>Жук жужжит в железной банке,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latin typeface="Arial" charset="0"/>
              </a:rPr>
              <a:t>Жук не может жить в жестянке.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latin typeface="Arial" charset="0"/>
              </a:rPr>
              <a:t>Жизнь жука в плену горька.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latin typeface="Arial" charset="0"/>
              </a:rPr>
              <a:t>Жалко бедного жука!</a:t>
            </a:r>
          </a:p>
          <a:p>
            <a:pPr algn="ctr">
              <a:buFont typeface="Arial" charset="0"/>
              <a:buNone/>
            </a:pPr>
            <a:endParaRPr lang="ru-RU" sz="3600" smtClean="0">
              <a:latin typeface="Arial" charset="0"/>
            </a:endParaRPr>
          </a:p>
          <a:p>
            <a:pPr algn="r">
              <a:buFont typeface="Arial" charset="0"/>
              <a:buNone/>
            </a:pPr>
            <a:r>
              <a:rPr lang="ru-RU" sz="3600" i="1" smtClean="0">
                <a:latin typeface="Arial" charset="0"/>
              </a:rPr>
              <a:t>В.Лунин</a:t>
            </a:r>
          </a:p>
        </p:txBody>
      </p:sp>
      <p:pic>
        <p:nvPicPr>
          <p:cNvPr id="29699" name="Picture 4" descr="azbuka-dlya-detej-bukva-z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7838"/>
            <a:ext cx="26638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Дружба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smtClean="0"/>
              <a:t>Я совсем ещё ребёнок,</a:t>
            </a:r>
            <a:br>
              <a:rPr lang="ru-RU" sz="2400" smtClean="0"/>
            </a:br>
            <a:r>
              <a:rPr lang="ru-RU" sz="2400" smtClean="0"/>
              <a:t>Ростом метр шестьдесят,</a:t>
            </a:r>
            <a:br>
              <a:rPr lang="ru-RU" sz="2400" smtClean="0"/>
            </a:br>
            <a:r>
              <a:rPr lang="ru-RU" sz="2400" smtClean="0"/>
              <a:t>Неуклюжий жирафёнок.</a:t>
            </a:r>
            <a:br>
              <a:rPr lang="ru-RU" sz="2400" smtClean="0"/>
            </a:br>
            <a:r>
              <a:rPr lang="ru-RU" sz="2400" smtClean="0"/>
              <a:t>Приходите в Зоосад.</a:t>
            </a:r>
          </a:p>
          <a:p>
            <a:pPr algn="ctr">
              <a:lnSpc>
                <a:spcPct val="80000"/>
              </a:lnSpc>
            </a:pPr>
            <a:r>
              <a:rPr lang="ru-RU" sz="2400" smtClean="0"/>
              <a:t>А дружу я с дядей Борей,</a:t>
            </a:r>
            <a:br>
              <a:rPr lang="ru-RU" sz="2400" smtClean="0"/>
            </a:br>
            <a:r>
              <a:rPr lang="ru-RU" sz="2400" smtClean="0"/>
              <a:t>Он мне и отец, и мать,</a:t>
            </a:r>
            <a:br>
              <a:rPr lang="ru-RU" sz="2400" smtClean="0"/>
            </a:br>
            <a:r>
              <a:rPr lang="ru-RU" sz="2400" smtClean="0"/>
              <a:t>Из бутылочки накормит</a:t>
            </a:r>
            <a:br>
              <a:rPr lang="ru-RU" sz="2400" smtClean="0"/>
            </a:br>
            <a:r>
              <a:rPr lang="ru-RU" sz="2400" smtClean="0"/>
              <a:t>И уложит в сено спать.</a:t>
            </a:r>
          </a:p>
          <a:p>
            <a:pPr algn="ctr">
              <a:lnSpc>
                <a:spcPct val="80000"/>
              </a:lnSpc>
            </a:pPr>
            <a:r>
              <a:rPr lang="ru-RU" sz="2400" smtClean="0"/>
              <a:t>Я в ответ его целую,</a:t>
            </a:r>
            <a:br>
              <a:rPr lang="ru-RU" sz="2400" smtClean="0"/>
            </a:br>
            <a:r>
              <a:rPr lang="ru-RU" sz="2400" smtClean="0"/>
              <a:t>Разрешу себя обнять,</a:t>
            </a:r>
            <a:br>
              <a:rPr lang="ru-RU" sz="2400" smtClean="0"/>
            </a:br>
            <a:r>
              <a:rPr lang="ru-RU" sz="2400" smtClean="0"/>
              <a:t>Руку нежную большую</a:t>
            </a:r>
            <a:br>
              <a:rPr lang="ru-RU" sz="2400" smtClean="0"/>
            </a:br>
            <a:r>
              <a:rPr lang="ru-RU" sz="2400" smtClean="0"/>
              <a:t>Языком начну лизать!</a:t>
            </a:r>
          </a:p>
          <a:p>
            <a:pPr algn="ctr">
              <a:lnSpc>
                <a:spcPct val="80000"/>
              </a:lnSpc>
            </a:pPr>
            <a:r>
              <a:rPr lang="ru-RU" sz="2400" smtClean="0"/>
              <a:t>Нелегко здесь жить без мамы,</a:t>
            </a:r>
            <a:br>
              <a:rPr lang="ru-RU" sz="2400" smtClean="0"/>
            </a:br>
            <a:r>
              <a:rPr lang="ru-RU" sz="2400" smtClean="0"/>
              <a:t>Но скажу я без прикрас:</a:t>
            </a:r>
            <a:br>
              <a:rPr lang="ru-RU" sz="2400" smtClean="0"/>
            </a:br>
            <a:r>
              <a:rPr lang="ru-RU" sz="2400" smtClean="0"/>
              <a:t>Дядя Боря - лучший самый!</a:t>
            </a:r>
            <a:br>
              <a:rPr lang="ru-RU" sz="2400" smtClean="0"/>
            </a:br>
            <a:r>
              <a:rPr lang="ru-RU" sz="2400" smtClean="0"/>
              <a:t>Дружба нежная у нас.</a:t>
            </a:r>
            <a:endParaRPr lang="ru-RU" sz="2400" i="1" smtClean="0"/>
          </a:p>
          <a:p>
            <a:pPr algn="ctr">
              <a:lnSpc>
                <a:spcPct val="80000"/>
              </a:lnSpc>
            </a:pPr>
            <a:r>
              <a:rPr lang="ru-RU" sz="2400" i="1" smtClean="0"/>
              <a:t>Галина Ключникова</a:t>
            </a:r>
          </a:p>
        </p:txBody>
      </p:sp>
      <p:pic>
        <p:nvPicPr>
          <p:cNvPr id="30723" name="Picture 4" descr="64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26320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27-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6525" y="333375"/>
            <a:ext cx="26574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6000" smtClean="0"/>
              <a:t>ЯЬЗУРД ИОМ И 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Прочитай </a:t>
            </a:r>
            <a:r>
              <a:rPr lang="ru-RU" dirty="0" err="1" smtClean="0"/>
              <a:t>скороговорку.Помни</a:t>
            </a:r>
            <a:r>
              <a:rPr lang="ru-RU" dirty="0" smtClean="0"/>
              <a:t> о скорости </a:t>
            </a:r>
            <a:r>
              <a:rPr lang="ru-RU" dirty="0" err="1" smtClean="0"/>
              <a:t>чтения,чёткости</a:t>
            </a:r>
            <a:r>
              <a:rPr lang="ru-RU" dirty="0" smtClean="0"/>
              <a:t> произношения и дыхании(произноси на выдохе)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5257800" cy="4846637"/>
          </a:xfrm>
        </p:spPr>
        <p:txBody>
          <a:bodyPr rtlCol="0">
            <a:normAutofit fontScale="92500" lnSpcReduction="20000"/>
          </a:bodyPr>
          <a:lstStyle/>
          <a:p>
            <a:pPr lvl="4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Купил салоп слонихе слон.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Для слонов есть свой салон.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И салопом тем слоновым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Заслонил слон полсалона.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Салоп– широкое женское пальто.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Салон—</a:t>
            </a:r>
            <a:r>
              <a:rPr lang="ru-RU" dirty="0" err="1" smtClean="0"/>
              <a:t>магазин,где</a:t>
            </a:r>
            <a:r>
              <a:rPr lang="ru-RU" dirty="0" smtClean="0"/>
              <a:t> продаются художественные вещи.</a:t>
            </a:r>
            <a:endParaRPr lang="ru-RU" sz="1800" i="1" dirty="0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929063" y="3244850"/>
            <a:ext cx="1285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026" name="Picture 2" descr="C:\Users\Рожкова\Desktop\Животные\Слон, носорог, бегемот\Сл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357438"/>
            <a:ext cx="2286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Друзья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8075613" cy="5516562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4800" smtClean="0"/>
              <a:t>Как начну конфеты есть,</a:t>
            </a:r>
            <a:br>
              <a:rPr lang="ru-RU" sz="4800" smtClean="0"/>
            </a:br>
            <a:r>
              <a:rPr lang="ru-RU" sz="4800" smtClean="0"/>
              <a:t>У меня дpузей не счесть.</a:t>
            </a:r>
            <a:br>
              <a:rPr lang="ru-RU" sz="4800" smtClean="0"/>
            </a:br>
            <a:r>
              <a:rPr lang="ru-RU" sz="4800" smtClean="0"/>
              <a:t>А закончились конфеты</a:t>
            </a:r>
            <a:br>
              <a:rPr lang="ru-RU" sz="4800" smtClean="0"/>
            </a:br>
            <a:r>
              <a:rPr lang="ru-RU" sz="4800" smtClean="0"/>
              <a:t>И дpузей в помине нету.</a:t>
            </a:r>
            <a:br>
              <a:rPr lang="ru-RU" sz="4800" smtClean="0"/>
            </a:br>
            <a:r>
              <a:rPr lang="ru-RU" sz="4800" smtClean="0"/>
              <a:t>За конфету каждый дpуг,</a:t>
            </a:r>
            <a:br>
              <a:rPr lang="ru-RU" sz="4800" smtClean="0"/>
            </a:br>
            <a:r>
              <a:rPr lang="ru-RU" sz="4800" smtClean="0"/>
              <a:t>Так и pвет ее из pук.</a:t>
            </a:r>
            <a:br>
              <a:rPr lang="ru-RU" sz="4800" smtClean="0"/>
            </a:br>
            <a:r>
              <a:rPr lang="ru-RU" sz="4800" smtClean="0"/>
              <a:t>Hу зачем мне дpужба эта?</a:t>
            </a:r>
            <a:br>
              <a:rPr lang="ru-RU" sz="4800" smtClean="0"/>
            </a:br>
            <a:r>
              <a:rPr lang="ru-RU" sz="4800" smtClean="0"/>
              <a:t>Я и сам люблю конфеты.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Такая дружба</a:t>
            </a:r>
          </a:p>
        </p:txBody>
      </p:sp>
      <p:pic>
        <p:nvPicPr>
          <p:cNvPr id="33794" name="Объект 2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84313"/>
            <a:ext cx="6637337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36295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В сумку ябеды Ларисы</a:t>
            </a:r>
            <a:br>
              <a:rPr lang="ru-RU" smtClean="0"/>
            </a:br>
            <a:r>
              <a:rPr lang="ru-RU" smtClean="0"/>
              <a:t>Я с утра подкинул крысу,</a:t>
            </a:r>
            <a:br>
              <a:rPr lang="ru-RU" smtClean="0"/>
            </a:br>
            <a:r>
              <a:rPr lang="ru-RU" smtClean="0"/>
              <a:t>Та устроит в сумке нору, — Вот потеха будет скоро!</a:t>
            </a: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3600" smtClean="0"/>
              <a:t>На весь класс одну Иришку</a:t>
            </a:r>
            <a:br>
              <a:rPr lang="ru-RU" sz="3600" smtClean="0"/>
            </a:br>
            <a:r>
              <a:rPr lang="ru-RU" sz="3600" smtClean="0"/>
              <a:t>Уважаю, как мальчишку,</a:t>
            </a:r>
            <a:br>
              <a:rPr lang="ru-RU" sz="3600" smtClean="0"/>
            </a:br>
            <a:r>
              <a:rPr lang="ru-RU" sz="3600" smtClean="0"/>
              <a:t>С Ирой я давно дружу –</a:t>
            </a:r>
            <a:br>
              <a:rPr lang="ru-RU" sz="3600" smtClean="0"/>
            </a:br>
            <a:r>
              <a:rPr lang="ru-RU" sz="3600" smtClean="0"/>
              <a:t>Ей лишь кнопку подложу</a:t>
            </a:r>
            <a:r>
              <a:rPr lang="ru-RU" sz="3600" smtClean="0"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3600" smtClean="0"/>
          </a:p>
          <a:p>
            <a:pPr>
              <a:lnSpc>
                <a:spcPct val="90000"/>
              </a:lnSpc>
            </a:pPr>
            <a:endParaRPr lang="ru-RU" sz="2800" smtClean="0"/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Простите!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250825" y="1125538"/>
            <a:ext cx="8435975" cy="55435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Папа разбил </a:t>
            </a:r>
            <a:br>
              <a:rPr lang="ru-RU" sz="2400" smtClean="0"/>
            </a:br>
            <a:r>
              <a:rPr lang="ru-RU" sz="2400" smtClean="0"/>
              <a:t>Драгоценную вазу.</a:t>
            </a:r>
            <a:br>
              <a:rPr lang="ru-RU" sz="2400" smtClean="0"/>
            </a:br>
            <a:r>
              <a:rPr lang="ru-RU" sz="2400" smtClean="0"/>
              <a:t>Бабушка с мамой </a:t>
            </a:r>
            <a:br>
              <a:rPr lang="ru-RU" sz="2400" smtClean="0"/>
            </a:br>
            <a:r>
              <a:rPr lang="ru-RU" sz="2400" smtClean="0"/>
              <a:t>Нахмурились сразу.</a:t>
            </a:r>
            <a:br>
              <a:rPr lang="ru-RU" sz="2400" smtClean="0"/>
            </a:br>
            <a:r>
              <a:rPr lang="ru-RU" sz="2400" smtClean="0"/>
              <a:t>Но папа нашелся:</a:t>
            </a:r>
            <a:br>
              <a:rPr lang="ru-RU" sz="2400" smtClean="0"/>
            </a:br>
            <a:r>
              <a:rPr lang="ru-RU" sz="2400" smtClean="0"/>
              <a:t>Взглянул им в глаза,</a:t>
            </a:r>
            <a:br>
              <a:rPr lang="ru-RU" sz="2400" smtClean="0"/>
            </a:br>
            <a:r>
              <a:rPr lang="ru-RU" sz="2400" smtClean="0"/>
              <a:t>И робко и тихо</a:t>
            </a:r>
            <a:br>
              <a:rPr lang="ru-RU" sz="2400" smtClean="0"/>
            </a:br>
            <a:r>
              <a:rPr lang="ru-RU" sz="2400" smtClean="0"/>
              <a:t>"Простите",- сказал.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И мама молчит,</a:t>
            </a:r>
            <a:br>
              <a:rPr lang="ru-RU" sz="2400" smtClean="0"/>
            </a:br>
            <a:r>
              <a:rPr lang="ru-RU" sz="2400" smtClean="0"/>
              <a:t>Улыбается даже...</a:t>
            </a:r>
            <a:br>
              <a:rPr lang="ru-RU" sz="2400" smtClean="0"/>
            </a:br>
            <a:r>
              <a:rPr lang="ru-RU" sz="2400" smtClean="0"/>
              <a:t>-Мы купим другую,</a:t>
            </a:r>
            <a:br>
              <a:rPr lang="ru-RU" sz="2400" smtClean="0"/>
            </a:br>
            <a:r>
              <a:rPr lang="ru-RU" sz="2400" smtClean="0"/>
              <a:t>Есть лучше в продаже...</a:t>
            </a:r>
            <a:br>
              <a:rPr lang="ru-RU" sz="2400" smtClean="0"/>
            </a:br>
            <a:r>
              <a:rPr lang="ru-RU" sz="2400" smtClean="0"/>
              <a:t>"Простите!" Казалось бы,</a:t>
            </a:r>
            <a:br>
              <a:rPr lang="ru-RU" sz="2400" smtClean="0"/>
            </a:br>
            <a:r>
              <a:rPr lang="ru-RU" sz="2400" smtClean="0"/>
              <a:t>Что в нем такого?</a:t>
            </a:r>
            <a:br>
              <a:rPr lang="ru-RU" sz="2400" smtClean="0"/>
            </a:br>
            <a:r>
              <a:rPr lang="ru-RU" sz="2400" smtClean="0"/>
              <a:t>А вот ведь какое</a:t>
            </a:r>
            <a:br>
              <a:rPr lang="ru-RU" sz="2400" smtClean="0"/>
            </a:br>
            <a:r>
              <a:rPr lang="ru-RU" sz="2400" smtClean="0"/>
              <a:t>Чудесное слово!</a:t>
            </a:r>
            <a:br>
              <a:rPr lang="ru-RU" sz="2400" smtClean="0"/>
            </a:br>
            <a:r>
              <a:rPr lang="ru-RU" sz="2400" smtClean="0"/>
              <a:t>В.Юсупов</a:t>
            </a:r>
          </a:p>
        </p:txBody>
      </p:sp>
      <p:pic>
        <p:nvPicPr>
          <p:cNvPr id="35843" name="Picture 4" descr="883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29162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Позывные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Лютуют ночные морозы, </a:t>
            </a:r>
            <a:br>
              <a:rPr lang="ru-RU" smtClean="0"/>
            </a:br>
            <a:r>
              <a:rPr lang="ru-RU" smtClean="0"/>
              <a:t>Холодные ветры свистят. </a:t>
            </a:r>
            <a:br>
              <a:rPr lang="ru-RU" smtClean="0"/>
            </a:br>
            <a:r>
              <a:rPr lang="ru-RU" smtClean="0"/>
              <a:t>Осины, дубы и берёзы </a:t>
            </a:r>
            <a:br>
              <a:rPr lang="ru-RU" smtClean="0"/>
            </a:br>
            <a:r>
              <a:rPr lang="ru-RU" smtClean="0"/>
              <a:t>Под зябкими звёздами спят.</a:t>
            </a:r>
          </a:p>
          <a:p>
            <a:pPr algn="ctr">
              <a:buFont typeface="Arial" charset="0"/>
              <a:buNone/>
            </a:pPr>
            <a:r>
              <a:rPr lang="ru-RU" smtClean="0"/>
              <a:t>Но в воздухе есть перемены, </a:t>
            </a:r>
            <a:br>
              <a:rPr lang="ru-RU" smtClean="0"/>
            </a:br>
            <a:r>
              <a:rPr lang="ru-RU" smtClean="0"/>
              <a:t>Они разбудили сосну: </a:t>
            </a:r>
            <a:br>
              <a:rPr lang="ru-RU" smtClean="0"/>
            </a:br>
            <a:r>
              <a:rPr lang="ru-RU" smtClean="0"/>
              <a:t>Иголочки, словно антенны, </a:t>
            </a:r>
            <a:br>
              <a:rPr lang="ru-RU" smtClean="0"/>
            </a:br>
            <a:r>
              <a:rPr lang="ru-RU" smtClean="0"/>
              <a:t>Уже уловили весну.</a:t>
            </a:r>
          </a:p>
          <a:p>
            <a:pPr algn="r">
              <a:buFont typeface="Arial" charset="0"/>
              <a:buNone/>
            </a:pPr>
            <a:r>
              <a:rPr lang="ru-RU" b="1" smtClean="0"/>
              <a:t>В. Орлов.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Весенняя гостья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   Милая певунья,</a:t>
            </a:r>
            <a:br>
              <a:rPr lang="ru-RU" smtClean="0"/>
            </a:br>
            <a:r>
              <a:rPr lang="ru-RU" smtClean="0"/>
              <a:t>Ласточка родная,</a:t>
            </a:r>
            <a:br>
              <a:rPr lang="ru-RU" smtClean="0"/>
            </a:br>
            <a:r>
              <a:rPr lang="ru-RU" smtClean="0"/>
              <a:t>К нам домой вернулась</a:t>
            </a:r>
            <a:br>
              <a:rPr lang="ru-RU" smtClean="0"/>
            </a:br>
            <a:r>
              <a:rPr lang="ru-RU" smtClean="0"/>
              <a:t>Из чужого края.</a:t>
            </a:r>
            <a:br>
              <a:rPr lang="ru-RU" smtClean="0"/>
            </a:br>
            <a:r>
              <a:rPr lang="ru-RU" smtClean="0"/>
              <a:t>Под окошком вьётся</a:t>
            </a:r>
            <a:br>
              <a:rPr lang="ru-RU" smtClean="0"/>
            </a:br>
            <a:r>
              <a:rPr lang="ru-RU" smtClean="0"/>
              <a:t>С песенкой живою:</a:t>
            </a:r>
            <a:br>
              <a:rPr lang="ru-RU" smtClean="0"/>
            </a:br>
            <a:r>
              <a:rPr lang="ru-RU" smtClean="0"/>
              <a:t>«Я весну и солнце</a:t>
            </a:r>
            <a:br>
              <a:rPr lang="ru-RU" smtClean="0"/>
            </a:br>
            <a:r>
              <a:rPr lang="ru-RU" smtClean="0"/>
              <a:t>Принесла с собою...»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Прочитай русские  </a:t>
            </a:r>
            <a:r>
              <a:rPr lang="ru-RU" dirty="0" err="1" smtClean="0"/>
              <a:t>потешки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Сначала медленно, потом всё ускоряя </a:t>
            </a:r>
            <a:r>
              <a:rPr lang="ru-RU" dirty="0" err="1" smtClean="0"/>
              <a:t>темт</a:t>
            </a:r>
            <a:r>
              <a:rPr lang="ru-RU" dirty="0" smtClean="0"/>
              <a:t> чтения. И так несколько раз.</a:t>
            </a:r>
            <a:endParaRPr lang="ru-RU" dirty="0"/>
          </a:p>
        </p:txBody>
      </p:sp>
      <p:sp>
        <p:nvSpPr>
          <p:cNvPr id="15362" name="Текст 14"/>
          <p:cNvSpPr>
            <a:spLocks noGrp="1"/>
          </p:cNvSpPr>
          <p:nvPr>
            <p:ph type="body" idx="1"/>
          </p:nvPr>
        </p:nvSpPr>
        <p:spPr>
          <a:xfrm>
            <a:off x="457200" y="1857375"/>
            <a:ext cx="4040188" cy="3714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Я- по луже ! Я- по луже!</a:t>
            </a:r>
          </a:p>
          <a:p>
            <a:pPr eaLnBrk="1" hangingPunct="1"/>
            <a:r>
              <a:rPr lang="ru-RU" smtClean="0"/>
              <a:t>Я ищу , где лужа уже.</a:t>
            </a:r>
          </a:p>
          <a:p>
            <a:pPr eaLnBrk="1" hangingPunct="1"/>
            <a:r>
              <a:rPr lang="ru-RU" smtClean="0"/>
              <a:t>Может, час , а может два</a:t>
            </a:r>
          </a:p>
          <a:p>
            <a:pPr eaLnBrk="1" hangingPunct="1"/>
            <a:r>
              <a:rPr lang="ru-RU" smtClean="0"/>
              <a:t>Я искал, нашёл едва.</a:t>
            </a:r>
          </a:p>
          <a:p>
            <a:pPr eaLnBrk="1" hangingPunct="1"/>
            <a:r>
              <a:rPr lang="ru-RU" smtClean="0"/>
              <a:t>Я нашёл, где лужа уже,</a:t>
            </a:r>
          </a:p>
          <a:p>
            <a:pPr eaLnBrk="1" hangingPunct="1"/>
            <a:r>
              <a:rPr lang="ru-RU" smtClean="0"/>
              <a:t>А теперь лежу простужен.</a:t>
            </a:r>
          </a:p>
          <a:p>
            <a:pPr eaLnBrk="1" hangingPunct="1"/>
            <a:endParaRPr lang="ru-RU" smtClean="0"/>
          </a:p>
        </p:txBody>
      </p:sp>
      <p:sp>
        <p:nvSpPr>
          <p:cNvPr id="15364" name="Текст 15"/>
          <p:cNvSpPr>
            <a:spLocks noGrp="1"/>
          </p:cNvSpPr>
          <p:nvPr>
            <p:ph type="body" sz="quarter" idx="3"/>
          </p:nvPr>
        </p:nvSpPr>
        <p:spPr>
          <a:xfrm>
            <a:off x="4648200" y="1785938"/>
            <a:ext cx="4041775" cy="3714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Воробей,воробей,</a:t>
            </a:r>
          </a:p>
          <a:p>
            <a:pPr eaLnBrk="1" hangingPunct="1"/>
            <a:r>
              <a:rPr lang="ru-RU" smtClean="0"/>
              <a:t>Не летай на песок-</a:t>
            </a:r>
          </a:p>
          <a:p>
            <a:pPr eaLnBrk="1" hangingPunct="1"/>
            <a:r>
              <a:rPr lang="ru-RU" smtClean="0"/>
              <a:t>Не клюй песок,</a:t>
            </a:r>
          </a:p>
          <a:p>
            <a:pPr eaLnBrk="1" hangingPunct="1"/>
            <a:r>
              <a:rPr lang="ru-RU" smtClean="0"/>
              <a:t>Не тупи носок:</a:t>
            </a:r>
          </a:p>
          <a:p>
            <a:pPr eaLnBrk="1" hangingPunct="1"/>
            <a:r>
              <a:rPr lang="ru-RU" smtClean="0"/>
              <a:t>Пригодится носок</a:t>
            </a:r>
          </a:p>
          <a:p>
            <a:pPr eaLnBrk="1" hangingPunct="1"/>
            <a:r>
              <a:rPr lang="ru-RU" smtClean="0"/>
              <a:t>На овсяной колосок!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Новогодние поздравления.</a:t>
            </a:r>
          </a:p>
        </p:txBody>
      </p:sp>
      <p:pic>
        <p:nvPicPr>
          <p:cNvPr id="2050" name="Picture 2" descr="C:\Users\Рожкова\Pictures\175e006517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1957388"/>
            <a:ext cx="3505200" cy="3810000"/>
          </a:xfr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5813" y="1285875"/>
            <a:ext cx="2500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1. Дорогие мои детки,</a:t>
            </a:r>
          </a:p>
          <a:p>
            <a:r>
              <a:rPr lang="ru-RU">
                <a:latin typeface="Calibri" pitchFamily="34" charset="0"/>
              </a:rPr>
              <a:t>Вам хорошие отметки</a:t>
            </a:r>
          </a:p>
          <a:p>
            <a:r>
              <a:rPr lang="ru-RU">
                <a:latin typeface="Calibri" pitchFamily="34" charset="0"/>
              </a:rPr>
              <a:t>Пожелаю я иметь.</a:t>
            </a:r>
          </a:p>
          <a:p>
            <a:r>
              <a:rPr lang="ru-RU">
                <a:latin typeface="Calibri" pitchFamily="34" charset="0"/>
              </a:rPr>
              <a:t>Ваш старинный друг (…)</a:t>
            </a:r>
          </a:p>
        </p:txBody>
      </p:sp>
      <p:pic>
        <p:nvPicPr>
          <p:cNvPr id="2052" name="Picture 4" descr="C:\Users\Рожкова\Desktop\Животные\Медведи\белые медведи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33825"/>
            <a:ext cx="4500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4071938" y="2786063"/>
            <a:ext cx="46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6125" y="2143125"/>
            <a:ext cx="2757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Дорогие ребята!</a:t>
            </a:r>
          </a:p>
          <a:p>
            <a:r>
              <a:rPr lang="ru-RU">
                <a:latin typeface="Calibri" pitchFamily="34" charset="0"/>
              </a:rPr>
              <a:t>Я вам ёлочку прислал</a:t>
            </a:r>
          </a:p>
          <a:p>
            <a:r>
              <a:rPr lang="ru-RU">
                <a:latin typeface="Calibri" pitchFamily="34" charset="0"/>
              </a:rPr>
              <a:t>Берегите только нос.</a:t>
            </a:r>
          </a:p>
          <a:p>
            <a:r>
              <a:rPr lang="ru-RU">
                <a:latin typeface="Calibri" pitchFamily="34" charset="0"/>
              </a:rPr>
              <a:t>Шлёт привет вам(…)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Новогодние поздравления.</a:t>
            </a:r>
          </a:p>
        </p:txBody>
      </p:sp>
      <p:pic>
        <p:nvPicPr>
          <p:cNvPr id="3074" name="Picture 2" descr="C:\Users\Рожкова\Desktop\Животные\Белки\красная белка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38538" y="3090863"/>
            <a:ext cx="2066925" cy="154305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4213" y="1785938"/>
            <a:ext cx="3641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Мы желаем без помехи </a:t>
            </a:r>
          </a:p>
          <a:p>
            <a:r>
              <a:rPr lang="ru-RU" sz="2000" b="1">
                <a:latin typeface="Calibri" pitchFamily="34" charset="0"/>
              </a:rPr>
              <a:t>Целый год вам грызть орехи,</a:t>
            </a:r>
          </a:p>
          <a:p>
            <a:r>
              <a:rPr lang="ru-RU" sz="2000" b="1">
                <a:latin typeface="Calibri" pitchFamily="34" charset="0"/>
              </a:rPr>
              <a:t>Прыгать и играть в горелки.</a:t>
            </a:r>
          </a:p>
          <a:p>
            <a:r>
              <a:rPr lang="ru-RU" sz="2000" b="1">
                <a:latin typeface="Calibri" pitchFamily="34" charset="0"/>
              </a:rPr>
              <a:t>С Новым годом! Ваши (…)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7900" y="1484313"/>
            <a:ext cx="3578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У меня в желудке пусто,</a:t>
            </a:r>
          </a:p>
          <a:p>
            <a:r>
              <a:rPr lang="ru-RU" sz="2400">
                <a:latin typeface="Calibri" pitchFamily="34" charset="0"/>
              </a:rPr>
              <a:t>Вся уж съедена капуста.</a:t>
            </a:r>
          </a:p>
          <a:p>
            <a:r>
              <a:rPr lang="ru-RU" sz="2400">
                <a:latin typeface="Calibri" pitchFamily="34" charset="0"/>
              </a:rPr>
              <a:t>Шлите с ёлки кочерыжки,</a:t>
            </a:r>
          </a:p>
          <a:p>
            <a:r>
              <a:rPr lang="ru-RU" sz="2400">
                <a:latin typeface="Calibri" pitchFamily="34" charset="0"/>
              </a:rPr>
              <a:t>Друг ваш серенький (…)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3500438"/>
            <a:ext cx="30813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Я лежу в своей норе ,</a:t>
            </a:r>
          </a:p>
          <a:p>
            <a:r>
              <a:rPr lang="ru-RU">
                <a:latin typeface="Calibri" pitchFamily="34" charset="0"/>
              </a:rPr>
              <a:t>Холод , стужа на дворе,</a:t>
            </a:r>
          </a:p>
          <a:p>
            <a:r>
              <a:rPr lang="ru-RU">
                <a:latin typeface="Calibri" pitchFamily="34" charset="0"/>
              </a:rPr>
              <a:t>Отморозила я лапы,</a:t>
            </a:r>
          </a:p>
          <a:p>
            <a:r>
              <a:rPr lang="ru-RU">
                <a:latin typeface="Calibri" pitchFamily="34" charset="0"/>
              </a:rPr>
              <a:t>Мне пришлите муфту , шляпу</a:t>
            </a:r>
          </a:p>
          <a:p>
            <a:r>
              <a:rPr lang="ru-RU">
                <a:latin typeface="Calibri" pitchFamily="34" charset="0"/>
              </a:rPr>
              <a:t>Адрес: хвойные леса</a:t>
            </a:r>
          </a:p>
          <a:p>
            <a:r>
              <a:rPr lang="ru-RU">
                <a:latin typeface="Calibri" pitchFamily="34" charset="0"/>
              </a:rPr>
              <a:t>Чернобурая 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Прочитай загадки про себя , подумай над интонацией и тембром голоса.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Огромный глаз сияет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небесной синеве,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маленький глазок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Сидит в густой траве.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Большой глядит- и рад: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«Внизу мой младший брат»   (…..)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Запорошила дорожки,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Разукрасила окошки.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Радость детям подарила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И на санках покатила.(…)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Рядом с дворником шагаю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Разгребаю снег кругом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 ребятам помогаю.(…)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Делать гору , строить дом.</a:t>
            </a:r>
            <a:endParaRPr lang="ru-RU" dirty="0"/>
          </a:p>
        </p:txBody>
      </p:sp>
      <p:pic>
        <p:nvPicPr>
          <p:cNvPr id="18436" name="Picture 3" descr="C:\Users\Рожкова\Desktop\0057 - копи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4500563"/>
            <a:ext cx="201930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3"/>
          <p:cNvSpPr>
            <a:spLocks noGrp="1"/>
          </p:cNvSpPr>
          <p:nvPr>
            <p:ph sz="half" idx="1"/>
          </p:nvPr>
        </p:nvSpPr>
        <p:spPr>
          <a:xfrm>
            <a:off x="827088" y="765175"/>
            <a:ext cx="7847012" cy="5387975"/>
          </a:xfrm>
        </p:spPr>
        <p:txBody>
          <a:bodyPr/>
          <a:lstStyle/>
          <a:p>
            <a:pPr marL="44450" indent="0" eaLnBrk="1" hangingPunct="1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У Вари на бульваре</a:t>
            </a:r>
          </a:p>
          <a:p>
            <a:pPr marL="44450" indent="0" eaLnBrk="1" hangingPunct="1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Варежки пропали.</a:t>
            </a:r>
          </a:p>
          <a:p>
            <a:pPr marL="44450" indent="0" eaLnBrk="1" hangingPunct="1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Воротилась Варя</a:t>
            </a:r>
          </a:p>
          <a:p>
            <a:pPr marL="44450" indent="0" eaLnBrk="1" hangingPunct="1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Вечером с бульвара,</a:t>
            </a:r>
          </a:p>
          <a:p>
            <a:pPr marL="44450" indent="0" eaLnBrk="1" hangingPunct="1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И нашла в кармане</a:t>
            </a:r>
          </a:p>
          <a:p>
            <a:pPr marL="44450" indent="0" eaLnBrk="1" hangingPunct="1">
              <a:buFont typeface="Arial" charset="0"/>
              <a:buNone/>
            </a:pPr>
            <a:r>
              <a:rPr lang="ru-RU" sz="4400" b="1" smtClean="0">
                <a:latin typeface="Arial" charset="0"/>
                <a:cs typeface="Arial" charset="0"/>
              </a:rPr>
              <a:t>Варежки Варвара.</a:t>
            </a:r>
          </a:p>
        </p:txBody>
      </p:sp>
      <p:pic>
        <p:nvPicPr>
          <p:cNvPr id="5" name="Picture 2" descr="C:\Users\Рожкова\Pictures\175e00651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4900" y="1957388"/>
            <a:ext cx="35052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395288" y="692150"/>
            <a:ext cx="82804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/>
              <a:t>По реке плывёт кораблик.</a:t>
            </a:r>
          </a:p>
          <a:p>
            <a:pPr algn="ctr"/>
            <a:r>
              <a:rPr lang="ru-RU" sz="4400" b="1"/>
              <a:t>Он плывёт издалека.</a:t>
            </a:r>
          </a:p>
          <a:p>
            <a:pPr algn="ctr"/>
            <a:r>
              <a:rPr lang="ru-RU" sz="4400" b="1"/>
              <a:t>На кораблике четыре</a:t>
            </a:r>
          </a:p>
          <a:p>
            <a:pPr algn="ctr"/>
            <a:r>
              <a:rPr lang="ru-RU" sz="4400" b="1"/>
              <a:t>Очень храбрых моряка.</a:t>
            </a:r>
          </a:p>
          <a:p>
            <a:pPr algn="ctr"/>
            <a:r>
              <a:rPr lang="ru-RU" sz="4400" b="1"/>
              <a:t>У них ушки на макушке, </a:t>
            </a:r>
          </a:p>
          <a:p>
            <a:pPr algn="ctr"/>
            <a:r>
              <a:rPr lang="ru-RU" sz="4400" b="1"/>
              <a:t>У них длинные хвосты,</a:t>
            </a:r>
          </a:p>
          <a:p>
            <a:pPr algn="ctr"/>
            <a:r>
              <a:rPr lang="ru-RU" sz="4400" b="1"/>
              <a:t>И страшны им только кошки,</a:t>
            </a:r>
          </a:p>
          <a:p>
            <a:pPr algn="ctr"/>
            <a:r>
              <a:rPr lang="ru-RU" sz="4400" b="1"/>
              <a:t> Только кошки да коты!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333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Очень страшная 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892480" cy="5112568"/>
          </a:xfrm>
        </p:spPr>
        <p:txBody>
          <a:bodyPr numCol="2"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Доедая с маслом булку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Братья шли по переулку.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Вдруг на них из закоулка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Пёс большой залаял гулко.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Сказал младший: «Вот напасть,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Хочет он на нас напасть.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Чтоб в беду нам не попасть,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Псу мы бросим булку в пасть».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Все окончилось прекрасно.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Братьям сразу стало ясно,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Что на каждую прогулку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Надо брать с собою ..булку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815</Words>
  <Application>Microsoft Office PowerPoint</Application>
  <PresentationFormat>Экран (4:3)</PresentationFormat>
  <Paragraphs>173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Речевая разминка на уроках чтения.</vt:lpstr>
      <vt:lpstr>Прочитай скороговорку.Помни о скорости чтения,чёткости произношения и дыхании(произноси на выдохе)</vt:lpstr>
      <vt:lpstr>Прочитай русские  потешки. Сначала медленно, потом всё ускоряя темт чтения. И так несколько раз.</vt:lpstr>
      <vt:lpstr>Новогодние поздравления.</vt:lpstr>
      <vt:lpstr>Новогодние поздравления.</vt:lpstr>
      <vt:lpstr>Прочитай загадки про себя , подумай над интонацией и тембром голоса.</vt:lpstr>
      <vt:lpstr>Слайд 7</vt:lpstr>
      <vt:lpstr>Слайд 8</vt:lpstr>
      <vt:lpstr>Очень страшная история</vt:lpstr>
      <vt:lpstr>Федина конфетина</vt:lpstr>
      <vt:lpstr>Бревно</vt:lpstr>
      <vt:lpstr>Чудесный дом</vt:lpstr>
      <vt:lpstr>Слайд 13</vt:lpstr>
      <vt:lpstr>Почему?</vt:lpstr>
      <vt:lpstr>Белые медведи. </vt:lpstr>
      <vt:lpstr>Скороговорка</vt:lpstr>
      <vt:lpstr>Скороговорка</vt:lpstr>
      <vt:lpstr>Дружба</vt:lpstr>
      <vt:lpstr>Слайд 19</vt:lpstr>
      <vt:lpstr>Друзья</vt:lpstr>
      <vt:lpstr>Такая дружба</vt:lpstr>
      <vt:lpstr>Слайд 22</vt:lpstr>
      <vt:lpstr>Простите!</vt:lpstr>
      <vt:lpstr>Позывные</vt:lpstr>
      <vt:lpstr>Весенняя гостья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Речевая разминка на уроках чтения.</dc:title>
  <dc:creator>Рожкова</dc:creator>
  <cp:lastModifiedBy>Лера</cp:lastModifiedBy>
  <cp:revision>34</cp:revision>
  <dcterms:created xsi:type="dcterms:W3CDTF">2010-12-08T16:48:32Z</dcterms:created>
  <dcterms:modified xsi:type="dcterms:W3CDTF">2015-03-12T15:34:49Z</dcterms:modified>
</cp:coreProperties>
</file>