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83" r:id="rId5"/>
    <p:sldId id="267" r:id="rId6"/>
    <p:sldId id="260" r:id="rId7"/>
    <p:sldId id="265" r:id="rId8"/>
    <p:sldId id="268" r:id="rId9"/>
    <p:sldId id="269" r:id="rId10"/>
    <p:sldId id="270" r:id="rId11"/>
    <p:sldId id="272" r:id="rId12"/>
    <p:sldId id="273" r:id="rId13"/>
    <p:sldId id="280" r:id="rId14"/>
    <p:sldId id="282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6CDCA0-EA4A-4505-974A-1035285A76C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A264B3-5245-49A7-9A46-FB6002C01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406640" cy="23574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Чтение и развитие речи.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557214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 учитель начальных классов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Тихолоз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Валентин Петрович Катаев</a:t>
            </a:r>
            <a:endParaRPr lang="ru-RU" dirty="0"/>
          </a:p>
        </p:txBody>
      </p:sp>
      <p:pic>
        <p:nvPicPr>
          <p:cNvPr id="6146" name="Picture 2" descr="C:\Users\User\Desktop\артикуля\1317835638_cvetik-semicvetik_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472" y="1000108"/>
            <a:ext cx="4000528" cy="5643602"/>
          </a:xfrm>
          <a:prstGeom prst="rect">
            <a:avLst/>
          </a:prstGeom>
          <a:noFill/>
        </p:spPr>
      </p:pic>
      <p:pic>
        <p:nvPicPr>
          <p:cNvPr id="6149" name="Picture 5" descr="C:\Users\User\Desktop\артикуля\i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400052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928934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285728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ВолшебнАЯ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1500174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БытовАЯ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4393405" y="1607331"/>
            <a:ext cx="200026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2750331" y="2536025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394067" y="432118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500166" y="4929198"/>
            <a:ext cx="5554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животных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артикуля\scrn_bi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390907"/>
          </a:xfrm>
          <a:prstGeom prst="rect">
            <a:avLst/>
          </a:prstGeom>
          <a:noFill/>
        </p:spPr>
      </p:pic>
      <p:pic>
        <p:nvPicPr>
          <p:cNvPr id="7176" name="Picture 8" descr="C:\Users\User\Desktop\артикуля\1180648958x552q80.v1369086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3071834" cy="3286124"/>
          </a:xfrm>
          <a:prstGeom prst="rect">
            <a:avLst/>
          </a:prstGeom>
          <a:noFill/>
        </p:spPr>
      </p:pic>
      <p:pic>
        <p:nvPicPr>
          <p:cNvPr id="7177" name="Picture 9" descr="C:\Users\User\Desktop\артикуля\0_7e220_410e2b85_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14" y="0"/>
            <a:ext cx="3357586" cy="3357562"/>
          </a:xfrm>
          <a:prstGeom prst="rect">
            <a:avLst/>
          </a:prstGeom>
          <a:noFill/>
        </p:spPr>
      </p:pic>
      <p:pic>
        <p:nvPicPr>
          <p:cNvPr id="7179" name="Picture 11" descr="C:\Users\User\Desktop\артикуля\rutube_61d4e70ea0e34ce3e9536f4a12cfb33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3286148" cy="3571876"/>
          </a:xfrm>
          <a:prstGeom prst="rect">
            <a:avLst/>
          </a:prstGeom>
          <a:noFill/>
        </p:spPr>
      </p:pic>
      <p:pic>
        <p:nvPicPr>
          <p:cNvPr id="7180" name="Picture 12" descr="C:\Users\User\Desktop\артикуля\4_c4783a493b531b1a1b4c46238133e613_13711405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14686"/>
            <a:ext cx="3429024" cy="3643314"/>
          </a:xfrm>
          <a:prstGeom prst="rect">
            <a:avLst/>
          </a:prstGeom>
          <a:noFill/>
        </p:spPr>
      </p:pic>
      <p:pic>
        <p:nvPicPr>
          <p:cNvPr id="7181" name="Picture 13" descr="C:\Users\User\Desktop\артикуля\i (2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9" y="3214686"/>
            <a:ext cx="2714612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107154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САЛ-КИ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2571744"/>
            <a:ext cx="5181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ЗА-ВЕТ-НЫЙ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4357694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БЕ-РЕЖ-НО</a:t>
            </a:r>
            <a:endParaRPr lang="ru-RU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ртикуля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5524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артикуля\i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714375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Century Schoolbook" pitchFamily="18" charset="0"/>
              </a:rPr>
              <a:t>В.П.Катаев поделился с нами знанием о том, что…</a:t>
            </a:r>
            <a:r>
              <a:rPr lang="ru-RU" sz="3600" smtClean="0">
                <a:latin typeface="Century Schoolbook" pitchFamily="18" charset="0"/>
              </a:rPr>
              <a:t/>
            </a:r>
            <a:br>
              <a:rPr lang="ru-RU" sz="3600" smtClean="0">
                <a:latin typeface="Century Schoolbook" pitchFamily="18" charset="0"/>
              </a:rPr>
            </a:br>
            <a:endParaRPr lang="ru-RU" sz="4000" smtClean="0">
              <a:latin typeface="Century Schoolbook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71625"/>
            <a:ext cx="9144000" cy="4371975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993300"/>
                </a:solidFill>
                <a:latin typeface="Times New Roman" pitchFamily="18" charset="0"/>
              </a:rPr>
              <a:t>…</a:t>
            </a:r>
            <a:r>
              <a:rPr lang="ru-RU" sz="2800" b="1" i="1" dirty="0" smtClean="0">
                <a:solidFill>
                  <a:srgbClr val="993300"/>
                </a:solidFill>
                <a:latin typeface="Century Schoolbook" pitchFamily="18" charset="0"/>
              </a:rPr>
              <a:t>жизнь прожить -не поле перейти.</a:t>
            </a:r>
          </a:p>
          <a:p>
            <a:pPr eaLnBrk="1" hangingPunct="1"/>
            <a:endParaRPr lang="ru-RU" sz="2800" b="1" i="1" dirty="0" smtClean="0">
              <a:solidFill>
                <a:srgbClr val="993300"/>
              </a:solidFill>
              <a:latin typeface="Century Schoolbook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993300"/>
                </a:solidFill>
                <a:latin typeface="Century Schoolbook" pitchFamily="18" charset="0"/>
              </a:rPr>
              <a:t>…</a:t>
            </a:r>
            <a:r>
              <a:rPr lang="ru-RU" sz="2800" b="1" i="1" dirty="0" smtClean="0">
                <a:solidFill>
                  <a:srgbClr val="663300"/>
                </a:solidFill>
                <a:latin typeface="Century Schoolbook" pitchFamily="18" charset="0"/>
              </a:rPr>
              <a:t>жизнь дана на добрые дела.</a:t>
            </a:r>
          </a:p>
          <a:p>
            <a:pPr eaLnBrk="1" hangingPunct="1"/>
            <a:endParaRPr lang="ru-RU" sz="2800" b="1" i="1" dirty="0" smtClean="0">
              <a:solidFill>
                <a:srgbClr val="663300"/>
              </a:solidFill>
              <a:latin typeface="Century Schoolbook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993300"/>
                </a:solidFill>
                <a:latin typeface="Century Schoolbook" pitchFamily="18" charset="0"/>
              </a:rPr>
              <a:t>…красив тот, кто красиво поступает.</a:t>
            </a:r>
          </a:p>
          <a:p>
            <a:pPr eaLnBrk="1" hangingPunct="1"/>
            <a:endParaRPr lang="ru-RU" sz="2800" b="1" i="1" dirty="0" smtClean="0">
              <a:solidFill>
                <a:srgbClr val="993300"/>
              </a:solidFill>
              <a:latin typeface="Century Schoolbook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993300"/>
                </a:solidFill>
                <a:latin typeface="Century Schoolbook" pitchFamily="18" charset="0"/>
              </a:rPr>
              <a:t>…</a:t>
            </a:r>
            <a:r>
              <a:rPr lang="ru-RU" sz="2800" b="1" i="1" dirty="0" smtClean="0">
                <a:solidFill>
                  <a:srgbClr val="663300"/>
                </a:solidFill>
                <a:latin typeface="Century Schoolbook" pitchFamily="18" charset="0"/>
              </a:rPr>
              <a:t>лучше хорошо поступить, чем хорошо говорить.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3200" b="1" i="1" smtClean="0">
                <a:solidFill>
                  <a:srgbClr val="993300"/>
                </a:solidFill>
                <a:latin typeface="Century Schoolbook" pitchFamily="18" charset="0"/>
              </a:rPr>
              <a:t>             </a:t>
            </a:r>
            <a:r>
              <a:rPr lang="ru-RU" sz="2800" b="1" i="1" smtClean="0">
                <a:solidFill>
                  <a:srgbClr val="993300"/>
                </a:solidFill>
                <a:latin typeface="Century Schoolbook" pitchFamily="18" charset="0"/>
              </a:rPr>
              <a:t>Кроссворд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857750" y="1357313"/>
            <a:ext cx="627063" cy="625475"/>
          </a:xfrm>
          <a:prstGeom prst="ellipse">
            <a:avLst/>
          </a:prstGeom>
          <a:solidFill>
            <a:srgbClr val="FBFB0D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П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857750" y="2000250"/>
            <a:ext cx="627063" cy="625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857750" y="3286125"/>
            <a:ext cx="627063" cy="6254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857750" y="2643188"/>
            <a:ext cx="627063" cy="6254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857750" y="4572000"/>
            <a:ext cx="627063" cy="625475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857750" y="3929063"/>
            <a:ext cx="627063" cy="6254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643688" y="2071688"/>
            <a:ext cx="574675" cy="554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6072188" y="2071688"/>
            <a:ext cx="574675" cy="554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5500688" y="2071688"/>
            <a:ext cx="574675" cy="554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71813" y="2071688"/>
            <a:ext cx="574675" cy="554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Б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786688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И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3643313" y="2071688"/>
            <a:ext cx="574675" cy="554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4214813" y="2071688"/>
            <a:ext cx="574675" cy="554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5500688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Е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714750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Л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286250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Е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5500688" y="2714625"/>
            <a:ext cx="574675" cy="5540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6072188" y="2714625"/>
            <a:ext cx="574675" cy="5540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7215188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К</a:t>
            </a: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6643688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Т</a:t>
            </a: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6072188" y="1428750"/>
            <a:ext cx="574675" cy="554038"/>
          </a:xfrm>
          <a:prstGeom prst="rect">
            <a:avLst/>
          </a:prstGeom>
          <a:solidFill>
            <a:srgbClr val="FBFB0D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С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6643688" y="2714625"/>
            <a:ext cx="574675" cy="5540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7215188" y="2714625"/>
            <a:ext cx="574675" cy="5540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7786688" y="2714625"/>
            <a:ext cx="574675" cy="5540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6643688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2571750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3143250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3714750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4286250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5500688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Ь</a:t>
            </a:r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6072188" y="3357563"/>
            <a:ext cx="574675" cy="5540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4286250" y="4000500"/>
            <a:ext cx="574675" cy="5540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6072188" y="4000500"/>
            <a:ext cx="574675" cy="5540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5500688" y="4000500"/>
            <a:ext cx="574675" cy="5540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3143250" y="4643438"/>
            <a:ext cx="574675" cy="554037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3714750" y="4643438"/>
            <a:ext cx="574675" cy="554037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2272" name="Rectangle 48"/>
          <p:cNvSpPr>
            <a:spLocks noChangeArrowheads="1"/>
          </p:cNvSpPr>
          <p:nvPr/>
        </p:nvSpPr>
        <p:spPr bwMode="auto">
          <a:xfrm>
            <a:off x="4286250" y="4643438"/>
            <a:ext cx="574675" cy="554037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52276" name="Rectangle 52"/>
          <p:cNvSpPr>
            <a:spLocks noChangeArrowheads="1"/>
          </p:cNvSpPr>
          <p:nvPr/>
        </p:nvSpPr>
        <p:spPr bwMode="auto">
          <a:xfrm>
            <a:off x="5500688" y="4643438"/>
            <a:ext cx="574675" cy="554037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И</a:t>
            </a:r>
          </a:p>
        </p:txBody>
      </p:sp>
      <p:pic>
        <p:nvPicPr>
          <p:cNvPr id="73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4138613"/>
            <a:ext cx="2973387" cy="2420937"/>
          </a:xfrm>
          <a:prstGeom prst="rect">
            <a:avLst/>
          </a:prstGeom>
          <a:noFill/>
        </p:spPr>
      </p:pic>
      <p:sp>
        <p:nvSpPr>
          <p:cNvPr id="74" name="TextBox 73"/>
          <p:cNvSpPr txBox="1">
            <a:spLocks noChangeArrowheads="1"/>
          </p:cNvSpPr>
          <p:nvPr/>
        </p:nvSpPr>
        <p:spPr bwMode="auto">
          <a:xfrm rot="-509967">
            <a:off x="307975" y="4921250"/>
            <a:ext cx="2803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663300"/>
                </a:solidFill>
                <a:latin typeface="Century Schoolbook" pitchFamily="18" charset="0"/>
              </a:rPr>
              <a:t>                  </a:t>
            </a:r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Имя 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младшего брата Жени</a:t>
            </a:r>
            <a:r>
              <a:rPr lang="ru-RU" sz="1600" b="1" i="1">
                <a:solidFill>
                  <a:srgbClr val="663300"/>
                </a:solidFill>
                <a:latin typeface="Century Schoolbook" pitchFamily="18" charset="0"/>
              </a:rPr>
              <a:t>.</a:t>
            </a:r>
          </a:p>
        </p:txBody>
      </p:sp>
      <p:pic>
        <p:nvPicPr>
          <p:cNvPr id="35845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4206875"/>
            <a:ext cx="2936875" cy="2376488"/>
          </a:xfrm>
          <a:prstGeom prst="rect">
            <a:avLst/>
          </a:prstGeom>
          <a:noFill/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 rot="-169324">
            <a:off x="371475" y="5011738"/>
            <a:ext cx="2846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Игра, в которую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любила играть Женя?</a:t>
            </a:r>
          </a:p>
        </p:txBody>
      </p:sp>
      <p:pic>
        <p:nvPicPr>
          <p:cNvPr id="77" name="Picture 3" descr="C:\Users\Администратор\Desktop\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125"/>
            <a:ext cx="2987675" cy="2640013"/>
          </a:xfrm>
          <a:prstGeom prst="rect">
            <a:avLst/>
          </a:prstGeom>
          <a:noFill/>
        </p:spPr>
      </p:pic>
      <p:pic>
        <p:nvPicPr>
          <p:cNvPr id="78" name="Picture 4" descr="C:\Users\Администратор\Desktop\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8" y="4297363"/>
            <a:ext cx="2797175" cy="2279650"/>
          </a:xfrm>
          <a:prstGeom prst="rect">
            <a:avLst/>
          </a:prstGeom>
          <a:noFill/>
        </p:spPr>
      </p:pic>
      <p:pic>
        <p:nvPicPr>
          <p:cNvPr id="65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285720" y="4357694"/>
            <a:ext cx="2786082" cy="2180789"/>
          </a:xfrm>
          <a:prstGeom prst="rect">
            <a:avLst/>
          </a:prstGeom>
          <a:noFill/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4313" y="4929188"/>
            <a:ext cx="29098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      </a:t>
            </a:r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Как звали мальчика,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      которого вылечила 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     Женя?</a:t>
            </a:r>
          </a:p>
        </p:txBody>
      </p:sp>
      <p:pic>
        <p:nvPicPr>
          <p:cNvPr id="66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357158" y="4357694"/>
            <a:ext cx="2786082" cy="2180789"/>
          </a:xfrm>
          <a:prstGeom prst="rect">
            <a:avLst/>
          </a:prstGeom>
          <a:noFill/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57188" y="4786313"/>
            <a:ext cx="2740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Что повисло на носу 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у Жени после исполне-ния  третьего жела-ния?</a:t>
            </a:r>
          </a:p>
        </p:txBody>
      </p:sp>
      <p:pic>
        <p:nvPicPr>
          <p:cNvPr id="64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963" y="4206875"/>
            <a:ext cx="2955925" cy="2395538"/>
          </a:xfrm>
          <a:prstGeom prst="rect">
            <a:avLst/>
          </a:prstGeom>
          <a:noFill/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71500" y="4929188"/>
            <a:ext cx="24399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       </a:t>
            </a:r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Название птиц, 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которых считала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 Женя.</a:t>
            </a:r>
          </a:p>
        </p:txBody>
      </p:sp>
      <p:pic>
        <p:nvPicPr>
          <p:cNvPr id="63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988" y="4138613"/>
            <a:ext cx="2797175" cy="2189162"/>
          </a:xfrm>
          <a:prstGeom prst="rect">
            <a:avLst/>
          </a:prstGeom>
          <a:noFill/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 rot="356780">
            <a:off x="427038" y="4918075"/>
            <a:ext cx="24399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Что купила девочка</a:t>
            </a:r>
          </a:p>
          <a:p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         в булочной?</a:t>
            </a:r>
          </a:p>
        </p:txBody>
      </p:sp>
      <p:pic>
        <p:nvPicPr>
          <p:cNvPr id="61" name="Picture 5" descr="C:\Users\Администратор\Desktop\bumag1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350" y="3852863"/>
            <a:ext cx="3090863" cy="2578100"/>
          </a:xfrm>
          <a:prstGeom prst="rect">
            <a:avLst/>
          </a:prstGeom>
          <a:noFill/>
        </p:spPr>
      </p:pic>
      <p:sp>
        <p:nvSpPr>
          <p:cNvPr id="71" name="TextBox 70"/>
          <p:cNvSpPr txBox="1">
            <a:spLocks noChangeArrowheads="1"/>
          </p:cNvSpPr>
          <p:nvPr/>
        </p:nvSpPr>
        <p:spPr bwMode="auto">
          <a:xfrm rot="-355296">
            <a:off x="428625" y="4786313"/>
            <a:ext cx="2678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    </a:t>
            </a:r>
            <a:r>
              <a:rPr lang="ru-RU" sz="1600" b="1" i="1">
                <a:solidFill>
                  <a:srgbClr val="993300"/>
                </a:solidFill>
                <a:latin typeface="Century Schoolbook" pitchFamily="18" charset="0"/>
              </a:rPr>
              <a:t>Волшебная</a:t>
            </a:r>
            <a:r>
              <a:rPr lang="ru-RU" b="1" i="1">
                <a:solidFill>
                  <a:srgbClr val="993300"/>
                </a:solidFill>
                <a:latin typeface="Century Schoolbook" pitchFamily="18" charset="0"/>
              </a:rPr>
              <a:t> часть </a:t>
            </a:r>
          </a:p>
          <a:p>
            <a:pPr algn="ctr"/>
            <a:r>
              <a:rPr lang="ru-RU" b="1" i="1">
                <a:solidFill>
                  <a:srgbClr val="993300"/>
                </a:solidFill>
                <a:latin typeface="Century Schoolbook" pitchFamily="18" charset="0"/>
              </a:rPr>
              <a:t> цветика-семицветика.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2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то цветы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3929066"/>
          </a:xfrm>
          <a:prstGeom prst="rect">
            <a:avLst/>
          </a:prstGeom>
          <a:noFill/>
        </p:spPr>
      </p:pic>
      <p:pic>
        <p:nvPicPr>
          <p:cNvPr id="1027" name="Picture 3" descr="C:\Users\User\Downloads\фото цветы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3024164" cy="3000372"/>
          </a:xfrm>
          <a:prstGeom prst="rect">
            <a:avLst/>
          </a:prstGeom>
          <a:noFill/>
        </p:spPr>
      </p:pic>
      <p:pic>
        <p:nvPicPr>
          <p:cNvPr id="1028" name="Picture 4" descr="C:\Users\User\Downloads\фото цветы\imag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86190"/>
            <a:ext cx="2857488" cy="3071810"/>
          </a:xfrm>
          <a:prstGeom prst="rect">
            <a:avLst/>
          </a:prstGeom>
          <a:noFill/>
        </p:spPr>
      </p:pic>
      <p:pic>
        <p:nvPicPr>
          <p:cNvPr id="1029" name="Picture 5" descr="C:\Users\User\Desktop\артикуля\i (2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0"/>
            <a:ext cx="3143272" cy="6858000"/>
          </a:xfrm>
          <a:prstGeom prst="rect">
            <a:avLst/>
          </a:prstGeom>
          <a:noFill/>
        </p:spPr>
      </p:pic>
      <p:pic>
        <p:nvPicPr>
          <p:cNvPr id="1030" name="Picture 6" descr="C:\Users\User\Desktop\артикуля\Mama_sin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0"/>
            <a:ext cx="3000364" cy="3789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артикул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0488"/>
            <a:ext cx="8001024" cy="6767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371477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5005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User\Desktop\артикуля\i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5929354" cy="321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ртикуля\i (3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07246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АТЫ-БАТЫ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57164"/>
          <a:ext cx="7334280" cy="542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40"/>
                <a:gridCol w="1357322"/>
                <a:gridCol w="1428760"/>
                <a:gridCol w="1357322"/>
                <a:gridCol w="1143008"/>
                <a:gridCol w="214314"/>
                <a:gridCol w="214314"/>
              </a:tblGrid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ВИШЬ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МНИЛ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СЧИТ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ЛАСЬ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СНЁШЬ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ЖДЫ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СЛУЧ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ДЁТ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РАНК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ВОСХ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РУШК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МОЖН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СОРВ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ТРАТ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БЛУД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ТЬСЯ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СКАЗ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ВОЗЬ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ЧАЙН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ДРАЧ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ВЕЖЛ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ВОЧК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ТМИН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ТИК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ГРАТЬ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ЕНЬК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ВОЛЬС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smtClean="0"/>
                        <a:t>ДРОЖЬ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561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БОЛЬШ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НЯТЬ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ВЫВЕС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СЪЕЛ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СТЬЯ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0000" dirty="0" smtClean="0"/>
              <a:t>«Послушай и ответь»</a:t>
            </a:r>
            <a:endParaRPr lang="ru-RU" sz="1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14356"/>
            <a:ext cx="7494110" cy="55340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dirty="0" smtClean="0"/>
              <a:t>«Никогда не будет скучно, если трудимся мы дружно»</a:t>
            </a:r>
            <a:endParaRPr lang="ru-RU" sz="8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1000</TotalTime>
  <Words>211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Чтение и развитие речи.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Валентин Петрович Катаев</vt:lpstr>
      <vt:lpstr>Слайд 11</vt:lpstr>
      <vt:lpstr>Слайд 12</vt:lpstr>
      <vt:lpstr>Слайд 13</vt:lpstr>
      <vt:lpstr>Слайд 14</vt:lpstr>
      <vt:lpstr>В.П.Катаев поделился с нами знанием о том, что… </vt:lpstr>
      <vt:lpstr>             Кроссворд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и развитие речи.</dc:title>
  <dc:creator>User</dc:creator>
  <cp:lastModifiedBy>User</cp:lastModifiedBy>
  <cp:revision>58</cp:revision>
  <dcterms:created xsi:type="dcterms:W3CDTF">2015-02-26T11:01:33Z</dcterms:created>
  <dcterms:modified xsi:type="dcterms:W3CDTF">2015-03-02T11:08:23Z</dcterms:modified>
</cp:coreProperties>
</file>