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7" r:id="rId3"/>
    <p:sldId id="268" r:id="rId4"/>
    <p:sldId id="286" r:id="rId5"/>
    <p:sldId id="278" r:id="rId6"/>
    <p:sldId id="263" r:id="rId7"/>
    <p:sldId id="269" r:id="rId8"/>
    <p:sldId id="271" r:id="rId9"/>
    <p:sldId id="280" r:id="rId10"/>
    <p:sldId id="28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6DC6-4D4E-4DA2-98C4-A5FFA620E9D2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8EEA-C419-402A-AAEB-520AB3C70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23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4ECF-4EB4-4A13-B3F5-83EEC36F797D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5C0-6BE3-4A68-9B4D-52DA831E4B26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EFCC-F5B0-4B8F-9494-4F48B7ABF9EC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D10F-8A54-450D-8E17-83379EFBEB3C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4F9-77FE-41FE-BC32-3A14C7027185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2378-41F4-4D7C-A4FE-830278DEA9DC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A01-5569-4467-B77C-AEA0FF2B489C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939-E8EB-472D-8090-78ED57FBB6D7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5F5-D482-487F-AB67-FEDDBC9BC2DB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B637-DC0F-4EB8-81DF-869D36FF1895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9B8-F04A-4C65-B87D-F25DDB7A5646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AD80B1-DFC7-4887-A588-6EFCAEF7585B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&#1053;&#1072;&#1081;&#1076;&#1080;%20&#1079;&#1074;&#1091;&#1082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00296" y="1571612"/>
            <a:ext cx="8429684" cy="1500198"/>
          </a:xfrm>
        </p:spPr>
        <p:txBody>
          <a:bodyPr/>
          <a:lstStyle/>
          <a:p>
            <a:r>
              <a:rPr lang="ru-RU" dirty="0" smtClean="0"/>
              <a:t>Звуки «п-</a:t>
            </a:r>
            <a:r>
              <a:rPr lang="ru-RU" dirty="0" err="1" smtClean="0"/>
              <a:t>пь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Рисунок 4" descr="http://im7-tub-ru.yandex.net/i?id=545203965-1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4868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105279143-2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3501008"/>
            <a:ext cx="2016224" cy="28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13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44" y="2060848"/>
            <a:ext cx="3210662" cy="38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7390"/>
            <a:ext cx="331468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9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Молодец!</a:t>
            </a:r>
            <a:endParaRPr lang="ru-RU" sz="7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Рисунок 4" descr="http://im7-tub-ru.yandex.net/i?id=545203965-1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2214578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Артикуляция звуков «</a:t>
            </a:r>
            <a:r>
              <a:rPr lang="ru-RU" dirty="0" err="1" smtClean="0"/>
              <a:t>п-пь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/>
              <a:t>Когда </a:t>
            </a:r>
            <a:r>
              <a:rPr lang="ru-RU" sz="1600" dirty="0" smtClean="0"/>
              <a:t>произносим </a:t>
            </a:r>
            <a:r>
              <a:rPr lang="ru-RU" sz="1600" b="1" dirty="0" smtClean="0"/>
              <a:t>согласные </a:t>
            </a:r>
            <a:r>
              <a:rPr lang="ru-RU" sz="1600" dirty="0" smtClean="0"/>
              <a:t>звуки «</a:t>
            </a:r>
            <a:r>
              <a:rPr lang="ru-RU" sz="1600" i="1" dirty="0" err="1" smtClean="0"/>
              <a:t>п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пь</a:t>
            </a:r>
            <a:r>
              <a:rPr lang="ru-RU" sz="1600" i="1" dirty="0" smtClean="0"/>
              <a:t>»:</a:t>
            </a:r>
          </a:p>
          <a:p>
            <a:pPr algn="just"/>
            <a:r>
              <a:rPr lang="ru-RU" sz="1600" i="1" dirty="0" smtClean="0"/>
              <a:t>-</a:t>
            </a:r>
            <a:r>
              <a:rPr lang="ru-RU" sz="1600" dirty="0" smtClean="0"/>
              <a:t> воздух встречает </a:t>
            </a:r>
            <a:r>
              <a:rPr lang="ru-RU" sz="1600" dirty="0"/>
              <a:t>преграду: </a:t>
            </a:r>
            <a:r>
              <a:rPr lang="ru-RU" sz="1600" dirty="0" smtClean="0"/>
              <a:t>губы ,поэтому звуки «</a:t>
            </a:r>
            <a:r>
              <a:rPr lang="ru-RU" sz="1600" dirty="0" err="1" smtClean="0"/>
              <a:t>п,пь</a:t>
            </a:r>
            <a:r>
              <a:rPr lang="ru-RU" sz="1600" dirty="0" smtClean="0"/>
              <a:t>» – согласные;</a:t>
            </a:r>
          </a:p>
          <a:p>
            <a:pPr algn="just"/>
            <a:r>
              <a:rPr lang="ru-RU" sz="1600" dirty="0" smtClean="0"/>
              <a:t> - горлышко не дрожит , потому что голос спит - звуки </a:t>
            </a:r>
            <a:r>
              <a:rPr lang="ru-RU" sz="1600" dirty="0"/>
              <a:t>«п, </a:t>
            </a:r>
            <a:r>
              <a:rPr lang="ru-RU" sz="1600" dirty="0" err="1"/>
              <a:t>пь</a:t>
            </a:r>
            <a:r>
              <a:rPr lang="ru-RU" sz="1600" dirty="0"/>
              <a:t>» - </a:t>
            </a:r>
            <a:r>
              <a:rPr lang="ru-RU" sz="1600" b="1" dirty="0"/>
              <a:t>глухие</a:t>
            </a:r>
            <a:r>
              <a:rPr lang="ru-RU" sz="1600" b="1" dirty="0" smtClean="0"/>
              <a:t>! </a:t>
            </a:r>
          </a:p>
          <a:p>
            <a:pPr algn="just"/>
            <a:r>
              <a:rPr lang="ru-RU" sz="1600" b="1" dirty="0" smtClean="0"/>
              <a:t>-</a:t>
            </a:r>
            <a:r>
              <a:rPr lang="ru-RU" sz="1600" dirty="0" smtClean="0"/>
              <a:t>звук «</a:t>
            </a:r>
            <a:r>
              <a:rPr lang="ru-RU" sz="1600" dirty="0" err="1" smtClean="0"/>
              <a:t>п</a:t>
            </a:r>
            <a:r>
              <a:rPr lang="ru-RU" sz="1600" dirty="0" smtClean="0"/>
              <a:t>» произносим твёрдо;</a:t>
            </a:r>
          </a:p>
          <a:p>
            <a:pPr algn="just"/>
            <a:r>
              <a:rPr lang="ru-RU" sz="1600" dirty="0" smtClean="0"/>
              <a:t>-звук «</a:t>
            </a:r>
            <a:r>
              <a:rPr lang="ru-RU" sz="1600" dirty="0" err="1" smtClean="0"/>
              <a:t>пь</a:t>
            </a:r>
            <a:r>
              <a:rPr lang="ru-RU" sz="1600" dirty="0" smtClean="0"/>
              <a:t>» произносим мягко.</a:t>
            </a:r>
          </a:p>
          <a:p>
            <a:pPr algn="just"/>
            <a:r>
              <a:rPr lang="ru-RU" sz="1600" b="1" dirty="0" smtClean="0"/>
              <a:t>Запомни:</a:t>
            </a:r>
            <a:r>
              <a:rPr lang="ru-RU" sz="1600" dirty="0" smtClean="0"/>
              <a:t> звук «п» – согласный, твердый, глухой; обозначаем синим цветом.</a:t>
            </a: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Звук «</a:t>
            </a:r>
            <a:r>
              <a:rPr lang="ru-RU" sz="1600" dirty="0" err="1" smtClean="0"/>
              <a:t>пь</a:t>
            </a:r>
            <a:r>
              <a:rPr lang="ru-RU" sz="1600" dirty="0" smtClean="0"/>
              <a:t>» – согласный, мягкий, глухой, обозначаем зеленым цветом.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4143380"/>
            <a:ext cx="1212827" cy="21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4143380"/>
            <a:ext cx="1299334" cy="201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44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Звуковые символы звуков «</a:t>
            </a:r>
            <a:r>
              <a:rPr lang="ru-RU" dirty="0" err="1" smtClean="0"/>
              <a:t>п,пь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928934"/>
            <a:ext cx="3261723" cy="226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000372"/>
            <a:ext cx="3290143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82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00063" y="1163638"/>
            <a:ext cx="5715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От цветка к цветку летает,</a:t>
            </a:r>
          </a:p>
          <a:p>
            <a:r>
              <a:rPr lang="ru-RU" sz="2800" b="1">
                <a:latin typeface="Calibri" pitchFamily="34" charset="0"/>
              </a:rPr>
              <a:t>Мёд душистый собирает.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Раньше всех стаёт,</a:t>
            </a:r>
          </a:p>
          <a:p>
            <a:r>
              <a:rPr lang="ru-RU" sz="2800" b="1">
                <a:latin typeface="Calibri" pitchFamily="34" charset="0"/>
              </a:rPr>
              <a:t>“Ку-ка-ре-ку!” поёт.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Посадим зёрнышко,</a:t>
            </a:r>
          </a:p>
          <a:p>
            <a:r>
              <a:rPr lang="ru-RU" sz="2800" b="1">
                <a:latin typeface="Calibri" pitchFamily="34" charset="0"/>
              </a:rPr>
              <a:t>Вырастит солнышко.</a:t>
            </a:r>
          </a:p>
          <a:p>
            <a:endParaRPr lang="ru-RU" sz="2800" b="1">
              <a:latin typeface="Calibri" pitchFamily="34" charset="0"/>
            </a:endParaRP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Хвост крючком,</a:t>
            </a:r>
          </a:p>
          <a:p>
            <a:r>
              <a:rPr lang="ru-RU" sz="2800" b="1">
                <a:latin typeface="Calibri" pitchFamily="34" charset="0"/>
              </a:rPr>
              <a:t>Нос пятачком.</a:t>
            </a:r>
          </a:p>
          <a:p>
            <a:endParaRPr lang="ru-RU" sz="2800" b="1">
              <a:latin typeface="Calibri" pitchFamily="34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572000" y="174466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Он круглый и красный,</a:t>
            </a:r>
          </a:p>
          <a:p>
            <a:r>
              <a:rPr lang="ru-RU" sz="2800" b="1">
                <a:latin typeface="Calibri" pitchFamily="34" charset="0"/>
              </a:rPr>
              <a:t>Как глаз светофора.</a:t>
            </a:r>
          </a:p>
          <a:p>
            <a:r>
              <a:rPr lang="ru-RU" sz="2800" b="1">
                <a:latin typeface="Calibri" pitchFamily="34" charset="0"/>
              </a:rPr>
              <a:t>Среди овощей нет сочней…</a:t>
            </a:r>
          </a:p>
          <a:p>
            <a:endParaRPr lang="ru-RU" sz="2800" b="1">
              <a:latin typeface="Calibri" pitchFamily="34" charset="0"/>
            </a:endParaRP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Новый дом несу в руке,</a:t>
            </a:r>
          </a:p>
          <a:p>
            <a:r>
              <a:rPr lang="ru-RU" sz="2800" b="1">
                <a:latin typeface="Calibri" pitchFamily="34" charset="0"/>
              </a:rPr>
              <a:t>Дверцы дома на замке.</a:t>
            </a:r>
          </a:p>
          <a:p>
            <a:r>
              <a:rPr lang="ru-RU" sz="2800" b="1">
                <a:latin typeface="Calibri" pitchFamily="34" charset="0"/>
              </a:rPr>
              <a:t>Там лежат в порядке</a:t>
            </a:r>
          </a:p>
          <a:p>
            <a:r>
              <a:rPr lang="ru-RU" sz="2800" b="1">
                <a:latin typeface="Calibri" pitchFamily="34" charset="0"/>
              </a:rPr>
              <a:t>Книжке и тетрадки.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82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25"/>
            <a:ext cx="1028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5516563"/>
            <a:ext cx="121443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0718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5715000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25" y="4572000"/>
            <a:ext cx="777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Отгадай. Назови 1-й звук отгадки и покажи нужную звуковую карточку.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751" y="2071677"/>
            <a:ext cx="3663011" cy="46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792961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Назови картинки: павлин, пенал, пингвин, петух. Ответь, что находится в нижнем  левом углу? А в верхнем правом углу? Назови первые звуки в каждом слове. Какая картинка лишняя и почему?</a:t>
            </a:r>
            <a:endParaRPr lang="ru-RU" sz="2000" dirty="0"/>
          </a:p>
        </p:txBody>
      </p:sp>
      <p:pic>
        <p:nvPicPr>
          <p:cNvPr id="4" name="Объект 3" descr="http://im5-tub-ru.yandex.net/i?id=174478274-23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4365104"/>
            <a:ext cx="2600300" cy="19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Рисунок 4" descr="http://im8-tub-ru.yandex.net/i?id=45530417-62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979326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131565998-3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545" y="4941168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7362594-15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1772816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0882298"/>
              </p:ext>
            </p:extLst>
          </p:nvPr>
        </p:nvGraphicFramePr>
        <p:xfrm>
          <a:off x="4067944" y="3789040"/>
          <a:ext cx="1928825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776"/>
                <a:gridCol w="651776"/>
                <a:gridCol w="625273"/>
              </a:tblGrid>
              <a:tr h="65151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508242"/>
              </p:ext>
            </p:extLst>
          </p:nvPr>
        </p:nvGraphicFramePr>
        <p:xfrm>
          <a:off x="3995936" y="2367945"/>
          <a:ext cx="1928825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776"/>
                <a:gridCol w="651776"/>
                <a:gridCol w="625273"/>
              </a:tblGrid>
              <a:tr h="65151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91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Назови, что говорят звуковые человечки: </a:t>
            </a:r>
            <a:r>
              <a:rPr lang="ru-RU" i="1" dirty="0" smtClean="0"/>
              <a:t>оп, пи, па.</a:t>
            </a:r>
            <a:endParaRPr lang="ru-RU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564" y="2480319"/>
            <a:ext cx="1030099" cy="169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2480320"/>
            <a:ext cx="967493" cy="16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2997" y="2766515"/>
            <a:ext cx="867355" cy="15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40351" y="2766515"/>
            <a:ext cx="997257" cy="15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F:\логопедия\ФОТО\ЛОГОПЕД 2009\DSCN314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4042224"/>
            <a:ext cx="1701210" cy="16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Закончи </a:t>
            </a:r>
            <a:r>
              <a:rPr lang="ru-RU" sz="3200" dirty="0"/>
              <a:t>предложение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2400" dirty="0"/>
              <a:t>(выбери </a:t>
            </a:r>
            <a:r>
              <a:rPr lang="ru-RU" sz="2400" dirty="0" smtClean="0"/>
              <a:t>картинку, </a:t>
            </a:r>
            <a:r>
              <a:rPr lang="ru-RU" sz="2400" dirty="0"/>
              <a:t>в названии которой </a:t>
            </a:r>
            <a:r>
              <a:rPr lang="ru-RU" sz="2400" dirty="0" smtClean="0"/>
              <a:t>звук  «</a:t>
            </a:r>
            <a:r>
              <a:rPr lang="ru-RU" sz="2400" dirty="0" err="1" smtClean="0"/>
              <a:t>п</a:t>
            </a:r>
            <a:r>
              <a:rPr lang="ru-RU" sz="2400" dirty="0" smtClean="0"/>
              <a:t>» или «</a:t>
            </a:r>
            <a:r>
              <a:rPr lang="ru-RU" sz="2400" dirty="0" err="1" smtClean="0"/>
              <a:t>пь</a:t>
            </a:r>
            <a:r>
              <a:rPr lang="ru-RU" sz="2400" dirty="0" smtClean="0"/>
              <a:t>»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ru-RU" dirty="0"/>
              <a:t>Полина учится играть на </a:t>
            </a:r>
          </a:p>
          <a:p>
            <a:pPr marL="609600" indent="-609600">
              <a:buFontTx/>
              <a:buAutoNum type="arabicParenR"/>
            </a:pPr>
            <a:endParaRPr lang="ru-RU" dirty="0"/>
          </a:p>
          <a:p>
            <a:pPr marL="609600" indent="-609600">
              <a:buFontTx/>
              <a:buAutoNum type="arabicParenR"/>
            </a:pPr>
            <a:endParaRPr lang="ru-RU" dirty="0"/>
          </a:p>
          <a:p>
            <a:pPr marL="609600" indent="-609600">
              <a:buFontTx/>
              <a:buAutoNum type="arabicParenR"/>
            </a:pPr>
            <a:endParaRPr lang="ru-RU" dirty="0"/>
          </a:p>
          <a:p>
            <a:pPr marL="609600" indent="-609600">
              <a:buFontTx/>
              <a:buAutoNum type="arabicParenR"/>
            </a:pPr>
            <a:r>
              <a:rPr lang="ru-RU" dirty="0"/>
              <a:t>Бабушка подарила Саше </a:t>
            </a:r>
          </a:p>
          <a:p>
            <a:pPr marL="609600" indent="-609600">
              <a:buFontTx/>
              <a:buAutoNum type="arabicParenR"/>
            </a:pPr>
            <a:endParaRPr lang="ru-RU" dirty="0"/>
          </a:p>
          <a:p>
            <a:pPr marL="609600" indent="-609600">
              <a:buFontTx/>
              <a:buAutoNum type="arabicParenR"/>
            </a:pPr>
            <a:endParaRPr lang="ru-RU" dirty="0"/>
          </a:p>
          <a:p>
            <a:pPr marL="609600" indent="-609600">
              <a:buFontTx/>
              <a:buAutoNum type="arabicParenR"/>
            </a:pPr>
            <a:endParaRPr lang="ru-RU" dirty="0"/>
          </a:p>
          <a:p>
            <a:pPr marL="609600" indent="-609600">
              <a:buFontTx/>
              <a:buAutoNum type="arabicParenR"/>
            </a:pPr>
            <a:endParaRPr lang="ru-RU" dirty="0"/>
          </a:p>
        </p:txBody>
      </p:sp>
      <p:pic>
        <p:nvPicPr>
          <p:cNvPr id="115716" name="Picture 4" descr="скрипка">
            <a:hlinkClick r:id="rId2" action="ppaction://hlinkpres?slideindex=49&amp;slidetitle=Слайд 49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000372"/>
            <a:ext cx="1200150" cy="904875"/>
          </a:xfrm>
          <a:prstGeom prst="rect">
            <a:avLst/>
          </a:prstGeom>
          <a:noFill/>
        </p:spPr>
      </p:pic>
      <p:pic>
        <p:nvPicPr>
          <p:cNvPr id="115717" name="Picture 5" descr="пианино">
            <a:hlinkClick r:id="rId2" action="ppaction://hlinkpres?slideindex=48&amp;slidetitle=Слайд 48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714620"/>
            <a:ext cx="1223963" cy="1008063"/>
          </a:xfrm>
          <a:prstGeom prst="rect">
            <a:avLst/>
          </a:prstGeom>
          <a:noFill/>
        </p:spPr>
      </p:pic>
      <p:pic>
        <p:nvPicPr>
          <p:cNvPr id="115718" name="Picture 6" descr="баян">
            <a:hlinkClick r:id="rId2" action="ppaction://hlinkpres?slideindex=48&amp;slidetitle=Слайд 48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565400"/>
            <a:ext cx="1225550" cy="863600"/>
          </a:xfrm>
          <a:prstGeom prst="rect">
            <a:avLst/>
          </a:prstGeom>
          <a:noFill/>
        </p:spPr>
      </p:pic>
      <p:pic>
        <p:nvPicPr>
          <p:cNvPr id="115719" name="Picture 7" descr="пластилинjpeg">
            <a:hlinkClick r:id="rId2" action="ppaction://hlinkpres?slideindex=50&amp;slidetitle=6. Закончи предложение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643446"/>
            <a:ext cx="1081087" cy="1160463"/>
          </a:xfrm>
          <a:prstGeom prst="rect">
            <a:avLst/>
          </a:prstGeom>
          <a:noFill/>
        </p:spPr>
      </p:pic>
      <p:pic>
        <p:nvPicPr>
          <p:cNvPr id="115720" name="Picture 8" descr="труба1">
            <a:hlinkClick r:id="rId2" action="ppaction://hlinkpres?slideindex=48&amp;slidetitle=Слайд 48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4213" y="2565400"/>
            <a:ext cx="1150937" cy="792163"/>
          </a:xfrm>
          <a:prstGeom prst="rect">
            <a:avLst/>
          </a:prstGeom>
          <a:noFill/>
        </p:spPr>
      </p:pic>
      <p:pic>
        <p:nvPicPr>
          <p:cNvPr id="115721" name="Picture 9" descr="блокнот">
            <a:hlinkClick r:id="rId2" action="ppaction://hlinkpres?slideindex=49&amp;slidetitle=6. Закончи предложение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714884"/>
            <a:ext cx="1223962" cy="1225550"/>
          </a:xfrm>
          <a:prstGeom prst="rect">
            <a:avLst/>
          </a:prstGeom>
          <a:noFill/>
        </p:spPr>
      </p:pic>
      <p:pic>
        <p:nvPicPr>
          <p:cNvPr id="115722" name="Picture 10" descr="пирамидка">
            <a:hlinkClick r:id="rId2" action="ppaction://hlinkpres?slideindex=49&amp;slidetitle=6. Закончи предложение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768" y="4643446"/>
            <a:ext cx="936625" cy="1150938"/>
          </a:xfrm>
          <a:prstGeom prst="rect">
            <a:avLst/>
          </a:prstGeom>
          <a:noFill/>
        </p:spPr>
      </p:pic>
      <p:pic>
        <p:nvPicPr>
          <p:cNvPr id="115723" name="Picture 11" descr="кубики">
            <a:hlinkClick r:id="rId2" action="ppaction://hlinkpres?slideindex=49&amp;slidetitle=6. Закончи предложение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85786" y="4714884"/>
            <a:ext cx="1316038" cy="1120775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Развиваем связную речь.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61926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170021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24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284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Звуки «п-пь».</vt:lpstr>
      <vt:lpstr>Артикуляция звуков «п-пь».</vt:lpstr>
      <vt:lpstr>Звуковые символы звуков «п,пь».</vt:lpstr>
      <vt:lpstr>Отгадай. Назови 1-й звук отгадки и покажи нужную звуковую карточку.</vt:lpstr>
      <vt:lpstr>Слайд 5</vt:lpstr>
      <vt:lpstr>Назови картинки: павлин, пенал, пингвин, петух. Ответь, что находится в нижнем  левом углу? А в верхнем правом углу? Назови первые звуки в каждом слове. Какая картинка лишняя и почему?</vt:lpstr>
      <vt:lpstr>Назови, что говорят звуковые человечки: оп, пи, па.</vt:lpstr>
      <vt:lpstr>Закончи предложение  (выбери картинку, в названии которой звук  «п» или «пь»).</vt:lpstr>
      <vt:lpstr>Развиваем связную речь.</vt:lpstr>
      <vt:lpstr>Слайд 10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«п-пь».</dc:title>
  <dc:creator>Гусельки</dc:creator>
  <cp:lastModifiedBy>Татьяна</cp:lastModifiedBy>
  <cp:revision>32</cp:revision>
  <dcterms:created xsi:type="dcterms:W3CDTF">2014-02-18T05:31:26Z</dcterms:created>
  <dcterms:modified xsi:type="dcterms:W3CDTF">2015-03-23T16:17:21Z</dcterms:modified>
</cp:coreProperties>
</file>