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8" r:id="rId1"/>
  </p:sldMasterIdLst>
  <p:sldIdLst>
    <p:sldId id="256" r:id="rId2"/>
    <p:sldId id="262" r:id="rId3"/>
    <p:sldId id="284" r:id="rId4"/>
    <p:sldId id="259" r:id="rId5"/>
    <p:sldId id="258" r:id="rId6"/>
    <p:sldId id="285" r:id="rId7"/>
    <p:sldId id="286" r:id="rId8"/>
    <p:sldId id="287" r:id="rId9"/>
    <p:sldId id="261" r:id="rId10"/>
    <p:sldId id="265" r:id="rId11"/>
    <p:sldId id="268" r:id="rId12"/>
    <p:sldId id="271" r:id="rId13"/>
    <p:sldId id="272" r:id="rId14"/>
    <p:sldId id="275" r:id="rId15"/>
    <p:sldId id="277" r:id="rId16"/>
    <p:sldId id="278" r:id="rId17"/>
    <p:sldId id="280" r:id="rId18"/>
    <p:sldId id="282" r:id="rId19"/>
    <p:sldId id="283" r:id="rId20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-1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546100" y="-4763"/>
            <a:ext cx="5014913" cy="6862763"/>
            <a:chOff x="2928938" y="-4763"/>
            <a:chExt cx="5014912" cy="6862763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>
                <a:gd name="T0" fmla="*/ 0 w 670"/>
                <a:gd name="T1" fmla="*/ 0 h 1753"/>
                <a:gd name="T2" fmla="*/ 670 w 670"/>
                <a:gd name="T3" fmla="*/ 1753 h 1753"/>
              </a:gdLst>
              <a:ahLst/>
              <a:cxnLst>
                <a:cxn ang="0">
                  <a:pos x="0" y="1696"/>
                </a:cxn>
                <a:cxn ang="0">
                  <a:pos x="225" y="1753"/>
                </a:cxn>
                <a:cxn ang="0">
                  <a:pos x="670" y="0"/>
                </a:cxn>
                <a:cxn ang="0">
                  <a:pos x="430" y="0"/>
                </a:cxn>
                <a:cxn ang="0">
                  <a:pos x="0" y="1696"/>
                </a:cxn>
              </a:cxnLst>
              <a:rect l="T0" t="T1" r="T2" b="T3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7"/>
            <p:cNvSpPr/>
            <p:nvPr/>
          </p:nvSpPr>
          <p:spPr bwMode="auto">
            <a:xfrm>
              <a:off x="2928938" y="-4763"/>
              <a:ext cx="1035050" cy="2673351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7" name="Freeform 9"/>
            <p:cNvSpPr/>
            <p:nvPr/>
          </p:nvSpPr>
          <p:spPr bwMode="auto">
            <a:xfrm>
              <a:off x="2928938" y="2582863"/>
              <a:ext cx="2693987" cy="4275137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8" name="Freeform 10"/>
            <p:cNvSpPr/>
            <p:nvPr/>
          </p:nvSpPr>
          <p:spPr bwMode="auto">
            <a:xfrm>
              <a:off x="3371851" y="2692400"/>
              <a:ext cx="3332161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9" name="Freeform 11"/>
            <p:cNvSpPr/>
            <p:nvPr/>
          </p:nvSpPr>
          <p:spPr bwMode="auto">
            <a:xfrm>
              <a:off x="3367088" y="2687638"/>
              <a:ext cx="4576762" cy="4170362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0" name="Freeform 12"/>
            <p:cNvSpPr/>
            <p:nvPr/>
          </p:nvSpPr>
          <p:spPr bwMode="auto">
            <a:xfrm>
              <a:off x="2928938" y="2578100"/>
              <a:ext cx="3584574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AD90E-65C2-4E7D-9D0F-F59443B49894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3" y="5883275"/>
            <a:ext cx="4324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7CCFA-1553-462B-A677-815533894F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DE605-29AC-412A-A6BC-2449FF7F5A8D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3F905-0DE8-4256-AB26-700DFC40B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4DA3B-EC0A-404A-8A91-8C9B9C66E244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5BBDC-43F5-4E37-9DA0-BF0AB720E0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E70C0-6C2E-4BA3-AF02-6F86C1341924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30A32-A9E3-4CC4-8C19-9898E730C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26694-F493-4B46-93F5-F90A19560DB4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E957C-072E-4705-A795-2D1F9410F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3"/>
          <p:cNvSpPr txBox="1"/>
          <p:nvPr/>
        </p:nvSpPr>
        <p:spPr>
          <a:xfrm>
            <a:off x="1598613" y="8636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“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10893425" y="281940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ECE47-0BA5-4BEC-8E4A-400235A488F6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C86FB-4BAF-4309-B6AE-2BDDAC4D71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rtlCol="0">
            <a:normAutofit/>
          </a:bodyPr>
          <a:lstStyle>
            <a:lvl1pPr>
              <a:defRPr lang="en-US" b="0" dirty="0"/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1C735-5D4A-4535-9612-78499E3D3723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7754D-6A41-4F80-9C6A-F42F7F0C2F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D7DEA-0D38-4877-82D2-38EB39A463C7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81397-15B7-49BE-936E-D05685F272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53C2D-D334-44AE-9801-087892785F16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0ADDF-D12C-466D-8176-C446A4F786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4D0B4-B4CB-4EF6-A66D-3141ACB8F318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2163" y="5867400"/>
            <a:ext cx="5508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A4E63-2632-4E0C-A022-F8CCCEA26C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7E69B-F736-46CE-A472-EEE33A26E79E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16B9E-CB1A-441D-B37D-966B58B2A9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8C858-42C0-434C-B5F8-619218B289DB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ECCCD-7DB9-4693-A282-BA436BD5B5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1F4E3-AA31-4008-9D75-0FCE6336C02F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F418A-338F-49EF-A935-6650534CA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0C3B9-97E8-431C-B6E5-6D8873C7901D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D0C4C-D508-41A7-801B-8C6605D70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41E5C-1F4F-4D8A-8AB0-3366565A6B0C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17D94-D7B4-471F-92E7-02F16449F2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1F3BB-AC63-466E-9138-A744E61EA0A1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C4DC1-DA03-4D07-91F8-6CE47D4D7C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2388-F0AF-4CA6-98E8-BDDD87ECE4C7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6AE90-6D6E-4E73-A23E-7A40DA7460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150813" y="0"/>
            <a:ext cx="2436812" cy="6858000"/>
            <a:chOff x="1320800" y="0"/>
            <a:chExt cx="2436813" cy="6858001"/>
          </a:xfrm>
        </p:grpSpPr>
        <p:sp>
          <p:nvSpPr>
            <p:cNvPr id="1032" name="Freeform 6"/>
            <p:cNvSpPr>
              <a:spLocks/>
            </p:cNvSpPr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>
                <a:gd name="T0" fmla="*/ 0 w 707"/>
                <a:gd name="T1" fmla="*/ 0 h 3357"/>
                <a:gd name="T2" fmla="*/ 707 w 707"/>
                <a:gd name="T3" fmla="*/ 3357 h 3357"/>
              </a:gdLst>
              <a:ahLst/>
              <a:cxnLst>
                <a:cxn ang="0">
                  <a:pos x="0" y="3330"/>
                </a:cxn>
                <a:cxn ang="0">
                  <a:pos x="156" y="3357"/>
                </a:cxn>
                <a:cxn ang="0">
                  <a:pos x="707" y="0"/>
                </a:cxn>
                <a:cxn ang="0">
                  <a:pos x="547" y="0"/>
                </a:cxn>
                <a:cxn ang="0">
                  <a:pos x="0" y="3330"/>
                </a:cxn>
              </a:cxnLst>
              <a:rect l="T0" t="T1" r="T2" b="T3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1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1"/>
              <a:ext cx="1228726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7" y="5291139"/>
              <a:ext cx="1495426" cy="1566862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7" y="5286376"/>
              <a:ext cx="2130426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1"/>
              <a:ext cx="1695451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84313" y="685800"/>
            <a:ext cx="1001871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84313" y="2667000"/>
            <a:ext cx="10018712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963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57ABA03A-481D-4C1B-A6E2-80E47FCFAE8B}" type="datetimeFigureOut">
              <a:rPr lang="ru-RU"/>
              <a:pPr>
                <a:defRPr/>
              </a:pPr>
              <a:t>05.11.2014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750" y="5883275"/>
            <a:ext cx="70850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2163" y="5883275"/>
            <a:ext cx="550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0" i="0" smtClean="0">
                <a:solidFill>
                  <a:schemeClr val="tx1"/>
                </a:solidFill>
                <a:effectLst/>
                <a:latin typeface="+mn-lt"/>
                <a:cs typeface="+mn-cs"/>
              </a:defRPr>
            </a:lvl1pPr>
          </a:lstStyle>
          <a:p>
            <a:pPr>
              <a:defRPr/>
            </a:pPr>
            <a:fld id="{9AD7C878-84BB-4204-820C-189DFA2A3F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5" r:id="rId3"/>
    <p:sldLayoutId id="2147483934" r:id="rId4"/>
    <p:sldLayoutId id="2147483933" r:id="rId5"/>
    <p:sldLayoutId id="2147483932" r:id="rId6"/>
    <p:sldLayoutId id="2147483931" r:id="rId7"/>
    <p:sldLayoutId id="2147483930" r:id="rId8"/>
    <p:sldLayoutId id="2147483929" r:id="rId9"/>
    <p:sldLayoutId id="2147483928" r:id="rId10"/>
    <p:sldLayoutId id="2147483927" r:id="rId11"/>
    <p:sldLayoutId id="2147483938" r:id="rId12"/>
    <p:sldLayoutId id="2147483926" r:id="rId13"/>
    <p:sldLayoutId id="2147483939" r:id="rId14"/>
    <p:sldLayoutId id="2147483925" r:id="rId15"/>
    <p:sldLayoutId id="2147483924" r:id="rId16"/>
    <p:sldLayoutId id="2147483923" r:id="rId17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000" kern="1200">
          <a:ln w="3175" cmpd="sng">
            <a:noFill/>
          </a:ln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orbel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fontAlgn="base">
        <a:spcBef>
          <a:spcPct val="20000"/>
        </a:spcBef>
        <a:spcAft>
          <a:spcPts val="600"/>
        </a:spcAft>
        <a:buClr>
          <a:srgbClr val="C87D0E"/>
        </a:buClr>
        <a:buSzPct val="14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rgbClr val="C87D0E"/>
        </a:buClr>
        <a:buSzPct val="14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457200" rtl="0" fontAlgn="base">
        <a:spcBef>
          <a:spcPct val="20000"/>
        </a:spcBef>
        <a:spcAft>
          <a:spcPts val="600"/>
        </a:spcAft>
        <a:buClr>
          <a:srgbClr val="C87D0E"/>
        </a:buClr>
        <a:buSzPct val="145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defTabSz="457200" rtl="0" fontAlgn="base">
        <a:spcBef>
          <a:spcPct val="20000"/>
        </a:spcBef>
        <a:spcAft>
          <a:spcPts val="600"/>
        </a:spcAft>
        <a:buClr>
          <a:srgbClr val="C87D0E"/>
        </a:buClr>
        <a:buSzPct val="145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defTabSz="457200" rtl="0" fontAlgn="base">
        <a:spcBef>
          <a:spcPct val="20000"/>
        </a:spcBef>
        <a:spcAft>
          <a:spcPts val="600"/>
        </a:spcAft>
        <a:buClr>
          <a:srgbClr val="C87D0E"/>
        </a:buClr>
        <a:buSzPct val="145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2928938" y="1379538"/>
            <a:ext cx="8574087" cy="2616200"/>
          </a:xfrm>
        </p:spPr>
        <p:txBody>
          <a:bodyPr/>
          <a:lstStyle/>
          <a:p>
            <a:pPr algn="ctr"/>
            <a:r>
              <a:rPr lang="ru-RU" smtClean="0">
                <a:ln>
                  <a:noFill/>
                </a:ln>
                <a:solidFill>
                  <a:srgbClr val="C00000"/>
                </a:solidFill>
              </a:rPr>
              <a:t>Знакомимся с ФГОС ДО</a:t>
            </a:r>
            <a:br>
              <a:rPr lang="ru-RU" smtClean="0">
                <a:ln>
                  <a:noFill/>
                </a:ln>
                <a:solidFill>
                  <a:srgbClr val="C00000"/>
                </a:solidFill>
              </a:rPr>
            </a:br>
            <a:r>
              <a:rPr lang="ru-RU" sz="3100" smtClean="0">
                <a:ln>
                  <a:noFill/>
                </a:ln>
                <a:solidFill>
                  <a:srgbClr val="C00000"/>
                </a:solidFill>
              </a:rPr>
              <a:t>(презентация для воспитателей ДОО)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76463" y="514350"/>
            <a:ext cx="9505950" cy="58785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  <a:cs typeface="+mn-cs"/>
              </a:rPr>
              <a:t>Но в стандартах российского образования содержится следующее (относительно ДО):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закреплены различные формы получения образования: в детском саду, в семье, в дошкольной группе при школе, в учреждениях дополнительного образования, самообразования,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впервые закреплены права и обязанности родителей — приоритет по воспитанию детей остается за семьей.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закон запрещает конкурсный отбор и какие-либо испытания (тестирования) при приеме в детсады и в школы (за исключением тех ОУ, где есть профильная подготовка),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33625" y="484188"/>
            <a:ext cx="8843963" cy="57546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Проблемы современной социокультурной ситуации: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Ценностно-нормативная неопределенность взрослого мира (размываются ценностные ориентиры);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Эмоциональная перспектива, в которой происходит ситуация взросления ребенка (какие эмоции преобладают в обществе: оптимизм/пессимизм и пр.);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Резкая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вестеризация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детской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субкультуры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(доминирование западной культуры);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Влияние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техноэволюционных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процессов;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Социальное неравенство детства (рост слабых социальных групп);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Деформация традиционного уклада семьи;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Разрушение культуры детской жизни: агрессивная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школяризация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, давление школы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3288" y="188913"/>
            <a:ext cx="9477375" cy="66786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ФГОС ДО СОДЕРЖИТ: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ТРЕБОВАНИЯ К СТРУКТУРЕ ПОГРАММЫ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Обязательная часть – не менее 60%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Вторая часть – не более 40%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(формируемая участниками образовательных отношений)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Вторая часть должна быть обязательно!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5 образовательных областей: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1. Социально- коммуникативное (социально-личностное)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2. Познавательное развитие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3. Речевое развитие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4. Художественно-эстетическое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5. Физическое развитие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FF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2900" y="128588"/>
            <a:ext cx="10661650" cy="4479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ru-RU" sz="2800" u="sng">
              <a:latin typeface="Corbel" pitchFamily="34" charset="0"/>
            </a:endParaRPr>
          </a:p>
          <a:p>
            <a:pPr algn="ctr"/>
            <a:r>
              <a:rPr lang="ru-RU" sz="2800" b="1">
                <a:solidFill>
                  <a:srgbClr val="C00000"/>
                </a:solidFill>
                <a:latin typeface="Corbel" pitchFamily="34" charset="0"/>
              </a:rPr>
              <a:t>Основная образовательная программа (ООП) определяется как:</a:t>
            </a:r>
          </a:p>
          <a:p>
            <a:r>
              <a:rPr lang="ru-RU" sz="2400" b="1">
                <a:solidFill>
                  <a:srgbClr val="523227"/>
                </a:solidFill>
                <a:latin typeface="Corbel" pitchFamily="34" charset="0"/>
              </a:rPr>
              <a:t> «Программа психолого-педагогической поддержки позитивной социализации и индивидуализации развития ребёнка, а не обучения!»</a:t>
            </a:r>
          </a:p>
          <a:p>
            <a:r>
              <a:rPr lang="ru-RU" sz="2400" b="1">
                <a:solidFill>
                  <a:srgbClr val="C00000"/>
                </a:solidFill>
                <a:latin typeface="Corbel" pitchFamily="34" charset="0"/>
              </a:rPr>
              <a:t>Индивидуализация –  </a:t>
            </a:r>
            <a:r>
              <a:rPr lang="ru-RU" sz="2400" b="1">
                <a:solidFill>
                  <a:srgbClr val="523227"/>
                </a:solidFill>
                <a:latin typeface="Corbel" pitchFamily="34" charset="0"/>
              </a:rPr>
              <a:t>набор парциальных программ, реализуемых в ДОО. </a:t>
            </a:r>
          </a:p>
          <a:p>
            <a:endParaRPr lang="ru-RU" sz="2800">
              <a:solidFill>
                <a:srgbClr val="523227"/>
              </a:solidFill>
              <a:latin typeface="Corbel" pitchFamily="34" charset="0"/>
            </a:endParaRPr>
          </a:p>
          <a:p>
            <a:pPr algn="ctr"/>
            <a:endParaRPr lang="ru-RU" sz="2800" b="1">
              <a:solidFill>
                <a:srgbClr val="523227"/>
              </a:solidFill>
              <a:latin typeface="Corbel" pitchFamily="34" charset="0"/>
            </a:endParaRPr>
          </a:p>
          <a:p>
            <a:pPr algn="ctr"/>
            <a:endParaRPr lang="ru-RU" sz="2800" b="1">
              <a:solidFill>
                <a:srgbClr val="523227"/>
              </a:solidFill>
              <a:latin typeface="Corbe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7988" y="3602038"/>
            <a:ext cx="10209212" cy="2801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  <a:cs typeface="+mn-cs"/>
              </a:rPr>
              <a:t>ООП разрабатываются С УЧЕТОМ  Примерных программ, а не на основе!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ООП будет писаться с учетом Примерных программ и с учетом муниципальных заданий, которые будет получать </a:t>
            </a:r>
            <a:r>
              <a:rPr lang="ru-RU" sz="2400" b="1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д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/с ;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На основе ООП могут разрабатываться рабочие программы педагога, экспертиза которых не предусматривается;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6363" y="227013"/>
            <a:ext cx="10607675" cy="67405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ТРЕБОВАНИЯ К УСЛОВИЯМ РЕАЛИЗАЦИИ ПРОГРАМЫ</a:t>
            </a:r>
            <a:endParaRPr lang="ru-RU" sz="2400" dirty="0">
              <a:solidFill>
                <a:srgbClr val="C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Условия - это социальная ситуация развития ребенка.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Если условия  созданы – то Стандарт реализован!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Главное условие – это ЧИСЛЕННОСТЬ ДЕТЕЙ В ГРУППЕ!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 Проекте ОС было обозначено: 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 группе детей 6-7 лет – 24 чел.      В группе детей 3 лет – 16 чел.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Финансирование Условий:  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не дошкольная образовательная организация (ДОО), а 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Учредитель!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Требования к условиям включают в себя 5 частей: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Психолого-педагогические, кадровые, материально-технические, финансовые, условия реализации Программы к предметно-пространственной среде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Кадровые условия являются главными, поэтому: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подготовка воспитателя на базе психолого-педагогического образования.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разработка концепции и содержания профессионального стандарта педагога ДОО.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713" y="612775"/>
            <a:ext cx="10134600" cy="48942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  <a:cs typeface="+mn-cs"/>
              </a:rPr>
              <a:t>Необходимость разработки вызвана: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дошкольное образование – первый уровень общего образования; помимо функции ухода и присмотра выделяется образовательная функция; любая школа вправе реализовывать программы дошкольного образования.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  <a:cs typeface="+mn-cs"/>
              </a:rPr>
              <a:t>Профессиональная деятельность педагога ДОО будет оценивается по следующим критериям: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динамика развития интегративных качеств ребенка,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положительное отношение ребенка к детскому саду,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высокая степень активности и вовлеченности родителей в решение образовательных задач и жизнь детского сада.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30425" y="76200"/>
            <a:ext cx="9745663" cy="72024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ТРЕБОВАНИЯ К РЕЗУЛЬТАТАМ ОСВОЕНИЯ ПРОГРАММЫ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Основной результат - это </a:t>
            </a: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социализация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детей, будут оцениваться: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1) результаты социализации;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2) личностные результаты развития ребенка, а не результаты обучения!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ОЖИДАЕМЫЕ РЕЗУЛЬТАТЫ</a:t>
            </a: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Целевые ориентиры</a:t>
            </a: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Векторы развития</a:t>
            </a: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Ценностно-целевые установки</a:t>
            </a: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А также, навигация для родителей, педагогов, общества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ОНИ НЕ ЯВЛЯЮТСЯ: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требуемым заданным результатом развития!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объектом для оценки ребенка!</a:t>
            </a:r>
            <a:endParaRPr lang="ru-RU" sz="2400" b="1" u="sng" dirty="0">
              <a:latin typeface="+mn-lt"/>
              <a:cs typeface="+mn-cs"/>
            </a:endParaRP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ОЦЕНКА РАБОТЫ ДОО: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1) педагогический процесс (образовательный); 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2) условия (социальная ситуация развития ребенка);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3) педагогические кадры.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marL="4572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C0000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7388" y="423863"/>
            <a:ext cx="9844087" cy="62468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ТРЕБОВАНИЯ К РЕЗУЛЬТАТАМ ОСВОЕНИЯ ПРОГРАММЫ</a:t>
            </a:r>
            <a:endParaRPr lang="ru-RU" sz="2800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  <a:cs typeface="+mn-cs"/>
              </a:rPr>
              <a:t>ГРУППЫ ЦЕЛЕВЫХ ОРИЕНТИРОВ:</a:t>
            </a:r>
          </a:p>
          <a:p>
            <a:pPr marL="342900"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ГРУППА – ОТ 2 МЕС. ДО 3 ЛЕТ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ГРУППА – ОТ 3 ЛЕТ ДО 7 ЛЕТ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  <a:latin typeface="+mn-lt"/>
                <a:cs typeface="+mn-cs"/>
              </a:rPr>
              <a:t>ЦЕЛЕВЫЕ ОРИЕНТИРЫ: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Инициативность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Самостоятельность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Уверенность в себе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Воображение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Физическое развитие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Волевые усилия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Любознательность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Интерес ребенка</a:t>
            </a:r>
            <a:endParaRPr lang="ru-RU" sz="20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Ключевая установка ФГОС ДО: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поддержка разнообразия детства,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создание условий социальной ситуации,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содействие взрослого и ребенка,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развитие способностей каждого ребенка.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813" y="573088"/>
            <a:ext cx="9312275" cy="53863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Итог: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 ФГОС ДО - главное не результат, а условия!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ФГОС ДО направлен на всестороннее развитие ребенка, носит </a:t>
            </a:r>
            <a:r>
              <a:rPr lang="ru-RU" sz="2400" b="1" smtClean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детоцентрический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характер.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Обеспечивает здоровье, безопасность и здоровый образ жизни ребенка.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ФГОС будет меняться через 1 - 2 года. (Апробация покажет проблемы).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Инновации ФГОС ДО: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Повышается степень ответственности руководителя,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Сохраняется уникальность, специфика, вариативность дошкольного детства,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Дошкольное детство не привязано к школе, к ЗУН.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xfrm>
            <a:off x="1516063" y="2266950"/>
            <a:ext cx="10018712" cy="1752600"/>
          </a:xfrm>
        </p:spPr>
        <p:txBody>
          <a:bodyPr/>
          <a:lstStyle/>
          <a:p>
            <a:r>
              <a:rPr lang="ru-RU" sz="4800" smtClean="0">
                <a:ln>
                  <a:noFill/>
                </a:ln>
                <a:solidFill>
                  <a:srgbClr val="C00000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4400" y="403225"/>
            <a:ext cx="9520238" cy="5568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C00000"/>
                </a:solidFill>
                <a:latin typeface="Corbel" pitchFamily="34" charset="0"/>
              </a:rPr>
              <a:t>НОВЫЙ ЗАКОН «ОБ ОБРАЗОВАНИИ РФ» № 273.</a:t>
            </a:r>
          </a:p>
          <a:p>
            <a:r>
              <a:rPr lang="ru-RU" sz="2400" b="1">
                <a:solidFill>
                  <a:srgbClr val="523227"/>
                </a:solidFill>
                <a:latin typeface="Corbel" pitchFamily="34" charset="0"/>
              </a:rPr>
              <a:t>вступил в силу с 01.09.2013 г.</a:t>
            </a:r>
          </a:p>
          <a:p>
            <a:pPr algn="ctr"/>
            <a:r>
              <a:rPr lang="ru-RU" sz="2400" b="1">
                <a:solidFill>
                  <a:srgbClr val="C00000"/>
                </a:solidFill>
                <a:latin typeface="Corbel" pitchFamily="34" charset="0"/>
              </a:rPr>
              <a:t>Инновация данного Закона -</a:t>
            </a:r>
          </a:p>
          <a:p>
            <a:pPr algn="ctr"/>
            <a:r>
              <a:rPr lang="ru-RU" sz="2400" b="1">
                <a:solidFill>
                  <a:srgbClr val="523227"/>
                </a:solidFill>
                <a:latin typeface="Corbel" pitchFamily="34" charset="0"/>
              </a:rPr>
              <a:t> дошкольное образование впервые становится первым уровнем общего образования. </a:t>
            </a:r>
          </a:p>
          <a:p>
            <a:pPr algn="ctr"/>
            <a:r>
              <a:rPr lang="ru-RU" sz="2400" b="1">
                <a:solidFill>
                  <a:srgbClr val="C00000"/>
                </a:solidFill>
                <a:latin typeface="Corbel" pitchFamily="34" charset="0"/>
              </a:rPr>
              <a:t>В ЗАКОНЕ «ОБ ОБРАЗОВАНИИ РФ»</a:t>
            </a:r>
          </a:p>
          <a:p>
            <a:pPr algn="ctr"/>
            <a:r>
              <a:rPr lang="ru-RU" sz="2400" b="1">
                <a:solidFill>
                  <a:srgbClr val="C00000"/>
                </a:solidFill>
                <a:latin typeface="Corbel" pitchFamily="34" charset="0"/>
              </a:rPr>
              <a:t>для системы дошкольного образования 2 основные статьи:</a:t>
            </a:r>
          </a:p>
          <a:p>
            <a:r>
              <a:rPr lang="ru-RU" sz="2400" b="1">
                <a:solidFill>
                  <a:srgbClr val="C00000"/>
                </a:solidFill>
                <a:latin typeface="Corbel" pitchFamily="34" charset="0"/>
              </a:rPr>
              <a:t>64 статья: </a:t>
            </a:r>
          </a:p>
          <a:p>
            <a:r>
              <a:rPr lang="ru-RU" sz="2400" b="1">
                <a:solidFill>
                  <a:srgbClr val="523227"/>
                </a:solidFill>
                <a:latin typeface="Corbel" pitchFamily="34" charset="0"/>
              </a:rPr>
              <a:t>- об основной образовательной Программе (ООП);</a:t>
            </a:r>
          </a:p>
          <a:p>
            <a:r>
              <a:rPr lang="ru-RU" sz="2400" b="1">
                <a:solidFill>
                  <a:srgbClr val="523227"/>
                </a:solidFill>
                <a:latin typeface="Corbel" pitchFamily="34" charset="0"/>
              </a:rPr>
              <a:t>- о создании Консультационных Центров для родителей, дети которых не посещают детский сад;</a:t>
            </a:r>
          </a:p>
          <a:p>
            <a:pPr>
              <a:buFontTx/>
              <a:buChar char="-"/>
            </a:pPr>
            <a:r>
              <a:rPr lang="ru-RU" sz="2400" b="1">
                <a:solidFill>
                  <a:srgbClr val="523227"/>
                </a:solidFill>
                <a:latin typeface="Corbel" pitchFamily="34" charset="0"/>
              </a:rPr>
              <a:t>о</a:t>
            </a:r>
            <a:r>
              <a:rPr lang="ru-RU" sz="2400" b="1">
                <a:solidFill>
                  <a:srgbClr val="523227"/>
                </a:solidFill>
              </a:rPr>
              <a:t>б</a:t>
            </a:r>
            <a:r>
              <a:rPr lang="ru-RU" sz="2400" b="1">
                <a:solidFill>
                  <a:srgbClr val="523227"/>
                </a:solidFill>
                <a:latin typeface="Corbel" pitchFamily="34" charset="0"/>
              </a:rPr>
              <a:t> отмене промежуточных и итоговых аттестаций воспитанников ДОУ!</a:t>
            </a:r>
          </a:p>
          <a:p>
            <a:r>
              <a:rPr lang="ru-RU" sz="2400" b="1">
                <a:solidFill>
                  <a:srgbClr val="C00000"/>
                </a:solidFill>
                <a:latin typeface="Corbel" pitchFamily="34" charset="0"/>
              </a:rPr>
              <a:t>65 статья:</a:t>
            </a:r>
          </a:p>
          <a:p>
            <a:r>
              <a:rPr lang="ru-RU" sz="2400" b="1">
                <a:solidFill>
                  <a:srgbClr val="523227"/>
                </a:solidFill>
                <a:latin typeface="Corbel" pitchFamily="34" charset="0"/>
              </a:rPr>
              <a:t>- о родительской плате.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5500" y="466725"/>
            <a:ext cx="9520238" cy="45434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523227"/>
                </a:solidFill>
              </a:rPr>
              <a:t>ФГОС ДО</a:t>
            </a:r>
            <a:r>
              <a:rPr lang="ru-RU" sz="2400" b="1">
                <a:solidFill>
                  <a:srgbClr val="523227"/>
                </a:solidFill>
              </a:rPr>
              <a:t> – </a:t>
            </a:r>
            <a:r>
              <a:rPr lang="ru-RU" sz="2800" b="1">
                <a:solidFill>
                  <a:srgbClr val="523227"/>
                </a:solidFill>
              </a:rPr>
              <a:t>это равные стартовые возможности и индивидуальный подход к каждому ребенку.</a:t>
            </a:r>
          </a:p>
          <a:p>
            <a:pPr algn="ctr"/>
            <a:endParaRPr lang="ru-RU" sz="2800" b="1">
              <a:solidFill>
                <a:srgbClr val="523227"/>
              </a:solidFill>
            </a:endParaRPr>
          </a:p>
          <a:p>
            <a:pPr algn="ctr"/>
            <a:r>
              <a:rPr lang="ru-RU" sz="3200" b="1">
                <a:solidFill>
                  <a:srgbClr val="523227"/>
                </a:solidFill>
              </a:rPr>
              <a:t>Самоценность детства</a:t>
            </a:r>
            <a:r>
              <a:rPr lang="ru-RU" sz="2800" b="1">
                <a:solidFill>
                  <a:srgbClr val="523227"/>
                </a:solidFill>
              </a:rPr>
              <a:t> – понимание детства как периода жизни значимого самого по себе, без всяких условий; значимого тем, что происходит с ребенком сейчас, а не тем, что этот период есть период подготовки к следующему периоду.</a:t>
            </a:r>
          </a:p>
          <a:p>
            <a:pPr algn="ctr"/>
            <a:endParaRPr lang="ru-RU" sz="2800" b="1">
              <a:solidFill>
                <a:srgbClr val="523227"/>
              </a:solidFill>
            </a:endParaRPr>
          </a:p>
          <a:p>
            <a:pPr algn="ctr"/>
            <a:r>
              <a:rPr lang="ru-RU" sz="3200" b="1">
                <a:solidFill>
                  <a:srgbClr val="523227"/>
                </a:solidFill>
              </a:rPr>
              <a:t>Детский сад</a:t>
            </a:r>
            <a:r>
              <a:rPr lang="ru-RU" sz="2400" b="1">
                <a:solidFill>
                  <a:srgbClr val="523227"/>
                </a:solidFill>
              </a:rPr>
              <a:t> – </a:t>
            </a:r>
            <a:r>
              <a:rPr lang="ru-RU" sz="2800" b="1">
                <a:solidFill>
                  <a:srgbClr val="523227"/>
                </a:solidFill>
              </a:rPr>
              <a:t>это институт социализации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2863" y="515938"/>
            <a:ext cx="8208962" cy="15700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ФГОС дошкольного образования разработан на основе</a:t>
            </a:r>
            <a:r>
              <a:rPr lang="ru-RU" sz="2400" dirty="0">
                <a:solidFill>
                  <a:srgbClr val="C00000"/>
                </a:solidFill>
                <a:latin typeface="+mn-lt"/>
                <a:cs typeface="+mn-cs"/>
              </a:rPr>
              <a:t>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Конвенции ООН о правах ребенка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Конституции РФ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Законодательства РФ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82863" y="2705100"/>
            <a:ext cx="7477125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СТАНДАРТ обеспечивает возможность учета: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Региональных,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Национальных,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Этнокультурных и др. особенностей народов РФ.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82863" y="4894263"/>
            <a:ext cx="901382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  <a:cs typeface="+mn-cs"/>
              </a:rPr>
              <a:t>Методологическая основа ФГОС дошкольного образования: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Культурно-историческая концепция Л.С. Выготского,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Амплификация развития (А.В. Запорожец).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87600" y="441325"/>
            <a:ext cx="8972550" cy="61245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Переходный период составит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Aharoni" pitchFamily="2" charset="-79"/>
              </a:rPr>
              <a:t>НЕ МЕНЕЕ 3-Х ЛЕТ!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Первый заместитель министра образования и науки Наталья Третьяк: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 рамках этого периода мы не будем никого торопить.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Детсады полностью перейдут на новую систему работы тогда, когда они смогут.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Стандарт поможет убрать подмену детского сада школой.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Умеренная подготовка к школе, создание условий для того, чтобы ребенок заинтересовался будущими уроками, а не боялся их.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7188" y="473075"/>
            <a:ext cx="7881937" cy="56943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ОСНОВАНИЯ ДЛЯ ВВЕДЕНИЯ 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ФГОС ДОШКОЛЬНОГО ОБРАЗОВАНИЯ: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502920" indent="-4572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Закон «Об образовании РФ»;</a:t>
            </a:r>
          </a:p>
          <a:p>
            <a:pPr marL="502920" indent="-457200" fontAlgn="auto">
              <a:spcBef>
                <a:spcPts val="0"/>
              </a:spcBef>
              <a:spcAft>
                <a:spcPts val="0"/>
              </a:spcAft>
              <a:buFontTx/>
              <a:buAutoNum type="arabicParenR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Вызовы современной социокультурной ситуации.</a:t>
            </a:r>
            <a:endParaRPr lang="ru-RU" sz="2800" b="1" u="sng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u="sng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ФГОС ДО – это совокупность 3-х групп Требований: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1) к структуре Программы;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2) к условиям её реализации;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3) к результатам освоения Программы.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6750" y="592138"/>
            <a:ext cx="9551988" cy="52625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Согласно Закону «Об образовании» и ФГОС ДО выделяются две основные функции ДО: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1) образовательные услуги –  обеспечивает </a:t>
            </a: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государство;</a:t>
            </a:r>
            <a:endParaRPr lang="ru-RU" sz="28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457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2) уход и присмотр – обеспечивают </a:t>
            </a: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родители.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В соответствие с ФГОС ДО:</a:t>
            </a:r>
          </a:p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все моменты взаимодействия взрослого с ребенком отнесены к образовательной функции!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Именно поэтому: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Одевание, кормление, укладывание спать и прочая деятельность в режимных моментах в этом возрасте является образовательной деятельностью.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89100" y="398463"/>
            <a:ext cx="10220325" cy="59404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400" b="1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  <a:cs typeface="+mn-cs"/>
              </a:rPr>
              <a:t>Движение «Российским детям — доступное дошкольное образование» 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  <a:cs typeface="+mn-cs"/>
              </a:rPr>
              <a:t>(представитель Анна </a:t>
            </a:r>
            <a:r>
              <a:rPr lang="ru-RU" sz="3200" b="1" dirty="0" err="1">
                <a:solidFill>
                  <a:srgbClr val="C00000"/>
                </a:solidFill>
                <a:latin typeface="+mn-lt"/>
                <a:cs typeface="+mn-cs"/>
              </a:rPr>
              <a:t>Любоведская</a:t>
            </a:r>
            <a:r>
              <a:rPr lang="ru-RU" sz="3200" b="1" dirty="0">
                <a:solidFill>
                  <a:srgbClr val="C00000"/>
                </a:solidFill>
                <a:latin typeface="+mn-lt"/>
                <a:cs typeface="+mn-cs"/>
              </a:rPr>
              <a:t>).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  <a:latin typeface="+mn-lt"/>
                <a:cs typeface="+mn-cs"/>
              </a:rPr>
              <a:t> Введение ФГОС ДО:</a:t>
            </a: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 повышение требований к воспитателям ДОО - должны иметь высшее, а не среднее специальное образование.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у педагогов возрастет зарплата (на начало 2012 года не превышала 15 тыс. рублей). Средняя  зарплата </a:t>
            </a:r>
            <a:r>
              <a:rPr lang="ru-RU" sz="2800" b="1" dirty="0" err="1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педработников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детсадов будет доведена сначала до 100% от средней зарплаты в сфере общего образования в том или ином регионе, а к 2018 году — до 200%.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3888" y="742950"/>
            <a:ext cx="9734550" cy="52625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ПСИХОЛОГИЧЕСКИЕ ОСНОВЫ СТАНДАРТА ДОШКОЛЬНОГО ОБРАЗОВАНИЯ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Детский сад в первую очередь дает ребенку – ОБЩЕНИЕ!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 Индивидуальная деятельность обеспечивает нормальное функционирование нервной системы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Коллективная, совместная деятельность обеспечивает общение и, как следствие, культурное развитие.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+mn-lt"/>
                <a:cs typeface="+mn-cs"/>
              </a:rPr>
              <a:t>УСЛОВИЯ, обеспечивающие КУЛЬТУРНОЕ РАЗВИТИЕ РЕБЕНКА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1) полноценное общение ребенка с окружающими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+mn-lt"/>
                <a:cs typeface="+mn-cs"/>
              </a:rPr>
              <a:t>2) развитие эмоциональной сферы ребенка.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Желтый и оранжевый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304</TotalTime>
  <Words>1181</Words>
  <Application>Microsoft Office PowerPoint</Application>
  <PresentationFormat>Произвольный</PresentationFormat>
  <Paragraphs>174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Параллакс</vt:lpstr>
      <vt:lpstr>Знакомимся с ФГОС ДО (презентация для воспитателей ДОО)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</dc:creator>
  <cp:lastModifiedBy>пользователь</cp:lastModifiedBy>
  <cp:revision>30</cp:revision>
  <dcterms:created xsi:type="dcterms:W3CDTF">2014-04-13T07:10:27Z</dcterms:created>
  <dcterms:modified xsi:type="dcterms:W3CDTF">2014-11-05T18:46:03Z</dcterms:modified>
</cp:coreProperties>
</file>