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19"/>
  </p:notesMasterIdLst>
  <p:sldIdLst>
    <p:sldId id="256" r:id="rId2"/>
    <p:sldId id="257" r:id="rId3"/>
    <p:sldId id="258" r:id="rId4"/>
    <p:sldId id="259" r:id="rId5"/>
    <p:sldId id="341" r:id="rId6"/>
    <p:sldId id="263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9" r:id="rId31"/>
    <p:sldId id="291" r:id="rId32"/>
    <p:sldId id="452" r:id="rId33"/>
    <p:sldId id="264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290" r:id="rId77"/>
    <p:sldId id="303" r:id="rId78"/>
    <p:sldId id="301" r:id="rId79"/>
    <p:sldId id="304" r:id="rId80"/>
    <p:sldId id="340" r:id="rId81"/>
    <p:sldId id="317" r:id="rId82"/>
    <p:sldId id="494" r:id="rId83"/>
    <p:sldId id="495" r:id="rId84"/>
    <p:sldId id="496" r:id="rId85"/>
    <p:sldId id="305" r:id="rId86"/>
    <p:sldId id="342" r:id="rId87"/>
    <p:sldId id="344" r:id="rId88"/>
    <p:sldId id="446" r:id="rId89"/>
    <p:sldId id="343" r:id="rId90"/>
    <p:sldId id="345" r:id="rId91"/>
    <p:sldId id="346" r:id="rId92"/>
    <p:sldId id="347" r:id="rId93"/>
    <p:sldId id="349" r:id="rId94"/>
    <p:sldId id="348" r:id="rId95"/>
    <p:sldId id="351" r:id="rId96"/>
    <p:sldId id="354" r:id="rId97"/>
    <p:sldId id="353" r:id="rId98"/>
    <p:sldId id="447" r:id="rId99"/>
    <p:sldId id="448" r:id="rId100"/>
    <p:sldId id="355" r:id="rId101"/>
    <p:sldId id="358" r:id="rId102"/>
    <p:sldId id="356" r:id="rId103"/>
    <p:sldId id="357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73" r:id="rId113"/>
    <p:sldId id="374" r:id="rId114"/>
    <p:sldId id="367" r:id="rId115"/>
    <p:sldId id="368" r:id="rId116"/>
    <p:sldId id="370" r:id="rId117"/>
    <p:sldId id="371" r:id="rId118"/>
    <p:sldId id="372" r:id="rId119"/>
    <p:sldId id="369" r:id="rId120"/>
    <p:sldId id="450" r:id="rId121"/>
    <p:sldId id="451" r:id="rId122"/>
    <p:sldId id="377" r:id="rId123"/>
    <p:sldId id="376" r:id="rId124"/>
    <p:sldId id="375" r:id="rId125"/>
    <p:sldId id="484" r:id="rId126"/>
    <p:sldId id="485" r:id="rId127"/>
    <p:sldId id="486" r:id="rId128"/>
    <p:sldId id="487" r:id="rId129"/>
    <p:sldId id="488" r:id="rId130"/>
    <p:sldId id="489" r:id="rId131"/>
    <p:sldId id="490" r:id="rId132"/>
    <p:sldId id="491" r:id="rId133"/>
    <p:sldId id="492" r:id="rId134"/>
    <p:sldId id="493" r:id="rId135"/>
    <p:sldId id="382" r:id="rId136"/>
    <p:sldId id="380" r:id="rId137"/>
    <p:sldId id="381" r:id="rId138"/>
    <p:sldId id="463" r:id="rId139"/>
    <p:sldId id="464" r:id="rId140"/>
    <p:sldId id="465" r:id="rId141"/>
    <p:sldId id="466" r:id="rId142"/>
    <p:sldId id="483" r:id="rId143"/>
    <p:sldId id="462" r:id="rId144"/>
    <p:sldId id="453" r:id="rId145"/>
    <p:sldId id="379" r:id="rId146"/>
    <p:sldId id="302" r:id="rId147"/>
    <p:sldId id="384" r:id="rId148"/>
    <p:sldId id="383" r:id="rId149"/>
    <p:sldId id="390" r:id="rId150"/>
    <p:sldId id="391" r:id="rId151"/>
    <p:sldId id="385" r:id="rId152"/>
    <p:sldId id="393" r:id="rId153"/>
    <p:sldId id="392" r:id="rId154"/>
    <p:sldId id="394" r:id="rId155"/>
    <p:sldId id="397" r:id="rId156"/>
    <p:sldId id="395" r:id="rId157"/>
    <p:sldId id="399" r:id="rId158"/>
    <p:sldId id="400" r:id="rId159"/>
    <p:sldId id="401" r:id="rId160"/>
    <p:sldId id="404" r:id="rId161"/>
    <p:sldId id="405" r:id="rId162"/>
    <p:sldId id="406" r:id="rId163"/>
    <p:sldId id="407" r:id="rId164"/>
    <p:sldId id="398" r:id="rId165"/>
    <p:sldId id="402" r:id="rId166"/>
    <p:sldId id="403" r:id="rId167"/>
    <p:sldId id="461" r:id="rId168"/>
    <p:sldId id="468" r:id="rId169"/>
    <p:sldId id="473" r:id="rId170"/>
    <p:sldId id="474" r:id="rId171"/>
    <p:sldId id="475" r:id="rId172"/>
    <p:sldId id="396" r:id="rId173"/>
    <p:sldId id="408" r:id="rId174"/>
    <p:sldId id="409" r:id="rId175"/>
    <p:sldId id="454" r:id="rId176"/>
    <p:sldId id="455" r:id="rId177"/>
    <p:sldId id="412" r:id="rId178"/>
    <p:sldId id="413" r:id="rId179"/>
    <p:sldId id="419" r:id="rId180"/>
    <p:sldId id="420" r:id="rId181"/>
    <p:sldId id="422" r:id="rId182"/>
    <p:sldId id="423" r:id="rId183"/>
    <p:sldId id="424" r:id="rId184"/>
    <p:sldId id="421" r:id="rId185"/>
    <p:sldId id="425" r:id="rId186"/>
    <p:sldId id="426" r:id="rId187"/>
    <p:sldId id="427" r:id="rId188"/>
    <p:sldId id="460" r:id="rId189"/>
    <p:sldId id="429" r:id="rId190"/>
    <p:sldId id="428" r:id="rId191"/>
    <p:sldId id="415" r:id="rId192"/>
    <p:sldId id="416" r:id="rId193"/>
    <p:sldId id="417" r:id="rId194"/>
    <p:sldId id="418" r:id="rId195"/>
    <p:sldId id="456" r:id="rId196"/>
    <p:sldId id="457" r:id="rId197"/>
    <p:sldId id="430" r:id="rId198"/>
    <p:sldId id="431" r:id="rId199"/>
    <p:sldId id="433" r:id="rId200"/>
    <p:sldId id="480" r:id="rId201"/>
    <p:sldId id="481" r:id="rId202"/>
    <p:sldId id="482" r:id="rId203"/>
    <p:sldId id="434" r:id="rId204"/>
    <p:sldId id="479" r:id="rId205"/>
    <p:sldId id="449" r:id="rId206"/>
    <p:sldId id="437" r:id="rId207"/>
    <p:sldId id="438" r:id="rId208"/>
    <p:sldId id="439" r:id="rId209"/>
    <p:sldId id="440" r:id="rId210"/>
    <p:sldId id="441" r:id="rId211"/>
    <p:sldId id="442" r:id="rId212"/>
    <p:sldId id="477" r:id="rId213"/>
    <p:sldId id="458" r:id="rId214"/>
    <p:sldId id="459" r:id="rId215"/>
    <p:sldId id="478" r:id="rId216"/>
    <p:sldId id="476" r:id="rId217"/>
    <p:sldId id="435" r:id="rId218"/>
  </p:sldIdLst>
  <p:sldSz cx="6858000" cy="9144000" type="screen4x3"/>
  <p:notesSz cx="68818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7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tableStyles" Target="tableStyles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8" cy="500142"/>
          </a:xfrm>
          <a:prstGeom prst="rect">
            <a:avLst/>
          </a:prstGeom>
        </p:spPr>
        <p:txBody>
          <a:bodyPr vert="horz" lIns="96631" tIns="48315" rIns="96631" bIns="483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8" cy="500142"/>
          </a:xfrm>
          <a:prstGeom prst="rect">
            <a:avLst/>
          </a:prstGeom>
        </p:spPr>
        <p:txBody>
          <a:bodyPr vert="horz" lIns="96631" tIns="48315" rIns="96631" bIns="48315" rtlCol="0"/>
          <a:lstStyle>
            <a:lvl1pPr algn="r">
              <a:defRPr sz="1200"/>
            </a:lvl1pPr>
          </a:lstStyle>
          <a:p>
            <a:fld id="{0CF74BC1-EFCE-4883-83D0-EF47F8E08B8B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14637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1" tIns="48315" rIns="96631" bIns="483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751350"/>
            <a:ext cx="5505450" cy="4501277"/>
          </a:xfrm>
          <a:prstGeom prst="rect">
            <a:avLst/>
          </a:prstGeom>
        </p:spPr>
        <p:txBody>
          <a:bodyPr vert="horz" lIns="96631" tIns="48315" rIns="96631" bIns="483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00963"/>
            <a:ext cx="2982118" cy="500142"/>
          </a:xfrm>
          <a:prstGeom prst="rect">
            <a:avLst/>
          </a:prstGeom>
        </p:spPr>
        <p:txBody>
          <a:bodyPr vert="horz" lIns="96631" tIns="48315" rIns="96631" bIns="483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500963"/>
            <a:ext cx="2982118" cy="500142"/>
          </a:xfrm>
          <a:prstGeom prst="rect">
            <a:avLst/>
          </a:prstGeom>
        </p:spPr>
        <p:txBody>
          <a:bodyPr vert="horz" lIns="96631" tIns="48315" rIns="96631" bIns="48315" rtlCol="0" anchor="b"/>
          <a:lstStyle>
            <a:lvl1pPr algn="r">
              <a:defRPr sz="1200"/>
            </a:lvl1pPr>
          </a:lstStyle>
          <a:p>
            <a:fld id="{E5DE294C-3124-4FFA-A2F6-BFB3C2158E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2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E294C-3124-4FFA-A2F6-BFB3C2158E68}" type="slidenum">
              <a:rPr lang="ru-RU" smtClean="0"/>
              <a:pPr/>
              <a:t>123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2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AEA69-AE2D-4F13-9100-0F1DC6378F6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7CE54D-3702-4980-8097-3507012FD8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ОБРАЗОВАТЕЛЬНАЯ ПРОГРАММА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04" y="6143636"/>
            <a:ext cx="5891022" cy="2336800"/>
          </a:xfrm>
        </p:spPr>
        <p:txBody>
          <a:bodyPr/>
          <a:lstStyle/>
          <a:p>
            <a:r>
              <a:rPr lang="ru-RU" dirty="0" smtClean="0"/>
              <a:t>ГБОУ СОШ</a:t>
            </a:r>
          </a:p>
          <a:p>
            <a:r>
              <a:rPr lang="ru-RU" dirty="0" smtClean="0"/>
              <a:t>дошкольное отделение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214282"/>
            <a:ext cx="65151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Возрастные характеристики детей дошкольного возраста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57290"/>
            <a:ext cx="6515100" cy="7572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2-3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третьем году жизни дети становятся самостоятельнее. Продолжает развиваться предметная деятельность, ситуативно-деловое общение ребен­ка и взрослого; совершенствуются восприятие, речь, начальные формы произвольного поведения, игры, наглядно-действенное мышление.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предметной деятельности связано с усвоением культурных способов действия с различными предметами. Развиваются соотносящие и орудийные действия.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Умение выполнять орудийные действия развивает произвольность, преобразуя натуральные формы активности в культурные на основе предлагаемой взрослыми модели, которая выступает в качестве не только объекта для подражания, но и образца, регулирующего собственную активность ребенка.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ходе совместной со взрослыми предметной деятельности продолжает развиваться понимание речи. Слово отделяется от ситуации и приобретает самостоятельное значение. Дети продолжают осваивать названия окружающих предметов, учатся выполнять простые словесные просьбы взрослых в пределах видимой наглядной ситуации.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Количество понимаемых слов значительно возрастает. Совершенствуется регуляция поведения в результате обращения взрослых к ребенку, который начинает понимать не только инструкцию, но и рассказ взрослых.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Интенсивно развивается активная речь детей. К трем годам они осваивают основные грамматические структуры, пытаются строить простые предложения, в разговоре со взрослым используют практически все части речи. Активный словарь достигает примерно 1000-1500 слов.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концу третьего года жизни речь становится средством общения ребенка со сверстниками. В этом возрасте у детей формируются новые виды деятельности: игра, рисование, конструирование.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 носит процессуальный характер, главное в ней — действия, которые совершаются с игровыми предметами, приближенными к реальности.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середине третьего года жизни появляются действия с предметами заместителями.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Появление собственно изобразительной деятельности обусловлено тем, что ребенок уже способен сформулировать намерение изобразить какой либо предмет. Типичным является изображение человека в виде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головонога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— окружности и отходящих от нее линий.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третьем году жизни совершенствуются зрительные и слуховые ориентировки, что позволяет детям безошибочно выполнять ряд заданий: осуществлять выбор из 2-3 предметов по форме, величине и цвету; различать мелодии; петь.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Совершенствуется слуховое восприятие, прежде всего фонематический слух. К трем годам дети воспринимают все звуки родного языка, но произносят их с большими искажениями.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6286512"/>
          <a:ext cx="6572295" cy="1714512"/>
        </p:xfrm>
        <a:graphic>
          <a:graphicData uri="http://schemas.openxmlformats.org/drawingml/2006/table">
            <a:tbl>
              <a:tblPr/>
              <a:tblGrid>
                <a:gridCol w="857256"/>
                <a:gridCol w="857256"/>
                <a:gridCol w="1143008"/>
                <a:gridCol w="785818"/>
                <a:gridCol w="1143008"/>
                <a:gridCol w="857256"/>
                <a:gridCol w="928693"/>
              </a:tblGrid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Овладение речью как средством общения и культуры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Обогащение активного словаря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связной, грамматически правильной диалогической и монологической речи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речевого творчества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звуковой и интонационной культуры речи, </a:t>
                      </a:r>
                      <a:r>
                        <a:rPr lang="ru-RU" sz="105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фонематическо-го</a:t>
                      </a:r>
                      <a:r>
                        <a:rPr lang="ru-RU" sz="105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слуха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Знакомство с книжной культурой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Формирова-ние</a:t>
                      </a:r>
                      <a:r>
                        <a:rPr lang="ru-RU" sz="105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звуковой </a:t>
                      </a:r>
                      <a:r>
                        <a:rPr lang="ru-RU" sz="105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аналитико-синтетичес-кой</a:t>
                      </a:r>
                      <a:r>
                        <a:rPr lang="ru-RU" sz="105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активности</a:t>
                      </a:r>
                      <a:endParaRPr lang="ru-RU" sz="105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571612" y="1643042"/>
            <a:ext cx="3581400" cy="781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РЕЧЕВОЕ РАЗВИТИЕ 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89" name="Oval 1"/>
          <p:cNvSpPr>
            <a:spLocks noChangeArrowheads="1"/>
          </p:cNvSpPr>
          <p:nvPr/>
        </p:nvSpPr>
        <p:spPr bwMode="auto">
          <a:xfrm>
            <a:off x="3786190" y="3071802"/>
            <a:ext cx="2776537" cy="1357322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интереса и потребности в чтении (восприятии) книг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14290" y="3143240"/>
            <a:ext cx="2990850" cy="1285884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овладения конструктивными способами и средствами взаимодействия с окружающими людьми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0" name="AutoShape 2"/>
          <p:cNvSpPr>
            <a:spLocks noChangeArrowheads="1"/>
          </p:cNvSpPr>
          <p:nvPr/>
        </p:nvSpPr>
        <p:spPr bwMode="auto">
          <a:xfrm rot="34960653">
            <a:off x="3033556" y="2676359"/>
            <a:ext cx="852488" cy="85248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5214942"/>
            <a:ext cx="6858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ОБРАЗОВАТЕЛЬНОЙ ОБЛАСТИ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1143008"/>
          </a:xfrm>
        </p:spPr>
        <p:txBody>
          <a:bodyPr>
            <a:norm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ФОРМЫ РАБОТЫ ПО ОСНОВНЫМ ОБРАЗОВАТЕЛЬНЫМ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ОБЛАСТЯМ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 РАЗНЫХ ВИДАХ ДЕЯТЕЛЬНОСТИ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РЕЧЕВОЕ РАЗВИТИЕ»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5" y="1142976"/>
          <a:ext cx="6215107" cy="7795412"/>
        </p:xfrm>
        <a:graphic>
          <a:graphicData uri="http://schemas.openxmlformats.org/drawingml/2006/table">
            <a:tbl>
              <a:tblPr/>
              <a:tblGrid>
                <a:gridCol w="1553627"/>
                <a:gridCol w="1638913"/>
                <a:gridCol w="1468342"/>
                <a:gridCol w="1554225"/>
              </a:tblGrid>
              <a:tr h="85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Режимные моменты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педагогом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семьей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организованная образовательная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мультимедиа технологий;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интегрированная детская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проблемные ситуации.</a:t>
                      </a: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 развитию речи (коммуникация);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 ознакомлению с художественной литературой;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* беседы и рассматривание иллюстраций о природе;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наблюдения за природой на прогулке;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экскурсия в мини – музеи 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тематические дни и недели;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чтение художественной литературы;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беседы о прочитанном;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рассматривание иллюстраций к произведению;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выставки работ  в книжном уголке.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сюжетно-ролевые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подвижные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театрализованные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дидактические игры.</a:t>
                      </a: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познавательно-исследовательская (конструктивная деятельность).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театрализованные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самостоятельное ознакомление с детской литературой.</a:t>
                      </a: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уголка для родителей;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открытые занятия;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презентации проведенных мероприятий на официальном сайте 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мастерская книг;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проектная деятельность.</a:t>
                      </a:r>
                    </a:p>
                  </a:txBody>
                  <a:tcPr marL="39690" marR="39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0" y="4214810"/>
          <a:ext cx="6500862" cy="1026082"/>
        </p:xfrm>
        <a:graphic>
          <a:graphicData uri="http://schemas.openxmlformats.org/drawingml/2006/table">
            <a:tbl>
              <a:tblPr/>
              <a:tblGrid>
                <a:gridCol w="1083049"/>
                <a:gridCol w="1083049"/>
                <a:gridCol w="1083691"/>
                <a:gridCol w="1083691"/>
                <a:gridCol w="1083691"/>
                <a:gridCol w="1083691"/>
              </a:tblGrid>
              <a:tr h="102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Общение взрослых и детей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Культурная языковая среда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родной речи на занятиях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Изобразительное искусство, музыка, театр</a:t>
                      </a:r>
                      <a:endParaRPr lang="ru-RU" sz="1100" b="1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по другим направлениям развития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53" y="6929454"/>
          <a:ext cx="6500856" cy="1772899"/>
        </p:xfrm>
        <a:graphic>
          <a:graphicData uri="http://schemas.openxmlformats.org/drawingml/2006/table">
            <a:tbl>
              <a:tblPr/>
              <a:tblGrid>
                <a:gridCol w="2166738"/>
                <a:gridCol w="2166738"/>
                <a:gridCol w="2167380"/>
              </a:tblGrid>
              <a:tr h="177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Наглядные: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 непосредственного наблюдения (натуральные объекты)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*Опосредованное наблюдение (иллюстрации, игрушки)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Словесные: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*Чтение и рассказывание художественных произведений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*Заучивание наизусть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*Пересказ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*Обобщающая беседа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*Рассказывание без опоры на наглядный материал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Практические: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*Дидактические игры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Игры-драмматизации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*Хороводные песни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*Инсценировки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5724" name="Oval 12"/>
          <p:cNvSpPr>
            <a:spLocks noChangeArrowheads="1"/>
          </p:cNvSpPr>
          <p:nvPr/>
        </p:nvSpPr>
        <p:spPr bwMode="auto">
          <a:xfrm>
            <a:off x="0" y="1071538"/>
            <a:ext cx="2714625" cy="9286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свободного общения со взрослыми и детьми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25" name="Oval 13"/>
          <p:cNvSpPr>
            <a:spLocks noChangeArrowheads="1"/>
          </p:cNvSpPr>
          <p:nvPr/>
        </p:nvSpPr>
        <p:spPr bwMode="auto">
          <a:xfrm>
            <a:off x="4241800" y="1071538"/>
            <a:ext cx="2616200" cy="9286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всех компонентов устной речи детей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23" name="Oval 11"/>
          <p:cNvSpPr>
            <a:spLocks noChangeArrowheads="1"/>
          </p:cNvSpPr>
          <p:nvPr/>
        </p:nvSpPr>
        <p:spPr bwMode="auto">
          <a:xfrm>
            <a:off x="1857364" y="2000232"/>
            <a:ext cx="3086100" cy="800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практическое овладение воспитанниками нормами речи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 rot="10800000">
            <a:off x="2786058" y="1142976"/>
            <a:ext cx="1214438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6" name="AutoShape 4"/>
          <p:cNvSpPr>
            <a:spLocks noChangeShapeType="1"/>
          </p:cNvSpPr>
          <p:nvPr/>
        </p:nvSpPr>
        <p:spPr bwMode="auto">
          <a:xfrm>
            <a:off x="3214686" y="3071802"/>
            <a:ext cx="2466975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7" name="AutoShape 5"/>
          <p:cNvSpPr>
            <a:spLocks noChangeShapeType="1"/>
          </p:cNvSpPr>
          <p:nvPr/>
        </p:nvSpPr>
        <p:spPr bwMode="auto">
          <a:xfrm>
            <a:off x="3214686" y="3071802"/>
            <a:ext cx="1352550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8" name="AutoShape 6"/>
          <p:cNvSpPr>
            <a:spLocks noChangeShapeType="1"/>
          </p:cNvSpPr>
          <p:nvPr/>
        </p:nvSpPr>
        <p:spPr bwMode="auto">
          <a:xfrm>
            <a:off x="3214686" y="3071802"/>
            <a:ext cx="428628" cy="10715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9" name="AutoShape 7"/>
          <p:cNvSpPr>
            <a:spLocks noChangeShapeType="1"/>
          </p:cNvSpPr>
          <p:nvPr/>
        </p:nvSpPr>
        <p:spPr bwMode="auto">
          <a:xfrm flipH="1">
            <a:off x="2643182" y="3071802"/>
            <a:ext cx="571498" cy="10715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20" name="AutoShape 8"/>
          <p:cNvSpPr>
            <a:spLocks noChangeShapeType="1"/>
          </p:cNvSpPr>
          <p:nvPr/>
        </p:nvSpPr>
        <p:spPr bwMode="auto">
          <a:xfrm flipH="1">
            <a:off x="1571612" y="3071802"/>
            <a:ext cx="1676400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21" name="AutoShape 9"/>
          <p:cNvSpPr>
            <a:spLocks noChangeShapeType="1"/>
          </p:cNvSpPr>
          <p:nvPr/>
        </p:nvSpPr>
        <p:spPr bwMode="auto">
          <a:xfrm flipH="1">
            <a:off x="500042" y="3071802"/>
            <a:ext cx="2743200" cy="1057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5" name="AutoShape 3"/>
          <p:cNvSpPr>
            <a:spLocks noChangeShapeType="1"/>
          </p:cNvSpPr>
          <p:nvPr/>
        </p:nvSpPr>
        <p:spPr bwMode="auto">
          <a:xfrm>
            <a:off x="3357562" y="5857884"/>
            <a:ext cx="1981200" cy="1009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4" name="AutoShape 2"/>
          <p:cNvSpPr>
            <a:spLocks noChangeShapeType="1"/>
          </p:cNvSpPr>
          <p:nvPr/>
        </p:nvSpPr>
        <p:spPr bwMode="auto">
          <a:xfrm>
            <a:off x="3357562" y="5857884"/>
            <a:ext cx="45719" cy="10715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13" name="AutoShape 1"/>
          <p:cNvSpPr>
            <a:spLocks noChangeShapeType="1"/>
          </p:cNvSpPr>
          <p:nvPr/>
        </p:nvSpPr>
        <p:spPr bwMode="auto">
          <a:xfrm flipH="1">
            <a:off x="1285860" y="5857884"/>
            <a:ext cx="2105025" cy="1009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0" y="28572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ПО РАЗВИТИЮ РЕЧИ ДЕТЕЙ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2928934" y="571472"/>
            <a:ext cx="87556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1928802" y="2786050"/>
            <a:ext cx="2701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РАЗВИТИЯ РЕЧИ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500694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РАЗВИТИЯ РЕЧИ</a:t>
            </a:r>
            <a:endParaRPr lang="ru-RU" sz="4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5643570"/>
          <a:ext cx="6572294" cy="3154680"/>
        </p:xfrm>
        <a:graphic>
          <a:graphicData uri="http://schemas.openxmlformats.org/drawingml/2006/table">
            <a:tbl>
              <a:tblPr/>
              <a:tblGrid>
                <a:gridCol w="916982"/>
                <a:gridCol w="916395"/>
                <a:gridCol w="996336"/>
                <a:gridCol w="916395"/>
                <a:gridCol w="996336"/>
                <a:gridCol w="996336"/>
                <a:gridCol w="833514"/>
              </a:tblGrid>
              <a:tr h="22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-познание мира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формирова-ние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нравственных чувств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955" indent="-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эмоциональ-ная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передача содержания небольших текстов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Рассказывание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эмоциональ-ный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отклик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-умение следить за развитием сюжета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-обогащение словаря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Заучивание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эмоциональ-ный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отклик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-интонационная 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выразитель-ность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Словотвор-чество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-чувство языка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-подбор рифмы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Рассматривание иллюстраций</a:t>
                      </a:r>
                      <a:endParaRPr lang="ru-RU" sz="10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-знакомство с худ.литературой</a:t>
                      </a:r>
                      <a:endParaRPr lang="ru-RU" sz="10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-бережное отношение к книгам</a:t>
                      </a:r>
                      <a:endParaRPr lang="ru-RU" sz="10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Прослушивание и просмотр литературных произведений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-формирование запаса литературных впечатлений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-способность восприятия различных литературных жанров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-формирование 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индивидуаль-ного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литературного предпочтения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Драмматиза-ция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интерприта-ция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литератур-ного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образа</a:t>
                      </a:r>
                      <a:endParaRPr lang="ru-RU" sz="1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0" y="1000100"/>
            <a:ext cx="2714625" cy="11715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литературной речи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41800" y="1071538"/>
            <a:ext cx="2616200" cy="11715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целостной картины мира, в том числе первичных ценностных представлений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1928802" y="2071670"/>
            <a:ext cx="3086100" cy="14700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к словесному искусству, в том числе развитие художественного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восприятия и эстетического вкуса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 rot="10800000">
            <a:off x="2857496" y="1071538"/>
            <a:ext cx="1214438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6" name="AutoShape 6"/>
          <p:cNvSpPr>
            <a:spLocks noChangeShapeType="1"/>
          </p:cNvSpPr>
          <p:nvPr/>
        </p:nvSpPr>
        <p:spPr bwMode="auto">
          <a:xfrm>
            <a:off x="3214686" y="3929058"/>
            <a:ext cx="2051050" cy="140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5" name="AutoShape 5"/>
          <p:cNvSpPr>
            <a:spLocks noChangeShapeType="1"/>
          </p:cNvSpPr>
          <p:nvPr/>
        </p:nvSpPr>
        <p:spPr bwMode="auto">
          <a:xfrm>
            <a:off x="3214686" y="3929058"/>
            <a:ext cx="1022350" cy="140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4" name="AutoShape 4"/>
          <p:cNvSpPr>
            <a:spLocks noChangeShapeType="1"/>
          </p:cNvSpPr>
          <p:nvPr/>
        </p:nvSpPr>
        <p:spPr bwMode="auto">
          <a:xfrm>
            <a:off x="3214686" y="3929058"/>
            <a:ext cx="0" cy="1403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3" name="AutoShape 3"/>
          <p:cNvSpPr>
            <a:spLocks noChangeShapeType="1"/>
          </p:cNvSpPr>
          <p:nvPr/>
        </p:nvSpPr>
        <p:spPr bwMode="auto">
          <a:xfrm flipH="1">
            <a:off x="2357429" y="3929058"/>
            <a:ext cx="857254" cy="14287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2" name="AutoShape 2"/>
          <p:cNvSpPr>
            <a:spLocks noChangeShapeType="1"/>
          </p:cNvSpPr>
          <p:nvPr/>
        </p:nvSpPr>
        <p:spPr bwMode="auto">
          <a:xfrm flipH="1">
            <a:off x="1357298" y="3929058"/>
            <a:ext cx="1868486" cy="14287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1" name="AutoShape 1"/>
          <p:cNvSpPr>
            <a:spLocks noChangeShapeType="1"/>
          </p:cNvSpPr>
          <p:nvPr/>
        </p:nvSpPr>
        <p:spPr bwMode="auto">
          <a:xfrm flipH="1">
            <a:off x="571479" y="3929058"/>
            <a:ext cx="2654297" cy="14287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67" name="AutoShape 7"/>
          <p:cNvSpPr>
            <a:spLocks noChangeShapeType="1"/>
          </p:cNvSpPr>
          <p:nvPr/>
        </p:nvSpPr>
        <p:spPr bwMode="auto">
          <a:xfrm>
            <a:off x="3214686" y="3929058"/>
            <a:ext cx="2857520" cy="14287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0" y="28572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ПО ОЗНАКОМЛЕНИЮ ДЕТЕЙ 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ХУДОЖЕСТВЕННОЙ ЛИТЕРАТУРОЙ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99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0" y="3571868"/>
            <a:ext cx="6858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РАБОТЫ ПО ОЗНАКОМЛЕНИЮ С ХУДОЖЕСТВЕННОЙ ЛИТЕРАТУРОЙ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550072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Воспитательно-образовательная деятельность по профессиональной коррекции нарушений развития детей групп компенсирующей направленности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214282"/>
            <a:ext cx="6357982" cy="3714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ГБОУ СОШ дошкольное отделение функционирует 2 группы компенсирующей направленности для детей с задержкой психического развития (ЗПР).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Нормативная наполняемость групп для детей с ЗПР -20 детей. В 2013-2014 учебном году наполняемость групп составила 32 ребенка.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Коррекционно-воспитательную работу в учреждении осуществляют  9  педагогов.                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педагог-психолог -1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социальный педагог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учитель-дефектолог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учитель-логопед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 по физической культуре - 1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воспитатель-2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тьютор-1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Контроль за коррекционной работой осуществляется психологической службой ОУ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4068980"/>
          <a:ext cx="6215106" cy="1280160"/>
        </p:xfrm>
        <a:graphic>
          <a:graphicData uri="http://schemas.openxmlformats.org/drawingml/2006/table">
            <a:tbl>
              <a:tblPr/>
              <a:tblGrid>
                <a:gridCol w="1266717"/>
                <a:gridCol w="362886"/>
                <a:gridCol w="1491490"/>
                <a:gridCol w="1491490"/>
                <a:gridCol w="1602523"/>
              </a:tblGrid>
              <a:tr h="456204">
                <a:tc>
                  <a:txBody>
                    <a:bodyPr/>
                    <a:lstStyle/>
                    <a:p>
                      <a:pPr marL="155575">
                        <a:spcAft>
                          <a:spcPts val="0"/>
                        </a:spcAft>
                      </a:pPr>
                      <a:r>
                        <a:rPr lang="ru-RU" sz="1200" b="1" spc="-5" dirty="0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marR="18415">
                        <a:spcAft>
                          <a:spcPts val="0"/>
                        </a:spcAft>
                      </a:pPr>
                      <a:r>
                        <a:rPr lang="ru-RU" sz="1200" b="1" spc="-10">
                          <a:latin typeface="Times New Roman"/>
                          <a:ea typeface="Times New Roman"/>
                        </a:rPr>
                        <a:t>Без квалификационной категории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13970">
                        <a:spcAft>
                          <a:spcPts val="0"/>
                        </a:spcAft>
                      </a:pPr>
                      <a:r>
                        <a:rPr lang="en-US" sz="1200" b="1" spc="-5"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1200" b="1" spc="-5">
                          <a:latin typeface="Times New Roman"/>
                          <a:ea typeface="Times New Roman"/>
                        </a:rPr>
                        <a:t>квалификационная 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категория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Высшая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pc="-10">
                          <a:latin typeface="Times New Roman"/>
                          <a:ea typeface="Times New Roman"/>
                        </a:rPr>
                        <a:t>квалификационная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категория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marL="13970">
                        <a:spcAft>
                          <a:spcPts val="0"/>
                        </a:spcAft>
                        <a:tabLst>
                          <a:tab pos="102552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Высшее </a:t>
                      </a:r>
                      <a:r>
                        <a:rPr lang="ru-RU" sz="1200" b="1" spc="-10">
                          <a:latin typeface="Times New Roman"/>
                          <a:ea typeface="Times New Roman"/>
                        </a:rPr>
                        <a:t>педагогическое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R="88900" algn="ctr"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  <a:tabLst>
                          <a:tab pos="102552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Среднее </a:t>
                      </a:r>
                      <a:r>
                        <a:rPr lang="ru-RU" sz="1200" b="1" spc="-5">
                          <a:latin typeface="Times New Roman"/>
                          <a:ea typeface="Times New Roman"/>
                        </a:rPr>
                        <a:t>педагогическое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R="8890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9436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9922" marR="1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66" y="5429256"/>
            <a:ext cx="62865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Содержание коррекционно-развивающего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группах компенсирующей направленности (ЗПР) основывается на «Программе коррекционно-развивающего воспитания и подготовки к школе детей с ЗПР» под ред. С.Г.Шевченко, 2007 год. В соответствии с этой программой организация образовательно-воспитательного процесса строится с учётом индивидуальных возрастных, психофизиологических, личностных особенностей и возможностей детей, обеспечивающих коррекцию нарушений умственного, речевого и эмоционального развития и стимулирования, обогащение во всех видах детской деятельности. Программа предусматривает два направления: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диагностико-консультативное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которое основывается на принципе единства диагностики и коррекции; коррекционно-развивающее, которое предполагает комплекс мер, воздействующих на личность в целом, нормализацию и совершенствование ведущего вида деятельности, коррекцию индивидуальных недостатков развития.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Сконструированное содержание образования ориентирует педагогов на создание единого, открытого образовательного пространства, как среды развития и саморазвития личности ребенка. Это создает условия для достижения оптимального уровня психофизического здоровья, получения позитивного опыта в обучении и общении, художественно-творческого мировосприятия и реализации своего права на образование, развитие, социализацию.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образовательно-воспитательного процесса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выстроено в соответствии с основной общеобразовательной программой дошкольного образования «От рождения до школы» под редакцией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Т.С.Комаровой , М.А.Васильевой 2010 год.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идеей программы является -создание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предусматривает комплексирование программно-методического обеспечения, проектирование образовательно-воспитательной деятельности, мониторинг, условия реализации, по выполнению поставленных целей и задач, которые в конечном результате способствуют успешной готовности воспитанников к школьному обучению.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114297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НАПРАВЛЕНИЯ РАБОТЫ С ДЕТЬМИ, В ГРУППАХ КОМПЕНСИРУЮЩЕЙ НАПРАВЛЕННОСТИ С ЗПР</a:t>
            </a:r>
            <a:endParaRPr lang="ru-RU" sz="1600" dirty="0" smtClean="0"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2571736"/>
          <a:ext cx="6429420" cy="1714500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714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 БЛОК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выявление качественных особенностей психического развития ребёнка;</a:t>
                      </a:r>
                      <a:b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выявление "уровня </a:t>
                      </a:r>
                      <a:r>
                        <a:rPr lang="ru-RU" sz="12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", т.е. степени овладения знаниями, умениями и навыками в соответствии с возрастными возможностями;</a:t>
                      </a:r>
                      <a:b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определение характера динамики развития и особенностей </a:t>
                      </a:r>
                      <a:r>
                        <a:rPr lang="ru-RU" sz="12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обучаемости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 овладении программой;</a:t>
                      </a:r>
                      <a:b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дифференциация сходных состояний на основе длительного динамического изучения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0" y="5500694"/>
          <a:ext cx="6429420" cy="2743200"/>
        </p:xfrm>
        <a:graphic>
          <a:graphicData uri="http://schemas.openxmlformats.org/drawingml/2006/table">
            <a:tbl>
              <a:tblPr/>
              <a:tblGrid>
                <a:gridCol w="2430635"/>
                <a:gridCol w="392038"/>
                <a:gridCol w="3606747"/>
              </a:tblGrid>
              <a:tr h="2214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Первичное обследование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ребенка, поступившего в коррекционную группу, проводят специалисты психолого-педагогического консилиума</a:t>
                      </a:r>
                      <a:r>
                        <a:rPr lang="ru-RU" sz="1200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специализированного детского сада. Именно специалисты консилиума подбирают наиболее подходящую коррекционную группу и определяют основные направления работы с ребенком. </a:t>
                      </a:r>
                      <a:b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Педагогическое обследование</a:t>
                      </a: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направлено на изучение сферы знаний и представлений об окружающем мире, а также на выявление некоторых умений и навыков, необходимых для дальнейшего усвоения образовательной программы в условиях специального детского сада. Важно выявить качественные особенности познавательной деятельности (особенности мотивации, волевые усилия, особенности планирования и контроля). Эти данные позволят подобрать для каждого ребенка эффективные методы и приемы педагогического воздействия. С учетом результатов педагогической диагностики отбираются задачи и содержание воспитательно-образовательной работы.</a:t>
                      </a:r>
                      <a:b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3929058"/>
          <a:ext cx="6357982" cy="2071702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20717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Второй этап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(первые две недели января). Основной целью обследования на втором этапе является выявление особенностей динамики развития каждого ребенка в специально организованных условиях. Тревожащим симптомом является отсутствие положительной динамики. В таких случаях дети вторично направляются на МППК с целью уточнения диагноза. На данном этапе дополняются сведения, полученные ранее. Динамическое диагностическое исследование позволяет оценить правильность выбранных путей, методов, содержания коррекционной работы с каждым ребенком и группой в целом. В программу вносятся коррективы, определяются цели и задачи коррекционно-педагогической работы в следующем полугодии.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6429388"/>
          <a:ext cx="6357982" cy="2071702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20717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Третий этап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(две последние недели апреля). Цель - определить характер динамики, оценить результативность работы, а также составить прогноз относительно дальнейшего развития и обозначить дальнейший образовательный маршрут для каждого воспитанника. На основе результатов обследования осуществляется перевод ребенка в следующую возрастную группу или выпуск в школу.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0" y="1428728"/>
          <a:ext cx="6500858" cy="2011680"/>
        </p:xfrm>
        <a:graphic>
          <a:graphicData uri="http://schemas.openxmlformats.org/drawingml/2006/table">
            <a:tbl>
              <a:tblPr/>
              <a:tblGrid>
                <a:gridCol w="6500858"/>
              </a:tblGrid>
              <a:tr h="1857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этап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(сентябрь). Цель обследования на начальном этапе - выявить особенности психического развития каждого воспитанника, определить исходный уровень </a:t>
                      </a:r>
                      <a:r>
                        <a:rPr lang="ru-RU" sz="1200" dirty="0" err="1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т. е. овладения знаниями, умениями, навыками в объеме образовательной программы .Помимо этого, собираются анамнестические сведения о развитии ребенка, изучаются </a:t>
                      </a:r>
                      <a:r>
                        <a:rPr lang="ru-RU" sz="1200" dirty="0" err="1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микросоциальные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условия жизни и воспитания в семье. Результаты обобщаются и заносятся в карту. С их учетом формируются подгруппы детей для проведения занятий дефектологом и воспитателем, выстраиваются "уровневые" программы коррекционного обучения. На основе данных медицинского обследования выявляются особенности нервно-психического и соматического здоровья, возможных функциональных нарушений со стороны ЦНС, моторного развития и физического состояния.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90" y="785786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РЕАЛИЗАЦИЯ ЗАДАЧ ДИАГНОСТИЧЕСКОГО БЛОКА</a:t>
            </a:r>
            <a:endParaRPr lang="ru-RU" sz="16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785786"/>
          <a:ext cx="6286544" cy="4071966"/>
        </p:xfrm>
        <a:graphic>
          <a:graphicData uri="http://schemas.openxmlformats.org/drawingml/2006/table">
            <a:tbl>
              <a:tblPr/>
              <a:tblGrid>
                <a:gridCol w="6286544"/>
              </a:tblGrid>
              <a:tr h="40719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КОРРЕКЦИОННО-РАЗВИВАЮЩИЙ БЛОК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стимуляцию познавательной активности и совершенствование ориентировочно - исследовательской деятельности;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развитие общей и ручной моторики; 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развитие и коррекцию психомоторных функций и </a:t>
                      </a:r>
                      <a:r>
                        <a:rPr lang="ru-RU" sz="1200" dirty="0" err="1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межсенсорных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связей;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обогащение сенсорного опыта ребенка и развитие всех видов восприятия 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развитие и коррекцию простых модально-специфических функций, таких как 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выносливость к непрерывному сосредоточению на задании (работоспособность);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скорость актуализации временных связей и прочность запечатления следов памяти на уровне элементарных </a:t>
                      </a:r>
                      <a:r>
                        <a:rPr lang="ru-RU" sz="1200" dirty="0" err="1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мнестических</a:t>
                      </a: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процессов;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способность к концентрации и к распределению внимания;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готовность к сотрудничеству со взрослым;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· стимуляцию речевого развития ребенка.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последующих этапах работа осуществляется в нескольких направлениях: 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и коррекция недостатков эмоционально-волевой сферы и формирующейся личности, 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познавательной деятельности и целенаправленное формирование высших психических функций;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речи и коммуникативной деятельности;</a:t>
                      </a:r>
                      <a:b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формирование ведущих видов деятельности (их мотивационных, ориентировочно-операционных и регуляционных компонентов).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8" y="5072066"/>
            <a:ext cx="62865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</a:rPr>
              <a:t>РЕАЛИЗАЦИЯ ЗАДАЧ КОРРЕКЦИОННО-РАЗВИВАЮЩЕГО БЛОКА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52" y="5429256"/>
          <a:ext cx="6500858" cy="3500462"/>
        </p:xfrm>
        <a:graphic>
          <a:graphicData uri="http://schemas.openxmlformats.org/drawingml/2006/table">
            <a:tbl>
              <a:tblPr/>
              <a:tblGrid>
                <a:gridCol w="6500858"/>
              </a:tblGrid>
              <a:tr h="35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ведущих видов деятельности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предполагает: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целенаправленное формирование мотивационных, ориентировочно-операционных и регуляционных компонентов деятельности ; 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всестороннее развитие предметно-практической деятельности;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игровой деятельности;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формирование предпосылок для овладения учебной деятельностью: умения программировать, регулировать и оценивать результаты при выполнении заданий учебного типа;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формирование основных компонентов готовности к школьному обучению: физиологической, психологической (мотивационной, познавательной, эмоционально-волевой), социальной. Коррекционно-развивающая работа распределяется между учителем-дефектологом, психологом, логопедом. Некоторые задачи решаются практически на всех занятиях. Например, включаются упражнения, способствующие совершенствованию ручной моторики,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графо-моторных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навыков,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сенсорно-перцептивной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деятельности и др. 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режиме дня предусматриваются коррекционные групповые и индивидуальные занятия, которые проводят педагоги-специалисты: учитель-дефектолог, логопед, психолог. Возможно привлечение других специалистов: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нейропсихолога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игротерапевта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преподавателя ритмики и др.</a:t>
                      </a:r>
                      <a:b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Планируется проведение специальных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психо-коррекционных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занятий по развитию эмоционально-личностной сферы. Такие занятия проводит психолог. При этом могут использоваться средства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артпедагогики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арттерапии</a:t>
                      </a: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86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формой мышления становится наглядно-действенная. Ее особенность заключается в том, что возникающие в жизни ребенка проблемные ситуации разрешаются путем реального действия с предметами.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детей этого возраста характерна неосознанность мотивов, импульсивность и зависимость чувств и желаний от ситуации. Дети легко заражаются эмоциональным состоянием сверстников. Однако в этот период начинает складываться и произвольность поведения. Она обусловлена развитием орудийных действий и речи. У детей появляются чувства гордости и стыда, начинают формироваться элементы самосознания, связанные с идентификацией с именем и полом. Ранний возраст завершается кризисом трех лет. Ребенок осознает себя как отдельного человека, отличного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взрослого. У него формируется образ Я. Кризис часто сопровождается рядом отрицательных проявлений: негативизмом, упрямством, нарушением общения со взрослым и др. Кризис может продолжаться от нескольких месяцев до двух лет.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52" y="1357290"/>
            <a:ext cx="6500858" cy="3357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познавательной деятельности и целенаправленное формирование высших психических функций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предполагает: 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развитие сферы образов-представлений;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формирование мыслительной деятельности: стимуляция мыслительной активности, формирование мыслительных операций, развитие наглядных форм мышления (наглядно-действенного и наглядно-образного), конкретно-понятийного (словесно-логического), в том числе, элементарного умозаключающего мышления;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развитие пространственного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гнозиса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конструктивного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праксиса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формирование пространственно-временных представлений;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развитие умственных способностей через овладение действиями замещения и наглядного моделирования в различных видах деятельности; 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развитие творческих способностей;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совершенствование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мнестической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деятельности;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развитие зрительно-моторной координации и формирование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графо-моторных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навыков.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52" y="4857752"/>
            <a:ext cx="6500858" cy="38433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речи, коммуникативной деятельности и коррекция их недостатков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предполагает: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целенаправленное формирование функций речи (особенно регулирующей, планирующей);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создание условий для овладения ребенком всеми компонентами языковой системы: развитие фонетико-фонематических процессов, совершенствование слоговой структуры слова, лексико-грамматического строя речи, формирование навыков построения развернутого речевого высказывания;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формирование предпосылок для овладения навыками письма и чтения;</a:t>
            </a:r>
            <a:b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стимуляцию коммуникативной активности, создание условий для овладения различными формами общения: обеспечение полноценных эмоциональных и деловых контактов со взрослыми и сверстниками, стимуляцию к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внеситуативно-познавательному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внеситуативно-личностному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общению.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76"/>
          <a:ext cx="6429429" cy="5441754"/>
        </p:xfrm>
        <a:graphic>
          <a:graphicData uri="http://schemas.openxmlformats.org/drawingml/2006/table">
            <a:tbl>
              <a:tblPr/>
              <a:tblGrid>
                <a:gridCol w="1948312"/>
                <a:gridCol w="2337974"/>
                <a:gridCol w="2143143"/>
              </a:tblGrid>
              <a:tr h="53400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ВОСПИТАТЕЛЬНО-ОБРАЗОВАТЕЛЬНЫЙ БЛОК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77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-Создание условий для защиты, сохранения, укрепления здоровья и для физического развития.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-Медицинский контроль и профилактика заболеваний.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-Физическое развитие, формирование двигательных умений и навыков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Сенсорное воспитание.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Ознакомление с окружающим миром.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РЕМП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речи и коммуникативных способностей.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Подготовка к обучению грамоте.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Формирование </a:t>
                      </a:r>
                      <a:r>
                        <a:rPr lang="ru-RU" sz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школьнозночимых</a:t>
                      </a: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умений и функций: способности к планированию и произвольной регуляции деятельности, моделированию и замещению, </a:t>
                      </a:r>
                      <a:r>
                        <a:rPr lang="ru-RU" sz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графо-моторных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навыков.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музыкальное воспитание,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театрализованная деятельность,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ознакомление с художественной литературой,</a:t>
                      </a:r>
                      <a:b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эстетическое воспитание средствами изобразительного искусства.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785786"/>
            <a:ext cx="6172200" cy="7756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Модель организации воспитательно-образовательного процесса в группах компенсирующей направленности на день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4" y="1714480"/>
          <a:ext cx="6215107" cy="7143799"/>
        </p:xfrm>
        <a:graphic>
          <a:graphicData uri="http://schemas.openxmlformats.org/drawingml/2006/table">
            <a:tbl>
              <a:tblPr/>
              <a:tblGrid>
                <a:gridCol w="1372222"/>
                <a:gridCol w="2532427"/>
                <a:gridCol w="2310458"/>
              </a:tblGrid>
              <a:tr h="19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Линии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ПОЛОВИНА ДНЯ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ПОЛОВИНА ДНЯ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*Утренний прием детей, установление личного контакта с ребенком, оценка эмоционального настроения ребенка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*Утренняя гимнастика *Закаливающие процедуры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*Физкультурные занятия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*Физкультурные минутки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*Динамические паузы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*Оздоровительное плавание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*Игровая деятельность под руководством воспитателя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*Прогулка познавательного характера с различными видами двигательной активности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*Сон (постепенное пробуждение)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*Гимнастика после дневного сна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*Закаливающие процедуры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*Свободная двигательная и игровая деятельность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*Прогулка познавательного характера с различными видами двигательной активности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*Индивидуальная работа с часто и длительно болеющими детьми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*Целевые экскурсии по участку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*Наблюдения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*Эксперименты, опыты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*Беседы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*Занятия познавательного цикла по подгруппам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по подгруппам и индивидуально (педагог-психолог, учитель-дефектолог)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по подгруппам и индивидуально  ( педагог-психолог, учитель-дефектолог)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*Развивающие игры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*Ознакомление с познавательной литературой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Речевое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*Целевые экскурсии по участку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*Наблюдения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*Эксперименты, опыты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*Беседы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*Занятия речевого цикла по подгруппам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по подгруппам и индивидуально (учитель-логопед)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по подгруппам и индивидуально  (учитель-логопед)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*Развивающие игры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*Ознакомление с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Times New Roman"/>
                        </a:rPr>
                        <a:t>художественнной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литературой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142976"/>
          <a:ext cx="6357981" cy="5612954"/>
        </p:xfrm>
        <a:graphic>
          <a:graphicData uri="http://schemas.openxmlformats.org/drawingml/2006/table">
            <a:tbl>
              <a:tblPr/>
              <a:tblGrid>
                <a:gridCol w="1403767"/>
                <a:gridCol w="2590643"/>
                <a:gridCol w="2363571"/>
              </a:tblGrid>
              <a:tr h="193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Линии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ПОЛОВИНА ДНЯ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ПОЛОВИНА ДНЯ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863" marR="26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культуры еды и общения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самообслуживания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*Нравственно-трудовое воспитание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*Воспитание толерантности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*Этические беседы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культуры еды и общения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*Сюжетно-ролевые игры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диалогического общения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*Формирование основ гражданственности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*Занятия художественно-эстетического цикла по подгруппам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*Чтение художественных произведений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*Самостоятельная творческая деятельность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*Знакомство с предметами искусства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*Чтение художественных произведений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*Самостоятельная творческая деятельность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*Театрализованная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*Знакомство с русским народным творчеством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занятия музыкального руководителя с часто и длительно болеющими детьми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77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СТАРШАЯ ГРУППА ДЛЯ ДЕТЕЙ С ЗПР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1214415"/>
          <a:ext cx="6429419" cy="7669128"/>
        </p:xfrm>
        <a:graphic>
          <a:graphicData uri="http://schemas.openxmlformats.org/drawingml/2006/table">
            <a:tbl>
              <a:tblPr/>
              <a:tblGrid>
                <a:gridCol w="4558743"/>
                <a:gridCol w="1870676"/>
              </a:tblGrid>
              <a:tr h="2724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6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самостоятельная игровая деятельность (под руководством воспитателя)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(под руководством воспитателя), дежурства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игры, труд)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прогулки, самостоятельная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8.10-8.20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8.20-8.40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8.40-10.40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10.40-10.45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10.45-11.00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11.00-11.15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11.15-12.15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12.15-12.30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12.30-12.50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12.50-13.00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3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процедуры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 детей под руководством воспитателя, чтение художественной литературы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(свободная от занятий подгруппа)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15.10-15.35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15.35-15.55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15.55-16.20/16.20-16.45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15.55-16.20/16.20-16.45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16.45-17.00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62" marR="37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77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ПОДГОТОВИТЕЛЬНАЯ ГРУППА ДЛЯ ДЕТЕЙ С ЗПР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1214415"/>
          <a:ext cx="6429419" cy="7489528"/>
        </p:xfrm>
        <a:graphic>
          <a:graphicData uri="http://schemas.openxmlformats.org/drawingml/2006/table">
            <a:tbl>
              <a:tblPr/>
              <a:tblGrid>
                <a:gridCol w="4558744"/>
                <a:gridCol w="1870675"/>
              </a:tblGrid>
              <a:tr h="25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деятельность (под руководством воспитателя)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(под руководством воспитателя), дежурства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завтраку,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игры, труд)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прогулки, самостоятельная игровая деятельность,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8.12-8.25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8.25-8.40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8.40-10.50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10.50-10.55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10.55-11.00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11.00-11.15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11.15-12.15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12.15-12.30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12.30-12.50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12.50-13.00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7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процедуры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 детей под руководством воспитателя, чтение художественной литературы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(свободная от занятий подгруппа)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(по подгруппам)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 (выход по подгруппам)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15.10-15.25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15.25-15.45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15.45-16.15/16.15-16.45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15.45-16.15/16.15-16.45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16.45-17.00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411" marR="38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785786"/>
            <a:ext cx="61722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Двигательный режим  в группах компенсирующей направленности в соответствии с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2.4.2.30.49-13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7" y="1785919"/>
          <a:ext cx="6357982" cy="7108330"/>
        </p:xfrm>
        <a:graphic>
          <a:graphicData uri="http://schemas.openxmlformats.org/drawingml/2006/table">
            <a:tbl>
              <a:tblPr/>
              <a:tblGrid>
                <a:gridCol w="1540001"/>
                <a:gridCol w="888892"/>
                <a:gridCol w="3929089"/>
              </a:tblGrid>
              <a:tr h="793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РАБОТЫ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ЗА НЕДЕЛЮ (мин)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Утренняя гимнастика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для соблюдения рационального двигательного режима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 10 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 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Логоритмическая гимнастика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в середине занятия по развитию речи, продолжительность 4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Физкультминутка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в середине занятия статического характера, продолжительность 2 мин.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 11.11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занятий статического характера: 10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«Программа коррекционно-развивающего воспитания и подготовки к школе детей с ЗПР»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Подвижные игры и спортивные упражнения на прогулке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перед окончанием прогулки, продолжительность: 15 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п.п.12.10 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Гимнастика после дневного сна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физической культуре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2 раза в неделю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Продолжительность: 25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п.п.12.5 Сан ПиН 2.4.1.3049-13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«Программа коррекционно-развивающего воспитания и подготовки к школе детей с ЗПР»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музыке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2 раза в неделю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Продолжительность: 25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«Программа коррекционно-развивающего воспитания и подготовки к школе детей с ЗПР»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плаванию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Проводятся 2 раза в неделю, продолжительность занятия в воде 25 мин.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п.п.12.6, 12.7 Сан ПиН 2.4.1.3049-13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в неделю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ч.05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66" y="785786"/>
            <a:ext cx="61722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Двигательный режим  в группах компенсирующей направленности в соответствии с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2.4.2.30.49-13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Подготовительная группа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52" y="1857356"/>
          <a:ext cx="6500857" cy="7108330"/>
        </p:xfrm>
        <a:graphic>
          <a:graphicData uri="http://schemas.openxmlformats.org/drawingml/2006/table">
            <a:tbl>
              <a:tblPr/>
              <a:tblGrid>
                <a:gridCol w="1574607"/>
                <a:gridCol w="925723"/>
                <a:gridCol w="4000527"/>
              </a:tblGrid>
              <a:tr h="793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РАБОТЫ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ЗА НЕДЕЛЮ (мин)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ПРИМЕЧАНИЕ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Утренняя гимнастика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для соблюдения рационального двигательного режима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 12 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 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Логоритмическая гимнастика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в середине занятия по развитию речи, продолжительность 4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Физкультминутка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в середине занятия статического характера, продолжительность 3 мин.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 11.11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занятий статического характера: 12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«Программа коррекционно-развивающего воспитания и подготовки к школе детей с ЗПР»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Подвижные игры и спортивные упражнения на прогулке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 перед  окончанием дневной прогулки, продолжительность: 20 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п.п.12.10 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Гимнастика после дневного сна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ежедневно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 10 мин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Двигательная активность ребенка в детском саду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физической культуре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2 раза в неделю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Продолжительность: 30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п.п.12.5 Сан ПиН 2.4.1.3049-13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«Программа коррекционно-развивающего воспитания и подготовки к школе детей с ЗПР»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музыке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Проводится 2 раза в неделю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Продолжительность: 30 мин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«Программа коррекционно-развивающего воспитания и подготовки к школе детей с ЗПР»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по плаванию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Проводятся 2 раза в неделю, продолжительность занятия в воде 30 мин.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п.п.12.6, 12.7 Сан ПиН 2.4.1.3049-13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в неделю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ч. 2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п.п.12.2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542" marR="2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99001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План непосредственной образовательной деятельности групп компенсирующей направленности на неделю в соответствии с программой коррекционно-развивающего воспитания и подготовки к школе детей с ЗПР под ред. С.Г.Шевченко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071666"/>
          <a:ext cx="6500858" cy="6652445"/>
        </p:xfrm>
        <a:graphic>
          <a:graphicData uri="http://schemas.openxmlformats.org/drawingml/2006/table">
            <a:tbl>
              <a:tblPr/>
              <a:tblGrid>
                <a:gridCol w="2101588"/>
                <a:gridCol w="1665445"/>
                <a:gridCol w="1519379"/>
                <a:gridCol w="1214446"/>
              </a:tblGrid>
              <a:tr h="7347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СанПиН 2.4.1.3049-13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занятия 25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занятия 30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учебных занятий на пятидневную неделю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окружающим и развитие речи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Дефектолог 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окружающим и развитие речи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Логопед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Развитие речевого (фонематического) восприятия и развитие речи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Логопед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Подготовка к обучению грамоте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Логопед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РЭМП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Развитие элементарных математических представлений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Дефектолог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художественной лит-рой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Рисование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Аппликация / Конструирование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Лепка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подгруппам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Музыкальное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Муз.руководитель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Физкультурное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 по ФИЗО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Всего в неделю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Часов в неделю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 часов 50 мин.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 часов </a:t>
                      </a: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395" marR="33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9900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Распределение режимных моментов в течение дня в группах компенсирующей направленности в соответствии с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2.4.2.30.49-13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показатель 5:1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1643043"/>
          <a:ext cx="6429420" cy="7419217"/>
        </p:xfrm>
        <a:graphic>
          <a:graphicData uri="http://schemas.openxmlformats.org/drawingml/2006/table">
            <a:tbl>
              <a:tblPr/>
              <a:tblGrid>
                <a:gridCol w="1596317"/>
                <a:gridCol w="2354700"/>
                <a:gridCol w="2478403"/>
              </a:tblGrid>
              <a:tr h="27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Старшая группа ЗПР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 ЗПР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п.п.11.7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организованной образовательной деятельности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п.п.11.11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10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35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(в т.ч. под руководством воспитателя)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п.п.11.8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40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15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Подготовка к приему пищи, самообслуживание, личная гигиена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Прием пищи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прогулке, самообслуживание, личная гигиена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п.п.11.5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в день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5720"/>
            <a:ext cx="6515100" cy="8643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3-4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возрасте 3-4 лет ребенок постепенно выходит за пределы семейного круга. Его общение становится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внеситуативным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Взрослый становится для ребенка не только членом семьи, но и носителем определенной общественной функции. Желание ребенка выполнять такую же функцию приводит к противоречию с его реальными возможностями. Это противоречие разрешается через развитие игры, которая становится ведущим видом деятельности в дошкольном возрасте.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Главной особенностью игры является ее условность: выполнение одних действий с одними предметами предполагает их отнесенность к другим действиям с другими предметами. Основным содержанием игры младших дошкольников являются действия с игрушками и предметами-заместителями. Продолжительность игры небольшая. Младшие дошкольники ограничиваются игрой с одной-двумя ролями и простыми, неразвернутыми сюжетами. Игры с правилами в этом возрасте только начинают формироваться.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 ребенка зависит от его представлений о предмете. В этом возрасте они только начинают формироваться. Графические образы бедны. У одних детей в изображениях отсутствуют детали, у других рисунки могут быть более детализированы. Дети уже могут использовать цвет.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Большое значение для развития мелкой моторики имеет лепка. Младшие дошкольники способны под руководством взрослого вылепить простые предметы.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Известно, что аппликация оказывает положительное влияние на развитие восприятия. В этом возрасте детям доступны простейшие виды аппли­кации.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Конструктивная деятельность в младшем дошкольном возрасте ограничена возведением несложных построек по образцу и по замыслу. В младшем дошкольном возрасте развивается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перцептивная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деятельность. Дети от использования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предэталонов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— индивидуальных единиц восприятия — переходят к сенсорным эталонам — культурно-выработанным средствам восприятия. К концу младшего дошкольного возраста дети могут воспринимать до 5 и более форм предметов и до 7 и более цветов, способны дифференцировать предметы по величине, ориентироваться в пространстве группы детского сада, а при определенной организации образовательного процесса—и в помещении всего дошкольного учреждения.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Развиваются память и внимание. По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просьбе взрослого дети могут запомнить 3-4 слова и 5-6 названий предметов. К концу младшего дошкольного возраста они способны запомнить значительные отрывки из любимых произведений.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развиваться наглядно-действенное мышление. При этом преобразования ситуаций в ряде случаев осуществляются на основе целенаправленных проб с учетом желаемого результата. Дошкольники способны установить некоторые скрытые связи и отношения между предметами.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52" y="857224"/>
            <a:ext cx="6515100" cy="1117600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300" b="1" cap="none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И КОМПЛЕКСИРОВАНИЕ ПРОГРАММ В ГРУППАХ </a:t>
            </a:r>
            <a:r>
              <a:rPr lang="ru-RU" sz="13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300" b="1" cap="none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КОМПЕНСИРУЮЩЕЙ НАПРАВЛЕННОСТИ С ПРИОРИТЕТНЫМ ОСУЩЕСТВЛЕНИЕМ ДЕЯТЕЛЬНОСТИ </a:t>
            </a:r>
            <a:br>
              <a:rPr lang="ru-RU" sz="1300" b="1" cap="none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300" b="1" cap="none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КВАЛИФИЦИРОВАННОЙ КОРРЕКЦИИ НЕДОСТАТКОВ В ФИЗИЧЕСКОМ И ПСИХИЧЕСКОМ РАЗВИТИИ ДЕТЕЙ С ОГРАНИЧЕННЫМИ ВОЗМОЖНОСТЯМИ ЗДОРОВЬЯ</a:t>
            </a:r>
            <a:r>
              <a:rPr lang="ru-RU" sz="48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48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42" y="1285852"/>
          <a:ext cx="5857916" cy="6945411"/>
        </p:xfrm>
        <a:graphic>
          <a:graphicData uri="http://schemas.openxmlformats.org/drawingml/2006/table">
            <a:tbl>
              <a:tblPr/>
              <a:tblGrid>
                <a:gridCol w="5857916"/>
              </a:tblGrid>
              <a:tr h="172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Парциальные программы и технологии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86">
                <a:tc>
                  <a:txBody>
                    <a:bodyPr/>
                    <a:lstStyle/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spc="-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Степаненкова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Э.Я. Методика физического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воспитания.-М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«Воспитание дошкольника»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Степаненкова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Э.Я. Физическое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Рунова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М.Н. Двигательная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ребенка в детском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саду. М.-2003.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Л.И.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Пензулаева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Физкультурные занятия с детьми 3-4, 4-5, 5-6, 6-7 лет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 Мозаика-Синтез 2009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Социализация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625">
                <a:tc>
                  <a:txBody>
                    <a:bodyPr/>
                    <a:lstStyle/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Губанова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Н.Ф. Игровая деятельность в детском саду.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Губанова Н.Ф. Развитие игровой деятельности.-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2008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Э.Я.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Степаненкова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Методика проведения подвижных игр.-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 Мозаика - Синтез 2009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Петрова В.И.,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Стульник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Т.Д. Нравственное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Петрова В.И.,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Стульник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Т.Д. Этические беседы с детьми 4-7 лет.-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891">
                <a:tc>
                  <a:txBody>
                    <a:bodyPr/>
                    <a:lstStyle/>
                    <a:p>
                      <a:pPr marL="4445" marR="27305"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spc="-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Т.С.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Л.В. Павлова Л.Ю. Трудовое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Л.В.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Нравственно-трудовое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Л.В. Конструирование и ручной труд в детском саду.- М.: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Л.В. Конструирование и художественный труд в детском саду.- М.: Сфера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37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spc="-1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общеобразовательная программа дошкольного образования «От рождения до школы» под ред.Н.Е.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Вераксы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Т.С. Комаровой, М.А.Васильевой.- М.: Мозаика-синтез 2010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Шорыгина Беседы о правилах пожарной безопасности.- М.: Сфера 2009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Т.А. Шорыгина Беседы о правилах дорожного движения.- М.: Сфера 2009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83230"/>
          <a:ext cx="6215106" cy="8689282"/>
        </p:xfrm>
        <a:graphic>
          <a:graphicData uri="http://schemas.openxmlformats.org/drawingml/2006/table">
            <a:tbl>
              <a:tblPr/>
              <a:tblGrid>
                <a:gridCol w="3000396"/>
                <a:gridCol w="3214710"/>
              </a:tblGrid>
              <a:tr h="25790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r>
                        <a:rPr lang="ru-RU" sz="1200" b="1" baseline="0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РАЗВИТИЕ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58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Познание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6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коррекционно-развивающего воспитания и подготовки к школе детей с ЗПР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Книга 1, Книга 2 /Под ред. С.Г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Шевченко.-М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Школьная пресса, 2007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Морозова, М.А. Пушкарева Ознакомление с окружающим миром для детей 5-6 лет.- М.: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И.А. Морозова, М.А. Пушкарева Ознакомление с окружающим миром для детей  6-7 лет.- М.: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И.А. Морозова, М.А. Пушкарева Развитие элементарных математических представлений  для детей 5-6 лет.-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И.А. Морозова, М.А. Пушкарева Развитие элементарных математических представлений  для детей 6-7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.-М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12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12">
                <a:tc gridSpan="2">
                  <a:txBody>
                    <a:bodyPr/>
                    <a:lstStyle/>
                    <a:p>
                      <a:pPr marL="4445" marR="27305" indent="1397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 коррекционно-развивающего воспитания и подготовки к школе детей с ЗПР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Книга 1, Книга 2 /Под ред. С.Г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Шевченко.-М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Школьная пресса, 2007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Морозова, М.А. Пушкарева Развитие речевого восприятия для детей 5-6 лет.- М.: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И.А. Морозова, М.А. Пушкарева Подготовка к обучению грамоте для детей 6-7 лет.- М.: Мозаика Синтез 2008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24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 </a:t>
                      </a:r>
                      <a:r>
                        <a:rPr lang="ru-RU" sz="1200" b="1" spc="-20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художественной литературы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62">
                <a:tc gridSpan="2">
                  <a:txBody>
                    <a:bodyPr/>
                    <a:lstStyle/>
                    <a:p>
                      <a:pPr marL="4445" marR="27305" indent="139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О.С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Ушакова, Н.В.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Гавриш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Знакомим дошкольников с литературой от 3 до 7 лет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 Сфера 2004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445" marR="27305" indent="13970" algn="just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24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</a:t>
                      </a:r>
                      <a:r>
                        <a:rPr lang="ru-RU" sz="1200" b="1" spc="-2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024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Художественное </a:t>
                      </a:r>
                      <a:r>
                        <a:rPr lang="ru-RU" sz="1200" b="1" spc="-20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творчество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789">
                <a:tc gridSpan="2">
                  <a:txBody>
                    <a:bodyPr/>
                    <a:lstStyle/>
                    <a:p>
                      <a:pPr marR="8890" indent="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Изобразительная деятельность в детском саду 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890" indent="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 Детское художественное творчество.-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890" indent="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Савенков А.И. Коллективное творчество дошкольников М: Педагогическое общество России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890" indent="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Народное искусство в воспитании детей .-М.: Педагогическое общество России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8890" indent="44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Соломенникова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О.А Радость творчества. Ознакомление дошкольников 5-7 лет с народным искусством 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Занятия по изобразительной деятельности.-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8890" indent="44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24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 smtClean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200" dirty="0">
                        <a:solidFill>
                          <a:srgbClr val="2B05C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884">
                <a:tc gridSpan="2">
                  <a:txBody>
                    <a:bodyPr/>
                    <a:lstStyle/>
                    <a:p>
                      <a:pPr marL="4445" marR="27305"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Зацепина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М.Б. Музыкальное воспитание в детском саду.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Новоскольцева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И.М.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Каплунова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«Ладушки»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«Композитор».- (С.П.) 2000 все возраста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А.И. Буренина Ритмическая мозаика.- Санкт-Петербург 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Т.Э.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Тютюнникова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Учусь творить. Элементарное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музицирование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музыка, речь,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движение.-М.:Москва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445" marR="27305" indent="13970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23" marR="3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172200" cy="113288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КОРЕКЦИОННО-РАЗВИВАЮЩЕЙ РАБОТЫ ВОСПИТАТЕЛЯ С ДЕТЬМИ С ЗПР В ПОВСЕДНЕВНОЙ ЖИЗНИ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285852"/>
          <a:ext cx="6357982" cy="7482911"/>
        </p:xfrm>
        <a:graphic>
          <a:graphicData uri="http://schemas.openxmlformats.org/drawingml/2006/table">
            <a:tbl>
              <a:tblPr/>
              <a:tblGrid>
                <a:gridCol w="2357454"/>
                <a:gridCol w="4000528"/>
              </a:tblGrid>
              <a:tr h="135816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Формы </a:t>
                      </a:r>
                      <a:r>
                        <a:rPr lang="ru-RU" sz="1100" b="0" i="0" u="none" strike="noStrike" spc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коррекционной работы</a:t>
                      </a:r>
                      <a:endParaRPr lang="ru-RU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Содержание коррекционной работы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492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Утренняя гимнастика</a:t>
                      </a:r>
                      <a:endParaRPr lang="ru-RU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дыхания,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опорно-двигательного аппарата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Элементы фонетической ритмики.</a:t>
                      </a: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слухового внимания, мелкой моторики,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пальцев рук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двигательной активности, ориентировки в пространстве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Засыпание под музыку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Релаксация:</a:t>
                      </a: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переход от активной деятельности ко сну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91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Пробуждение подмузыку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Выравнивание фаз пробуждения детей. </a:t>
                      </a:r>
                      <a:endParaRPr lang="ru-RU" sz="11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Эмоционально-положительный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заряд детей для дальнейшей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 во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второй половине дня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8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Коррекционная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гимнастика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пробуждения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общей и мелкой моторики.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дыхания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Элементы фонетической ритмики.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ориентироваться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пространстве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Дидактическая игра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навыков и умений детей, полученных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коррекционных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занятиях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41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Сюжетно-ролевая игра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умений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организовывать и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поддерживать игровую деятельность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Обогащение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лексики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Развитие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связной речи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Развитие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коммуникативной стороны речи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436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Индивидуальнаякоррекционная работа позаданию логопеда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упражнений по преодолению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фонетических нарушений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грамматической стороны речи и связной речи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Коррекция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звукопроизношения.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Артикуляционная гимнастика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Обогащение лексики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91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Индивидуальнаякоррекционная работа позаданию дефектолога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и развитие внимания, памяти, мышления,сенсорного восприятия. Развитие познавательнойдеятельности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63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Индивидуальнаякоррекционная работа позаданию психолога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и коррекция эмоционально-волевой сферы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6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Досуги, праздники,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театрализованная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деятельность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эмоционально-волевой сферы.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предпосылок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развитию творческого воображения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Развитие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мелкой и общей моторики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2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Прогулка (подвижные игры)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психических процессов.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двигательной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активности,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коммуникативной стороны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речи, ориентировки в пространстве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эмоционально-волевой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сферы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63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Культурно-гигиеническиенавыки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стороны речи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внимания, мышления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987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spc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Трудовая деятельность</a:t>
                      </a: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Courier New"/>
                        <a:cs typeface="Times New Roman" pitchFamily="18" charset="0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мелкой моторики, коммуникативной 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стороны речи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Обогащение и активизация словарного запаса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Выравнивание 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психических процессов</a:t>
                      </a:r>
                      <a:r>
                        <a:rPr lang="ru-RU" sz="11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анализа</a:t>
                      </a:r>
                      <a:r>
                        <a:rPr lang="ru-RU" sz="1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синтеза, внимания, мышления, памяти</a:t>
                      </a: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857224"/>
          <a:ext cx="6572298" cy="428628"/>
        </p:xfrm>
        <a:graphic>
          <a:graphicData uri="http://schemas.openxmlformats.org/drawingml/2006/table">
            <a:tbl>
              <a:tblPr/>
              <a:tblGrid>
                <a:gridCol w="2152995"/>
                <a:gridCol w="339947"/>
                <a:gridCol w="1926363"/>
                <a:gridCol w="226630"/>
                <a:gridCol w="1926363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комплексное обследование детей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Психолого-педагогический процесс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педагогический процесс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52" y="2143108"/>
          <a:ext cx="6500859" cy="785818"/>
        </p:xfrm>
        <a:graphic>
          <a:graphicData uri="http://schemas.openxmlformats.org/drawingml/2006/table">
            <a:tbl>
              <a:tblPr/>
              <a:tblGrid>
                <a:gridCol w="895082"/>
                <a:gridCol w="223459"/>
                <a:gridCol w="1041980"/>
                <a:gridCol w="192337"/>
                <a:gridCol w="2039144"/>
                <a:gridCol w="223459"/>
                <a:gridCol w="1885398"/>
              </a:tblGrid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деление детей на подгруппы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распределение для индивид. работы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со спец.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 учителем-логопедом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 учителем-дефектологом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к занятиям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78" marR="47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52" y="3786182"/>
          <a:ext cx="6572297" cy="714380"/>
        </p:xfrm>
        <a:graphic>
          <a:graphicData uri="http://schemas.openxmlformats.org/drawingml/2006/table">
            <a:tbl>
              <a:tblPr/>
              <a:tblGrid>
                <a:gridCol w="2152994"/>
                <a:gridCol w="226631"/>
                <a:gridCol w="2039678"/>
                <a:gridCol w="226631"/>
                <a:gridCol w="1926363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коррекционной работы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</a:t>
                      </a:r>
                      <a:r>
                        <a:rPr lang="ru-RU" sz="1100" b="1" dirty="0" err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</a:t>
                      </a: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-консультации;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-составление планов раб.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занятий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-подгрупповых;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-индивидуальных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297" marR="47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0306" y="5214942"/>
          <a:ext cx="4174487" cy="1280160"/>
        </p:xfrm>
        <a:graphic>
          <a:graphicData uri="http://schemas.openxmlformats.org/drawingml/2006/table">
            <a:tbl>
              <a:tblPr/>
              <a:tblGrid>
                <a:gridCol w="2500889"/>
                <a:gridCol w="213954"/>
                <a:gridCol w="1459644"/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психологическое просвещение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психологическое профилактика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психологическое консультирование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прослеживание динамики умственного развития и индивидуально-психологических качеств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52" y="7786710"/>
          <a:ext cx="6500858" cy="481263"/>
        </p:xfrm>
        <a:graphic>
          <a:graphicData uri="http://schemas.openxmlformats.org/drawingml/2006/table">
            <a:tbl>
              <a:tblPr/>
              <a:tblGrid>
                <a:gridCol w="2052902"/>
                <a:gridCol w="342151"/>
                <a:gridCol w="1938852"/>
                <a:gridCol w="342151"/>
                <a:gridCol w="1824802"/>
              </a:tblGrid>
              <a:tr h="481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детьми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педагогами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родителями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285860" y="1500166"/>
            <a:ext cx="5715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85728" y="1500166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3429000" y="1428728"/>
            <a:ext cx="1371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2071678" y="1428728"/>
            <a:ext cx="13716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643314" y="6643702"/>
            <a:ext cx="71439" cy="8572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714752" y="6643702"/>
            <a:ext cx="1857388" cy="8572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214422" y="4643438"/>
            <a:ext cx="0" cy="2286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3" name="Line 1"/>
          <p:cNvSpPr>
            <a:spLocks noChangeShapeType="1"/>
          </p:cNvSpPr>
          <p:nvPr/>
        </p:nvSpPr>
        <p:spPr bwMode="auto">
          <a:xfrm flipH="1">
            <a:off x="1285860" y="3071802"/>
            <a:ext cx="500066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786454" y="1500166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786454" y="314324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429000" y="314324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71480" y="3071802"/>
            <a:ext cx="500066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214282"/>
            <a:ext cx="6858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ОРГАНИЗАЦИИ РАБОТЫ ПЕДАГОГА-ПСИХОЛОГА В ГРУППАХ ЗПР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3429000" y="46434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Line 3"/>
          <p:cNvSpPr>
            <a:spLocks noChangeShapeType="1"/>
          </p:cNvSpPr>
          <p:nvPr/>
        </p:nvSpPr>
        <p:spPr bwMode="auto">
          <a:xfrm>
            <a:off x="5786454" y="4572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77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МОДЕЛЬ ОРГАНИЗАЦИИ РАБОТЫ УЧИТЕЛЯ-ДЕФЕКТОЛОГА  И УЧИТЕЛЯ-ЛОГОПЕДА В ГРУППАХ КОМПЕНСИРУЮЩЕЙ НАПРАВЛЕННОСТИ С ЗПР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6" y="1285852"/>
          <a:ext cx="4229100" cy="457200"/>
        </p:xfrm>
        <a:graphic>
          <a:graphicData uri="http://schemas.openxmlformats.org/drawingml/2006/table">
            <a:tbl>
              <a:tblPr/>
              <a:tblGrid>
                <a:gridCol w="4229100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КОРРЕКЦИОННО-ОБРАЗОВАТЕЛЬНЫЙ ПРОЦЕСС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285728" y="2214546"/>
            <a:ext cx="2971800" cy="3429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Комплексное обследование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714752" y="1857356"/>
            <a:ext cx="2643206" cy="17859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со специалистами: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 психологом;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 учителем-логопедом;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-с учителем-дефектологом;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 воспитателями группы: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-составление планов работы;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-консультации и др.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4643446" y="3857620"/>
            <a:ext cx="2071702" cy="4972052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Педагогический процесс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к занятиям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занятий (подгрупповых, индивидуальных)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Отслеживание динамики развития познавательной деятельности и психических процессов (середина года)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плана работы на второе полугодие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по составленному плану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Отслеживание динамики развития психических процессов и усвоения знаний (конец года)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5" name="AutoShape 15"/>
          <p:cNvSpPr>
            <a:spLocks noChangeArrowheads="1"/>
          </p:cNvSpPr>
          <p:nvPr/>
        </p:nvSpPr>
        <p:spPr bwMode="auto">
          <a:xfrm rot="13508730">
            <a:off x="1319538" y="2605414"/>
            <a:ext cx="852488" cy="852488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142852" y="3428992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Деление детей на подгруппы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1857364" y="3428992"/>
            <a:ext cx="1571636" cy="914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детей для индивидуальной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42852" y="5286380"/>
            <a:ext cx="4357718" cy="31273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коррекционной работы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 rot="5400000">
            <a:off x="1650194" y="4707732"/>
            <a:ext cx="373062" cy="3873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 rot="5400000">
            <a:off x="3436144" y="4207666"/>
            <a:ext cx="1373194" cy="3873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 rot="5400000">
            <a:off x="657206" y="5843596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 rot="5400000">
            <a:off x="2085966" y="5843596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 rot="5400000">
            <a:off x="3514726" y="5843596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142852" y="6286512"/>
            <a:ext cx="13716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1500174" y="6286512"/>
            <a:ext cx="14859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педагогами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000372" y="6286512"/>
            <a:ext cx="14859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родителями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 rot="5400000">
            <a:off x="657206" y="7415232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2" name="AutoShape 2"/>
          <p:cNvSpPr>
            <a:spLocks noChangeArrowheads="1"/>
          </p:cNvSpPr>
          <p:nvPr/>
        </p:nvSpPr>
        <p:spPr bwMode="auto">
          <a:xfrm rot="5400000">
            <a:off x="2085966" y="7415232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 rot="5400000">
            <a:off x="3586164" y="7415232"/>
            <a:ext cx="342900" cy="228600"/>
          </a:xfrm>
          <a:prstGeom prst="notched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42852" y="7786710"/>
            <a:ext cx="1371600" cy="76994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перспективного планирования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1643050" y="7786710"/>
            <a:ext cx="1371600" cy="78581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Согласование планирования работы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143248" y="7786710"/>
            <a:ext cx="1371600" cy="76994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взаимодействия с родителями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524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ГОДОВОЙ ПЛАН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УЧИТЕЛЯ-ЛОГОПЕДА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старшей и подготовительной к школе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группах компенсирующей направленности (ЗПР)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2014-2015 учебный год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000232"/>
          <a:ext cx="6429420" cy="2042369"/>
        </p:xfrm>
        <a:graphic>
          <a:graphicData uri="http://schemas.openxmlformats.org/drawingml/2006/table">
            <a:tbl>
              <a:tblPr/>
              <a:tblGrid>
                <a:gridCol w="374524"/>
                <a:gridCol w="3391348"/>
                <a:gridCol w="1028878"/>
                <a:gridCol w="1634670"/>
              </a:tblGrid>
              <a:tr h="50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Психолого-педагогическое обследование детей. Определение особенностей речевого, психомоторного, общего развития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Сентябрь, май-июнь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Речевые карты (протоколы), анкетирование, мониторинг, речевой профиль, ИКРМ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Участие в ПМПк ОУ с целью определения педагогического сопровождения детей с проблемами в развитии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года, по запросу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ПМПк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91" marR="46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9" y="4286247"/>
          <a:ext cx="6429421" cy="4628311"/>
        </p:xfrm>
        <a:graphic>
          <a:graphicData uri="http://schemas.openxmlformats.org/drawingml/2006/table">
            <a:tbl>
              <a:tblPr/>
              <a:tblGrid>
                <a:gridCol w="409730"/>
                <a:gridCol w="3162171"/>
                <a:gridCol w="1071570"/>
                <a:gridCol w="1785950"/>
              </a:tblGrid>
              <a:tr h="387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Проведение фронтально-подгрупповойорганизованной образовательной деятельности по направлению «Ознакомление с окружающим миром и развитию речи»  в старшей и подготовительной к школе группах с ЗПР</a:t>
                      </a: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фронтальных 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фронтально-подгрупповойорганизованной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образовательной деятельности по направлению «Развитию речевого (фонематического восприятия)» в старшей группе с ЗПР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фронтальных 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фронтально-подгрупповойорганизованной образовательной деятельности по направлению «Подготовка к обучению грамоте)» в подготовительной к школе группе с ЗПР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фронтальных 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8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логопедическая образовательная деятельность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индивидуальной коррекционной непосредственной образовательной деятельности учителя-логопеда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43042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Диагностическая работа.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000496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Коррекционно-развивающая работа с детьми.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500034"/>
          <a:ext cx="6357982" cy="4434078"/>
        </p:xfrm>
        <a:graphic>
          <a:graphicData uri="http://schemas.openxmlformats.org/drawingml/2006/table">
            <a:tbl>
              <a:tblPr/>
              <a:tblGrid>
                <a:gridCol w="405177"/>
                <a:gridCol w="3238161"/>
                <a:gridCol w="1098137"/>
                <a:gridCol w="1616507"/>
              </a:tblGrid>
              <a:tr h="315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циклограммына период диагностического обследования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1-2 сентября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 диагностики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циклограммы, графика работы.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1-15 сентября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Циклограмма, график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 подгрупп для фронтально-подгрупповой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 15 сентября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Списки подгрупп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расписания занятий (фронтально-подгрупповых, индивидуальных).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1-15 сентября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Циклограмма, график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Планирование  фронтально-подгрупповых и индивидуальных занятий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Календарный, тематический план 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годового плана работы.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1-8 сентября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Годовой план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Ведение индивидуальных тетрадей (альбомов)  детей.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 тетради, альбомы.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Ведение журнала взаимосвязи с воспитателем по индивидуальной работе с детьми по заданию логопеда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Журнал взаимодействия логопеда и воспитателей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Ведение журнала взаимосвязи с родителями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работы(взаимодействия логопеда и родителей).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46" marR="4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5143504"/>
          <a:ext cx="6500859" cy="4048506"/>
        </p:xfrm>
        <a:graphic>
          <a:graphicData uri="http://schemas.openxmlformats.org/drawingml/2006/table">
            <a:tbl>
              <a:tblPr/>
              <a:tblGrid>
                <a:gridCol w="414282"/>
                <a:gridCol w="3486234"/>
                <a:gridCol w="939013"/>
                <a:gridCol w="1661330"/>
              </a:tblGrid>
              <a:tr h="36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Выступления на родительских собраниях: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 Цели и задачи коррекционного обучения в группе компенсирующей направленности для детей с ЗПР. Организационные вопросы. Рекомендации логопеда по закреплению программного материала вне занятий»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«Подведение итогов коррекционного обучения в старшей группе компенсирующей направленности для детей с ЗПР. Рекомендации родителям на летний период».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«Подведение итогов коррекционного обучения в подготовительной группе компенсирующей направленности для детей с ЗПР. Рекомендации по готовности к школьному обучению».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Протоколы родительских собраний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1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Консультации для родителей: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1.Индивидуальные консультации для родителей по результатам логопедического обследования (старшая и подготовительная группы).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Сентябрь, май-июнь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Устная информация. Письменная информация.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работы(взаимодействия логопеда и родителей).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81" name="Rectangle 1"/>
          <p:cNvSpPr>
            <a:spLocks noChangeArrowheads="1"/>
          </p:cNvSpPr>
          <p:nvPr/>
        </p:nvSpPr>
        <p:spPr bwMode="auto">
          <a:xfrm>
            <a:off x="0" y="214282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 .Организационно-методическая работа.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857752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IV .Работа с родителями.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928662"/>
          <a:ext cx="6286544" cy="7150608"/>
        </p:xfrm>
        <a:graphic>
          <a:graphicData uri="http://schemas.openxmlformats.org/drawingml/2006/table">
            <a:tbl>
              <a:tblPr/>
              <a:tblGrid>
                <a:gridCol w="3504920"/>
                <a:gridCol w="1074489"/>
                <a:gridCol w="1707135"/>
              </a:tblGrid>
              <a:tr h="460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2.«Особые дети – особое внимание. Причины нарушений речи у детей.  Как организовать логопедические занятия дома». (старшая группа)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 «Готовимся к школе: рекомендации логопеда»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(подготовительная группа).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  «Роль родителей в развитии речи детей.  Осуществление контроля за качеством детской речи» (старшая и подготовительная группы).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 «Игры по развитию словаря».(старшая и подготовительная группы).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6.«Игры по развитию грамматического строя речи».(старшая и подготовительная группы).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 «Развитие слухового внимания и речевого слуха ребёнка» (старшая группа)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8.«Развитие связной речи у дошкольников: учим детей рассказыванию» (подготовительная группа).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9.Рекомендации по развитию мелкой моторики пальцев рук.(старшая и подготовительная группы).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10. «Речевая культура».(старшая и подготовительная группы).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11.Рекомендации родителям на летний период (старшая группа)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12.«Готов ли ваш ребенок к школе? Рекомендации логопеда по профилактике нарушений письменной речи».(подготовительная группа).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по необходимости, по запросу родителей.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работы(взаимодействия  логопеда и родителей).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открытых занятий для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Конспекты занятий. Лист отзыва. Фотоотчёт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культурных событий (посещение библиотеки, музеев) в рамках досуговой 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Фотоотчёт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Лист отзыва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233" marR="29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9" y="428596"/>
          <a:ext cx="6357980" cy="8358247"/>
        </p:xfrm>
        <a:graphic>
          <a:graphicData uri="http://schemas.openxmlformats.org/drawingml/2006/table">
            <a:tbl>
              <a:tblPr/>
              <a:tblGrid>
                <a:gridCol w="500065"/>
                <a:gridCol w="3775449"/>
                <a:gridCol w="1041233"/>
                <a:gridCol w="1041233"/>
              </a:tblGrid>
              <a:tr h="49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986">
                <a:tc row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Консультации для педагогов ОУ: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1. Результаты логопедического обследования. Направления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коррекционно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– развивающей работы с детьми, имеющими нарушения речи.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Устная консультация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 Загадка как средство развития речи и мышления.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 Развитие мелкой моторики у детей дошкольного возраста.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Практический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 Работа по развитию артикуляционной моторики.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Практический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 Развитие лексико-грамматических представлений у детей с системным  недоразвитием речи.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 Вербальные и невербальные коммуникации.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7.Обогащение словаря детей с СНР антонимами и синонимами.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 Логоритмические приёмы в работе с детьми с СНР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 Результаты логопедического обследования. Анализ совместной работы логопеда и воспитателей за учебный год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Май-июнь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Устная консультация Письменный материал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открытых занятий, мастер-классов для педагогов ОУ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Конспекты занятий. Лист отзыва. Фотоотчёт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Совместное изготовление дидактических игр и пособий на следующий учебный год, ремонт имеющихся.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Май-июнь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пособия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69" marR="25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7329" name="Rectangle 1"/>
          <p:cNvSpPr>
            <a:spLocks noChangeArrowheads="1"/>
          </p:cNvSpPr>
          <p:nvPr/>
        </p:nvSpPr>
        <p:spPr bwMode="auto">
          <a:xfrm>
            <a:off x="0" y="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V.Работа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педагогами.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428596"/>
          <a:ext cx="6429420" cy="4687340"/>
        </p:xfrm>
        <a:graphic>
          <a:graphicData uri="http://schemas.openxmlformats.org/drawingml/2006/table">
            <a:tbl>
              <a:tblPr/>
              <a:tblGrid>
                <a:gridCol w="409731"/>
                <a:gridCol w="3356142"/>
                <a:gridCol w="1028876"/>
                <a:gridCol w="1634671"/>
              </a:tblGrid>
              <a:tr h="26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Участие в окружных, городских методических мероприятиях, объединениях (конференции.семинары, круглые столы, конкурсы)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Программа 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Участие в МО психолого-педагогической службы 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Протоколы МО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Участие в педсоветах, семинарах, консилиумах 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Письменные материалы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Просмотр открытых занятий, мастер – классов.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плану 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плану 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Отслеживание и изучение новинок в методической литературе, журналах «Дошкольное образование», «Логопед в ДОУ» и т.д.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Письменные материалы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Работа над темой по самообразованию: «Развитие речевой культуры у дошкольников с ЗПР в рамках проекта «Гармонизация интеллектуального и эмоционально-волевого развития у дошкольников  с ОВЗ через приобщение к истокам русской народной культуры»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сетевых возможностей: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-ведение персональной странички (блога) на сайте 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-ведение персональной странички в социальных сетях работников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 публикации печатных работ, участие в вебинарах, конкурсах на интернет -порталах педагогических сообществ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Скриншоты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Свидетельства о публикации. Удостоверения участников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63" marR="36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835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 .Повышение профессиональной квалификации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0" y="5286379"/>
          <a:ext cx="6429419" cy="3814363"/>
        </p:xfrm>
        <a:graphic>
          <a:graphicData uri="http://schemas.openxmlformats.org/drawingml/2006/table">
            <a:tbl>
              <a:tblPr/>
              <a:tblGrid>
                <a:gridCol w="409729"/>
                <a:gridCol w="3356142"/>
                <a:gridCol w="1028878"/>
                <a:gridCol w="1634670"/>
              </a:tblGrid>
              <a:tr h="62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Оснащение кабинета современными техническими средствами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Технические средства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7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Пополнение учебно-методического комплекса: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 новинки методической литературы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 пополнение имеющихся и создание новых картотек по коррекционной работе с детьми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пополнение консультаций для педагогов и родителей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Картотеки, методические разработки, книги,стенды консультации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Пополнение учебно-дидактического комплекса кабинета и коррекционных уголков групп: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- новые игры и игрушки для работы с детьми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 пособия для фронтальной и индивидуальной работы с детьми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 и пособия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Пополнение канцелярии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необходимости в течение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Канцелярские принадлежности, бумага, папки и т.п.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61" marR="465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0" y="5000628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VII .Оснащение кабинета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5720"/>
            <a:ext cx="6515100" cy="8643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младшем дошкольном возрасте начинает развиваться воображение, которое особенно наглядно проявляется в игре, когда одни объекты выступают в качестве заместителей других.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Взаимоотношения детей обусловлены нормами и правилами. В результате целенаправленного воздействия они могут усвоить относительно большое количество норм, которые выступают основанием для оценки собственных действий и действий других детей.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Взаимоотношения детей ярко проявляются в игровой деятельности. Они скорее играют рядом, чем активно вступают во взаимодействие. Однако уже в этом возрасте могут наблюдаться устойчивые избирательные взаимоотношения. Конфликты между детьми возникают преимущественно по поводу игрушек. Положение ребенка в группе сверстников во многом определяется мнением воспитателя.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младшем дошкольном возрасте можно наблюдать соподчинение мо­тивов поведения в относительно простых ситуациях. Сознательное управление поведением только начинает складываться; во многом поведение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ребенка еще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ситуативно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Вместе с тем можно наблюдать и случаи ограничения собственных побуждений самим ребенком, сопровождаемые словес­ными указаниями. Начинает развиваться самооценка, при этом дети в значительной мере ориентируются на оценку воспитателя. Продолжает развиваться также их половая идентификация, что проявляется в характере выбираемых игрушек и сюжетов.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ГОДОВОЙ ПЛАН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учителя-дефектолога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старшей и подготовительной к школе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группах компенсирующей направленности (ЗПР)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2014-2015 учебный год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1" y="1785918"/>
          <a:ext cx="6500859" cy="1849867"/>
        </p:xfrm>
        <a:graphic>
          <a:graphicData uri="http://schemas.openxmlformats.org/drawingml/2006/table">
            <a:tbl>
              <a:tblPr/>
              <a:tblGrid>
                <a:gridCol w="378685"/>
                <a:gridCol w="3429031"/>
                <a:gridCol w="1040310"/>
                <a:gridCol w="1652833"/>
              </a:tblGrid>
              <a:tr h="50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Психолого-педагогическое обследование детей. Определение особенностей  психомоторного, речевого, общего развития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Сентябрь, май-июнь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карты (протоколы), анкетирование, мониторинг, ИКРМ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Участие в ПМПк ОУ с целью определения педагогического сопровождения детей с проблемами в развитии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года, по запросу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ПМПк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4500562"/>
          <a:ext cx="6429421" cy="4052546"/>
        </p:xfrm>
        <a:graphic>
          <a:graphicData uri="http://schemas.openxmlformats.org/drawingml/2006/table">
            <a:tbl>
              <a:tblPr/>
              <a:tblGrid>
                <a:gridCol w="409730"/>
                <a:gridCol w="3356143"/>
                <a:gridCol w="1028878"/>
                <a:gridCol w="1634670"/>
              </a:tblGrid>
              <a:tr h="477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фронтально-подгрупповой</a:t>
                      </a:r>
                      <a:r>
                        <a:rPr lang="ru-RU" sz="1200" b="1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организованной образовательной деятельности по направлению «Ознакомление с окружающим миром и развитию речи»  в старшей и подготовительной к школе группах с ЗПР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фронтальных занятий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фронтально-подгрупповой</a:t>
                      </a:r>
                      <a:r>
                        <a:rPr lang="ru-RU" sz="1200" b="1" dirty="0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организованной образовательной деятельности по направлению «Формирование элементарных математических представлений»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старшей и подготовительной к школе группах с ЗПР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Перспективный план фронтальных занятий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дефектологическая образовательная деятельность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индивидуальной коррекционной непосредственной образовательной деятельности учителя-дефектолога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9377" name="Rectangle 1"/>
          <p:cNvSpPr>
            <a:spLocks noChangeArrowheads="1"/>
          </p:cNvSpPr>
          <p:nvPr/>
        </p:nvSpPr>
        <p:spPr bwMode="auto">
          <a:xfrm>
            <a:off x="142852" y="1428728"/>
            <a:ext cx="67151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Диагностическая работа.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29058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Коррекционно-развивающая работа с детьми.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428596"/>
          <a:ext cx="6357982" cy="4504944"/>
        </p:xfrm>
        <a:graphic>
          <a:graphicData uri="http://schemas.openxmlformats.org/drawingml/2006/table">
            <a:tbl>
              <a:tblPr/>
              <a:tblGrid>
                <a:gridCol w="405178"/>
                <a:gridCol w="3318852"/>
                <a:gridCol w="1017445"/>
                <a:gridCol w="1616507"/>
              </a:tblGrid>
              <a:tr h="339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циклограммы на период диагностического обследования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1-2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 диагностики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циклограммы, графика работы.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1-15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Циклограмма, график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 подгрупп для фронтально-подгрупповой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 15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Списки подгрупп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расписания занятий (фронтально-подгрупповых, индивидуальных).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1-15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Циклограмма, график 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Планирование  фронтально-подгрупповых и индивидуальных занятий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Календарный, тематический план занятий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Составление годового плана работы.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1-8 сентября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Годовой план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Ведение индивидуальных тетрадей (альбомов) 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 тетради, альбомы.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Ведение журнала взаимосвязи с воспитателем по индивидуальной работе с детьми по заданию дефектолога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Журнал взаимодействия дефектолога  и воспитателей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Ведение журнала взаимосвязи с родителями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 (взаимодействия дефектолога  и родителей).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744" marR="37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5357818"/>
          <a:ext cx="6286545" cy="3192131"/>
        </p:xfrm>
        <a:graphic>
          <a:graphicData uri="http://schemas.openxmlformats.org/drawingml/2006/table">
            <a:tbl>
              <a:tblPr/>
              <a:tblGrid>
                <a:gridCol w="400625"/>
                <a:gridCol w="3281562"/>
                <a:gridCol w="1006014"/>
                <a:gridCol w="1598344"/>
              </a:tblGrid>
              <a:tr h="505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Выступления на родительских собраниях: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 Цели и задачи коррекционного обучения в группе компенсирующей направленности для детей с ЗПР. Организационные вопросы. Рекомендации дефектолога по закреплению программного материала вне занятий».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«Подведение итогов коррекционного обучения в старшей группе компенсирующей направленности для детей с ЗПР. Рекомендации родителям на летний период».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«Подведение итогов коррекционного обучения в подготовительной группе компенсирующей направленности для детей с ЗПР. Рекомендации по готовности к школьному обучению».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Протоколы родительских собраний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0401" name="Rectangle 1"/>
          <p:cNvSpPr>
            <a:spLocks noChangeArrowheads="1"/>
          </p:cNvSpPr>
          <p:nvPr/>
        </p:nvSpPr>
        <p:spPr bwMode="auto">
          <a:xfrm>
            <a:off x="0" y="0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Организационно-методическая работа.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000628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Работа с родителями.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214278"/>
          <a:ext cx="6215105" cy="8864677"/>
        </p:xfrm>
        <a:graphic>
          <a:graphicData uri="http://schemas.openxmlformats.org/drawingml/2006/table">
            <a:tbl>
              <a:tblPr/>
              <a:tblGrid>
                <a:gridCol w="571504"/>
                <a:gridCol w="3714776"/>
                <a:gridCol w="845226"/>
                <a:gridCol w="1083599"/>
              </a:tblGrid>
              <a:tr h="790803">
                <a:tc row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Консультации для родителей: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1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консультации для родителей по результатам дефектологического обследования (старшая и подготовительная группы).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Сентябрь, май-июнь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Устная информация.  Письменная информация.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 (взаимодействия дефектолога и родителей).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 «Особые дети – особое внимание. Причины задержки  развития у детей.  Как организовать коррекционные занятия дома». (старшая группа)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 «Готовимся к школе: рекомендации дефектолога»(подготовительная группа).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  «Использование методики «Дусима» в предметной деятельности детей с ОВЗ » (старшая и подготовительная группы).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 «Игры по развитию сенсомоторных навыков». (старшая и подготовительная группы).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6.«Игры для развития ориентировки на микро- и макро-пространстве».(старшая и подготовительная группы).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 «Развитие зрительного и слухового внимания у детей с ЗПР» (старшая группа)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8.«Развитие логического мышления у дошкольников» (подготовительная группа).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1100">
                          <a:latin typeface="Calibri"/>
                          <a:ea typeface="Calibri"/>
                          <a:cs typeface="Calibri"/>
                        </a:rPr>
                        <a:t> «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Развивающие игрушки, сделанные своими руками</a:t>
                      </a:r>
                      <a:r>
                        <a:rPr lang="ru-RU" sz="11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.Рекомендации по развитию мелкой моторики пальцев рук».(старшая и подготовительная группы).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10. «Развитие графомоторных навыков». (подготовительная группа).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11.Рекомендации родителям на летний период (старшая группа)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12.«Готов ли ваш ребенок к школе? Рекомендации дефектолога по профилактике нарушений письменной речи».(подготовительная группа).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по необходимости, по запросу родителей.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Журнал учета консультативной работы (взаимодействия  дефектолога и родителей).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Проведение открытых занятий для родителей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Конспекты занятий. Лист отзыва. Фотоотчёт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культурных событий (посещение библиотеки, музеев) в рамках досуговой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Фотоотчёт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Лист отзыва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14" marR="23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85720"/>
          <a:ext cx="6357982" cy="5197227"/>
        </p:xfrm>
        <a:graphic>
          <a:graphicData uri="http://schemas.openxmlformats.org/drawingml/2006/table">
            <a:tbl>
              <a:tblPr/>
              <a:tblGrid>
                <a:gridCol w="285752"/>
                <a:gridCol w="4000528"/>
                <a:gridCol w="785818"/>
                <a:gridCol w="1285884"/>
              </a:tblGrid>
              <a:tr h="214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40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Консультации для педагогов ОУ: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1. Результаты дефектологического обследования. Направления коррекционно – развивающей работы с детьми с ОВЗ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Устная консультация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2. Познание мира через  цветовосприятие.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3. Развитие мелкой и общей  моторики у детей дошкольного возраста.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Практический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4. Работа по развитию тактильного восприятия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Практический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5. Развитие математических представлений у детей с ОВЗ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6. Игровая школа: совершенствуем память и мышление ребёнка.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7.Обогащение словаря детей с ОВЗ в процессе конструктивной деятельности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Письменный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8. Игры «Дусима» в помощь в работе с детьми с ОВЗ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9. Результаты дефектологического обследования. Анализ совместной работы дефектолога и воспитателей за учебный год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Май-июнь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Устная консультация Письменный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Проведение открытых занятий, мастер-классов для педагогов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Конспекты занятий.  Лист отзыва. Фотоотчёт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Совместное изготовление дидактических игр и пособий на следующий учебный год, ремонт имеющихся.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Май-июнь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игры, пособия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28" marR="30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5786444"/>
          <a:ext cx="6500858" cy="3143275"/>
        </p:xfrm>
        <a:graphic>
          <a:graphicData uri="http://schemas.openxmlformats.org/drawingml/2006/table">
            <a:tbl>
              <a:tblPr/>
              <a:tblGrid>
                <a:gridCol w="414282"/>
                <a:gridCol w="3393433"/>
                <a:gridCol w="1040310"/>
                <a:gridCol w="1652833"/>
              </a:tblGrid>
              <a:tr h="572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Участие в окружных, городских методических мероприятиях, объединениях (конференции. семинары, круглые столы, конкурсы)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Программа МО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Участие в МО психолого-педагогической службы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Протоколы МО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Участие в педсоветах, семинарах, консилиумах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Письменные материалы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Просмотр открытых занятий, мастер – классов.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 плану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 плану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Отслеживание и изучение новинок в методической литературе, журналах «Дошкольное образование», «Дефектолог в ДОУ» и т.д.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Письменные материалы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2449" name="Rectangle 1"/>
          <p:cNvSpPr>
            <a:spLocks noChangeArrowheads="1"/>
          </p:cNvSpPr>
          <p:nvPr/>
        </p:nvSpPr>
        <p:spPr bwMode="auto">
          <a:xfrm>
            <a:off x="0" y="0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Работа с педагогами.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500694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Повышение профессиональной квалификации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357158"/>
          <a:ext cx="6429420" cy="2392299"/>
        </p:xfrm>
        <a:graphic>
          <a:graphicData uri="http://schemas.openxmlformats.org/drawingml/2006/table">
            <a:tbl>
              <a:tblPr/>
              <a:tblGrid>
                <a:gridCol w="409729"/>
                <a:gridCol w="3356143"/>
                <a:gridCol w="1028878"/>
                <a:gridCol w="1634670"/>
              </a:tblGrid>
              <a:tr h="857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Работа над темой по самообразованию: «Развитие мелкой моторики у дошкольников с ЗПР в рамках проекта «Гармонизация интеллектуального и эмоционально-волевого развития у дошкольников  с ОВЗ через приобщение к истокам русской народной культуры»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Устный и практический материал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сетевых возможностей: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-ведение персональной странички (блога) на сайте ОУ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-ведение персональной странички в социальных сетях работников образования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- публикации печатных работ, участие в вебинарах, конкурсах на интернет -порталах педагогических сообществ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Скриншоты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Свидетельства о публикации. Удостоверения участников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3143241"/>
          <a:ext cx="6429419" cy="5480278"/>
        </p:xfrm>
        <a:graphic>
          <a:graphicData uri="http://schemas.openxmlformats.org/drawingml/2006/table">
            <a:tbl>
              <a:tblPr/>
              <a:tblGrid>
                <a:gridCol w="409729"/>
                <a:gridCol w="3356142"/>
                <a:gridCol w="1028878"/>
                <a:gridCol w="1634670"/>
              </a:tblGrid>
              <a:tr h="966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Выход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Оснащение кабинета современными техническими средствами обучения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Технические средства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Пополнение учебно-методического комплекса: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новинки методической литературы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пополнение имеющихся и создание новых картотек по коррекционной работе с детьми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пополнение консультаций для педагогов и родителей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Картотеки, методические разработки, книги, стенды консультации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Пополнение учебно-дидактического комплекса кабинета и </a:t>
                      </a:r>
                      <a:r>
                        <a:rPr lang="ru-RU" sz="12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коррекционных уголков групп: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- новые игры и игрушки для работы с детьми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пособия для фронтальной и индивидуальной работы с детьми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 и пособия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Пополнение канцелярии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необходимости в течение года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Канцелярские принадлежности, бумага, папки и т.п.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8" marR="4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3473" name="Rectangle 1"/>
          <p:cNvSpPr>
            <a:spLocks noChangeArrowheads="1"/>
          </p:cNvSpPr>
          <p:nvPr/>
        </p:nvSpPr>
        <p:spPr bwMode="auto">
          <a:xfrm>
            <a:off x="0" y="2786051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Оснащение кабинета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9" y="1071538"/>
          <a:ext cx="6429422" cy="1714512"/>
        </p:xfrm>
        <a:graphic>
          <a:graphicData uri="http://schemas.openxmlformats.org/drawingml/2006/table">
            <a:tbl>
              <a:tblPr/>
              <a:tblGrid>
                <a:gridCol w="1607356"/>
                <a:gridCol w="723310"/>
                <a:gridCol w="1768091"/>
                <a:gridCol w="482206"/>
                <a:gridCol w="1848459"/>
              </a:tblGrid>
              <a:tr h="17145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сенсорное развитие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эмоционально волевой сферы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 err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сказкотерапия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 err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игротерапия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звуковой культуры речи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артикуляционная гимнастика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связной речи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грамоте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90" marR="34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6286512"/>
          <a:ext cx="6429421" cy="2346960"/>
        </p:xfrm>
        <a:graphic>
          <a:graphicData uri="http://schemas.openxmlformats.org/drawingml/2006/table">
            <a:tbl>
              <a:tblPr/>
              <a:tblGrid>
                <a:gridCol w="1627701"/>
                <a:gridCol w="732466"/>
                <a:gridCol w="1709087"/>
                <a:gridCol w="651080"/>
                <a:gridCol w="1709087"/>
              </a:tblGrid>
              <a:tr h="13573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музыкальные занятия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музыкотерапия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праздники, развлечения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коррекционная ритмика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24" marR="3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4724" marR="3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</a:t>
                      </a:r>
                      <a:r>
                        <a:rPr lang="ru-RU" sz="1100" dirty="0" err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худож.эстетич.цикла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оздоровительные мероприятия (прогулка, </a:t>
                      </a:r>
                      <a:r>
                        <a:rPr lang="ru-RU" sz="1100" dirty="0" err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ароматерапия</a:t>
                      </a: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закаливание)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24" marR="3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34724" marR="3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физкультурные занятия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досуги, развлечения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семьей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оздоровительная работа с детьми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24" marR="3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214290" y="857224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85728" y="3143240"/>
          <a:ext cx="6215106" cy="642942"/>
        </p:xfrm>
        <a:graphic>
          <a:graphicData uri="http://schemas.openxmlformats.org/drawingml/2006/table">
            <a:tbl>
              <a:tblPr/>
              <a:tblGrid>
                <a:gridCol w="1598170"/>
                <a:gridCol w="710298"/>
                <a:gridCol w="1598170"/>
                <a:gridCol w="710298"/>
                <a:gridCol w="1598170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Учитель-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</a:rPr>
                        <a:t>дефектолог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Педагог-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психолог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Учитель-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логопед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285729" y="5429256"/>
          <a:ext cx="6215106" cy="548640"/>
        </p:xfrm>
        <a:graphic>
          <a:graphicData uri="http://schemas.openxmlformats.org/drawingml/2006/table">
            <a:tbl>
              <a:tblPr/>
              <a:tblGrid>
                <a:gridCol w="1598170"/>
                <a:gridCol w="710298"/>
                <a:gridCol w="1598170"/>
                <a:gridCol w="710298"/>
                <a:gridCol w="1598170"/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Музыкальный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руководитель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</a:rPr>
                        <a:t>Воспитатель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</a:rPr>
                        <a:t>Воспитатель,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</a:rPr>
                        <a:t>Инструктор по </a:t>
                      </a:r>
                      <a:r>
                        <a:rPr lang="ru-RU" sz="1200" b="1" dirty="0" err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</a:rPr>
                        <a:t>физ.восп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2457450" y="4343400"/>
          <a:ext cx="1943100" cy="4572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РЕБЕНОК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0" y="500034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ВЗАИМОДЕЙСТВИЯ СПЕЦИАЛИСТОВ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КОРРЕКЦИОННО-ОБРАЗОВАТЕЛЬНОМ ПРОСТРАНСТВЕ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Нашивка 62"/>
          <p:cNvSpPr/>
          <p:nvPr/>
        </p:nvSpPr>
        <p:spPr>
          <a:xfrm rot="9000425">
            <a:off x="1660295" y="108878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Нашивка 65"/>
          <p:cNvSpPr/>
          <p:nvPr/>
        </p:nvSpPr>
        <p:spPr>
          <a:xfrm rot="4625861">
            <a:off x="262278" y="461998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 rot="1937022">
            <a:off x="2020767" y="62356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Нашивка 67"/>
          <p:cNvSpPr/>
          <p:nvPr/>
        </p:nvSpPr>
        <p:spPr>
          <a:xfrm rot="20433795">
            <a:off x="4424519" y="621046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Нашивка 68"/>
          <p:cNvSpPr/>
          <p:nvPr/>
        </p:nvSpPr>
        <p:spPr>
          <a:xfrm rot="19335510">
            <a:off x="6026954" y="509825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Нашивка 70"/>
          <p:cNvSpPr/>
          <p:nvPr/>
        </p:nvSpPr>
        <p:spPr>
          <a:xfrm rot="6460938">
            <a:off x="347880" y="270532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Нашивка 71"/>
          <p:cNvSpPr/>
          <p:nvPr/>
        </p:nvSpPr>
        <p:spPr>
          <a:xfrm rot="16400982">
            <a:off x="6308819" y="363641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Нашивка 73"/>
          <p:cNvSpPr/>
          <p:nvPr/>
        </p:nvSpPr>
        <p:spPr>
          <a:xfrm rot="11949500">
            <a:off x="4352358" y="923327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43" y="571472"/>
          <a:ext cx="5857914" cy="6954250"/>
        </p:xfrm>
        <a:graphic>
          <a:graphicData uri="http://schemas.openxmlformats.org/drawingml/2006/table">
            <a:tbl>
              <a:tblPr/>
              <a:tblGrid>
                <a:gridCol w="1928825"/>
                <a:gridCol w="2071702"/>
                <a:gridCol w="1010535"/>
                <a:gridCol w="846852"/>
              </a:tblGrid>
              <a:tr h="390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Направления психолого-педагогической работы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Диагностические методики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Ответственный 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Сроки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ПОЗНАВАТЕЛЬНОЕ РАЗВИТИЕ</a:t>
                      </a: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«Развитие элементарных математических представлений»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Методика исследования математических представлений у дошкольников С.Д. </a:t>
                      </a:r>
                      <a:r>
                        <a:rPr lang="ru-RU" sz="11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Забрамная</a:t>
                      </a: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Учитель-дефектолог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Сентябрь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Май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ПОЗНАВАТЕЛЬНОЕ РАЗВИТИЕ</a:t>
                      </a: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«Развитие познавательной и эмоционально-волевой</a:t>
                      </a:r>
                      <a:r>
                        <a:rPr lang="ru-RU" sz="11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сферы»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10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Психолого-педагогическое обследование детей </a:t>
                      </a:r>
                      <a:r>
                        <a:rPr lang="ru-RU" sz="11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С.Д.Забрамная</a:t>
                      </a:r>
                      <a:endParaRPr lang="ru-RU" sz="11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endParaRPr lang="ru-RU" sz="110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Педагог-психолог</a:t>
                      </a:r>
                      <a:endParaRPr lang="ru-RU" sz="11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Сентябрь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Май</a:t>
                      </a:r>
                    </a:p>
                    <a:p>
                      <a:endParaRPr lang="ru-RU" sz="1100" dirty="0"/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</a:rPr>
                        <a:t>РЕЧЕВОЕ РАЗВИТИЕ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Развитие речевого (фонематического) восприятия и развитие речи. Подготовка к обучению грамоте</a:t>
                      </a: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Методика 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определения уровня речевого развития детей дошкольного возраста с ЗПР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О.А.Безрукова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логопед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«Художественное творчество»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Музыка»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Диагностика 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уровня овладения изобразительной деятельностью и развития творчества дошкольников от 2-х до 7-ми лет Т.С. Комарова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Диагностика 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музыкального и психомоторного развития ребенка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А.И. Буренина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Воспитатель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Муз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руководитель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33700" marR="33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42" y="7786710"/>
          <a:ext cx="5857916" cy="773432"/>
        </p:xfrm>
        <a:graphic>
          <a:graphicData uri="http://schemas.openxmlformats.org/drawingml/2006/table">
            <a:tbl>
              <a:tblPr/>
              <a:tblGrid>
                <a:gridCol w="1928826"/>
                <a:gridCol w="2071702"/>
                <a:gridCol w="1000132"/>
                <a:gridCol w="857256"/>
              </a:tblGrid>
              <a:tr h="773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Готовность детей к школьному обучению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Диагностика готовности ребенка к школе Н.Е. </a:t>
                      </a:r>
                      <a:r>
                        <a:rPr lang="ru-RU" sz="11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Веракса</a:t>
                      </a:r>
                      <a:endParaRPr lang="ru-RU" sz="11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Ориентационный тест школьной зрелости </a:t>
                      </a:r>
                      <a:r>
                        <a:rPr lang="ru-RU" sz="11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Керна-Йирасика</a:t>
                      </a: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Педагог психолог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МОНИТОРИНГ ВЫПОЛНЕНИЯ ПРОГРАММЫ ГРУПП КОМПЕНСИРУЮЩЕЙ НАПРАВЛЕННОСТИ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550072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Новые формы коррекционно-развивающего обучения в дошкольном отделении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00034"/>
            <a:ext cx="6172200" cy="10614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ТЬЮТОРСКОГО СОПРОВОЖДЕНИЯ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ИНДИВИДУАЛЬНЫХ ОБРАЗОВАТЕЛЬНЫХ МАРШРУТОВ РАЗВИТИЯ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ОБУЧАЮЩИХСЯ РАЗНЫХ ОБРАЗОВАТЕЛЬНЫХ СТУПЕНЕЙ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357290"/>
            <a:ext cx="6172200" cy="757242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Современная образовательная политика Российской Федерации учитывает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тенденции мирового развития, которые являются необходимыми для существенных изменений в системе образования: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динамичное развитие общества, увеличение возможности социального выбора и готовность граждан осуществлять такой выбор;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границ межкультурного взаимодействия и важность таких факторов, как коммуникабельность и толерантность;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в сфере занятости и потребность в повышении квалификации и переподготовке кадров, а также их профессиональной мобильности, нестабильная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среда и способность быстро встраиваться и продуктивно работать во временных коллективах - командах;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определять свои границы и достраивать их с учетом изменяющейся ситуации.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отражается в таких программных документах, как «Концепция модернизации российского образования», «Федеральный государственный образовательный стандарт » и «Федеральная программа «Развитие образования» до 2030 года». В этой связи современное образовательное учреждение (ОУ) призвано создать на разных ступенях образования (дошкольное - начальное среднее) условия для становления таких жизненных установок личности, как: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-способность к сотрудничеству и ответственному выбору;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-желание проявлять инициативу и предприимчивость;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-готовность отказываться от старых знаний в пользу новых;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-умение решать проблемные задачи;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-осуществлять инициативное, самостоятельное и ответственное движение в собственном непрерывном образовании.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родители также заинтересованы в изменении содержания образования, которое позволило бы их детям быть успешными в условиях информационного общества.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словаре иностранных языков: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[англ.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tutor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tutor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защитник, опекун] куратор, опекун, воспитатель в учебном заведении; в иных документах понятие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определяется как преподаватель-консультант - «специалист в области организации образования и самообразования.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возлагается ответственность за ведение целостного образовательного модуля, организацию групповой и индивидуальной работы с обучающимися. Таким образом,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исторически сложившаяся особая педагогическая позиция, это преподаватели-наставники, которые следят за личностным и социальным развитием обучающихся.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50112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Теоретические  обоснования  программы: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принципы  отбора  и  структурирования  содержания  образования, определенные  в  трудах отечественных  ученых (В.В. Краевский, И.Я.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Лернер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основные  положения  системного  подхода,  отраженные  в  трудах  С.И. Архангельского, И.В.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Блауберга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Т.А.Ильиной;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теоретические  основы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сопровождения,  отраженные  в  трудах  Т.М. Ковалевой, С.В.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Дудчик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Методологическая  база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сопровождения: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принцип модульности. Модуль понимается как завершенный цикл деятельности учащихся. В соответствии с представлениями ряда  исследователей (в частности, Дж.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 ведущих формах познавательной активности детей выделяются три базовых образовательных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модуля:исследовательский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(его также называют знаковым, научным), коммуникативный (в центре внимания - общение), игровой (или ролевой, в  котором   знания получают через живое действие);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принцип - гибкость. Он проявляется в ориентации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сопровождения на расширение социальных контактов, в неизменной поддержке инициативы в выборе способов деятельности.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-Соблюдение принципа непрерывности обеспечивает последовательность, цикличность, своевременность процесса развития познавательного интереса;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-Учет принципа индивидуализации позволяет ориентироваться на личностные образовательные запросы учащегося, его особенности, интересы и склонности, общую направленность;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-Открытость реализуется в создании условий для управления школьником собственной познавательной и образовательной деятельностью.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Главное условие реализации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обеспечение самостоятельного выбора обучающегося на разных ступенях образования вариантов изучения предметов, форм обучения, выбора дополнительных образовательных услуг, самостоятельного определения тем и направлений творческой, исследовательской и проектной деятельности и оформление этого в виде индивидуального образовательного маршрута развития.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средство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сопровождение обучающегося, обеспечивающее связь индивидуальной образовательной потребности обучающегося и поля возможностей ее достижения.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Цели и задачи программы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программы: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-Создание условий для формирования индивидуального образовательного маршрута развития.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-Создание оптимальных, психологически- комфортных условий для успешного обучения и адаптации ребёнка в коллективе и в образовательном комплексе в целом.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-Обеспечение социального заказа к ОУ на качественное индивидуализированное образование.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-Сопровождение индивидуального образовательного маршрута развития обучающихся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инициирование и поддержку их интересов (инициатив) в различных формах образовательной деятельности.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4-5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игровой деятельности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 среднего дошкольного возраста появляются ролевые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взаимодействия.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Они указывают на то, что дошкольники начинают отделять себя от принятой роли. В процессе игры роли могут меняться. Игровые действия начинают выполняться не ради них самих, ради смысла игры. Происходит разделение игровых и реальных взаимодействий детей.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Значительное развитие получает изобразительная деятельность. Рисунок становится предметным и детализированным. Графическое изображение человека характеризуется наличием туловища, глаз, рта, носа, волос, иногда одежды и ее деталей. Совершенствуется техническая сторона изобразительной деятельности.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могут рисовать основные геометрические фигуры, вырезать ножницами, наклеивать изображения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бу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магу и т.д.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Усложняется конструирование. Постройки могут включать 5-6 деталей. Формируются навыки конструирования по собственному замыслу, а</a:t>
            </a:r>
            <a:r>
              <a:rPr lang="ru-RU" sz="1200" b="1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также планирование последовательности действий.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Двигательная сфера ребенка характеризуется позитивными изменениями  мелкой и крупной моторики.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Развиваются ловкость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координация движений. Дети в этом возрасте лучше, чем младшие дошкольники, удерживают равновесие, перешагивают через небольшие преграды. Усложняются игры с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мячом.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концу среднего дошкольного возраста восприятие детей становится более развитым. Они оказываются способными назвать форму, на которую похож тот или иной предмет. Могут вычленять в сложных объектах простые формы и из простых форм воссоздавать сложные объекты. Дети способны упорядочить группы предметов по сенсорному признаку — величине, цвету; выделить такие параметры, как высота, длина и ширина. Совершенствуется ориентация в пространстве.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Возрастает объем памяти. Дети запоминают до 7-8 названий предметов. Начинает складываться произвольное запоминание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способны принять задачу на запоминание, помнят поручения взрослых, могут выучить небольшое стихотворение и т.д.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Начинает развиваться образное мышление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оказываются способными использовать простые схематизированные изображения для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решения несложных задач. Дошкольники могут строить по схеме, решать лабиринтные задачи. Развивается предвосхищение. На основе пространственного расположения объектов дети могут сказать, что произойдет в результате их взаимодействия. Однако при этом им трудно встать на позицию другого наблюдателя и во внутреннем плане совершить мысленное преобразование образа.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детей этого возраста особенно характерны известные феномены Ж. Пиаже: сохранение количества, объема и величины. Например, если им предъявить три черных кружка из бумаги и семь белых кружков из бумаги и спросить: «Каких кружков больше — черных или белых?», большинство ответят, что белых больше. Но если спросить: «Каких больше — белых или бумажных?», ответ будет таким же — больше белых.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воображение. Формируются такие его особенности, как оригинальность и произвольность. Дети могут самостоятельно придумать небольшую сказку на заданную тему.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011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разработать механизм индивидуального сопровождения обучающегося с целью формирования индивидуального образовательного маршрута развития;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-содействовать проявлению интереса и мотивации обучающихся к образовательной деятельности;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-поддерживать образовательные и социальные инициативы обучающихся;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-обеспечить развитие способности обучающихся к самооценке собственной деятельности; познакомить со способами планирования, анализа, рефлексии результатов образовательной деятельности;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-организовать взаимодействие с родителями для поддержания обратной связи и мониторинга социально- образовательного процесса ребёнка.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Содержание и организационные условия реализации программы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Программа дополнительного образования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сопровождение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индивидуальных образовательных маршрутов развития разных образовательных ступеней» имеет статус услуги, которая оказывается обучающимся ежедневно (или по индивидуальному графику работы специалиста) в течение прохождения обучающимся старшего дошкольного возраста и начальной школы. Рабочая нагрузка по видам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деятельности может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варьироваться в связи с календарно-тематическим планированием и режимом образовательной жизни ОУ.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Эффективность программы обеспечивается реализацией цикла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деятельности по сопровождению индивидуального образовательного интереса ребенка, применением профессионального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инструментария.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Консультативно-диагностический этап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постановка проблемы. Консультативно-диагностическая помощь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заключается в конкретизации задачи и правильного выбора метода ее решения. Если обучающийся не определился с выбором задачи или определением проблемы, то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 совместном обсуждении помогает обозначить проблемное поле и выбрать вид деятельности, которую подопечный в последующем будет осуществлять.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Подготовительный этап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планирование деятельности, разработка алгоритма действий, составление индивидуального маршрута развития. На данном этапе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помогает обучающимся: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определить цели и задачи предстоящей работы;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составить план действий, разработать алгоритм;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• определить предмет информационного поиска для обучающихся в соответствии с проблемой (индивидуальными особенностями физического или психического развития).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организация выполнения работы. Период реализации индивидуальных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маршрутов развития посредством организации учебных занятий, самостоятельной деятельности, практики. На индивидуальных занятиях в старшем дошкольном возрасте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работает индивидуально с каждым обучающимся: уточняет степень выполнения задания, отвечает на вопросы, диагностирует причины возникающих затруднений, дает рекомендации, помогает определить путь решения проблемы.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Для учеников 1-го года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поддержка состоит в помощи принятия на себя осознанной позиции учащегося и умении проявлять свой образовательный интерес. Это этап проб, первого погружения в опыт ученичества.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Для учеников второго года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 как профессионал, помогающий расширить образовательное пространство, умеющий поддерживать инициативу и показывать культурные способы её реализации. Это продолжение накопления опыта, необходимого для развития проектной и исследовательской компетенции плюс освоение способов эффективной деятельности в проектировании, коммуникации.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Третьекласснику важно помочь действовать на основании имеющегося опыта и передавать его младшим товарищам (в условиях разновозрастного взаимодействия). Развитие коммуникативной и социальной компетенции в ситуации самостоятельного применения.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Выпускнику начальной школы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помогает проявлять и учитывать связи между различными социальными ролями, осваивать способы решения проблем, возникающих как внутри учебного процесса, так и за его рамками (в образовательных событиях, в жизни за пределами класса и ОУ), анализировать свои успехи и трудности, принимать решение о следующем шаге развития.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Завершающий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Анализ результатов деятельности.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заключается в подведении итогов, определения уровня личных достижений каждого учащихся, обозначение точек дальнейшего роста и развития подопечных, помогает осуществить выбор новых направлений деятельности.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Предполагаемый результат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Персональные занятия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позволяют обучающемуся правильно расставить приоритеты в своем обучении, выстроить стратегию и тактику личностного роста. Прогнозируемым результатом является достижение учащимся своего собственного личностного и профессионального образа, определение своего пути в образовании, осмысливании своего заказа к образованию, принятие ответственности за свое будущее.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Таким образом, главным результатом сопровождения обучающегося на ступенях дошкольного и начального школьного образования станет высокий уровень развития личности школьника, обладающей комплексом ключевых компетенций: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ценностно-смысловых;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общекультурных;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учебно-познавательных;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коммуникативных;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социально - трудовых;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компетенций личностного самосовершенствования.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857224"/>
            <a:ext cx="6172200" cy="7575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Программа рассчитана на 6 лет  обучения. Предполагает создание и реализацию индивидуальных маршрутов развития ребенка от старшего дошкольного возраста до окончания начальной школы.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период 2014-2015 год программа проходит 2 год реализации.</a:t>
            </a:r>
          </a:p>
          <a:p>
            <a:pPr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 ед.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Охват детей – 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Возраст – 6-7 лет (подготовительная группа)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550072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Воспитательно-образовательная деятельность по профессиональной коррекции нарушений развития детей общеобразовательных групп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92869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ОРГАНИЗАЦИЯ КОРРЕКЦИОННО-ПРОФИЛАКТИЧЕСКОЙ РАБОТЫ  УЧИТЕЛЯ-ЛОГОПЕДА МАССОВЫХ ГРУПП.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auto">
          <a:xfrm>
            <a:off x="285728" y="1071538"/>
            <a:ext cx="2362200" cy="6191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ПРОФИЛАКТИЧЕСКАЯ РАБОТА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9" name="AutoShape 17"/>
          <p:cNvSpPr>
            <a:spLocks noChangeArrowheads="1"/>
          </p:cNvSpPr>
          <p:nvPr/>
        </p:nvSpPr>
        <p:spPr bwMode="auto">
          <a:xfrm>
            <a:off x="1071546" y="6429388"/>
            <a:ext cx="5419725" cy="771525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КОРРЕКЦИОННАЯ РАБОТА С ДЕТЬМИ, ИМЕЮЩИМИ ФОНЕТИЧЕСКИЕ И ФОНЕТИКО-ФОНЕМАТИЧЕСКИЕ НАРУШЕНИЯ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285728" y="2214546"/>
            <a:ext cx="2362200" cy="876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КОНСУЛЬТАЦИИ: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ВОСПИТАТЕЛЕЙ И ДР. СПЕЦИАЛИСТОВ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РОДИТЕЛЕЙ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285728" y="3571868"/>
            <a:ext cx="2362200" cy="78581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СЕМЕНАРЫ 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ВОСПИТАТЕЛЕЙ И ДР.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РОДИТЕЛЕЙ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СПЕЦИАЛИСТОВ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2643182" y="1714480"/>
            <a:ext cx="4071966" cy="43815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ОБСЛЕДОВАНИЕ  РЕЧЕВОГО РАЗВИТИЯ ВОСПИТАННИКОВ  ДОСТИГШИХ 3-Х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3571876" y="4500562"/>
            <a:ext cx="3143272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ВЫЯВЛЕНИЕ ДЕТЕЙ С БОЛЕЕ СЛОЖНЫМИ НАРУШЕНИЯМИ РЕЧИ, С ЦЕЛЬЮ ПЕРЕВОДА В ГРУППЫ КОМПЕТИРУЮЩЕГО ТИПА ( ПО РЕШЕНИЮ ОПМПК Г. МОСКВЫ)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2786058" y="2786050"/>
            <a:ext cx="3857652" cy="1198564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ВЫЯВЛЕНИЕ ДЕТЕЙ ИМЕЮЩИХ ОТКЛОНЕНИЯ В РЕЧЕВОМ РАЗВИТИИ: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ЛОГОПЕДИЧЕСКОЕ ОБСЛЕДОВАНИЕ ДЕТЕЙ 5-6лет ( май-сентябрь)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ЛОГОПЕДИЧЕСКОЕ ОБСЛЕДОВАНИЕ ДЕТЕЙ 3-4года (в течении года)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142852" y="4500562"/>
            <a:ext cx="3143272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СПИСОЧНОГО СОСТАВА ДЕТЕЙ ДЛЯ КОРРЕКЦИОННОЙ РАБОТЫ (4.7-7 лет), ПОДТВЕРЖДЕНИЕ В ОПМПК Г. МОСКВЫ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285728" y="7786710"/>
            <a:ext cx="3097212" cy="105727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КОРРЕКЦИОННАЯ РАБОТА С ДЕТЬМИ, ИМЕЮЩИМИ ФОНЕТИЧЕСКИЕ НАРУШЕНИЯ: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ПОДГРУППОВЫЕ  (2 занятия в неделю)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ИНДИВИДУАЛЬНЫЕ (2 занятия в неделю)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3571876" y="7715272"/>
            <a:ext cx="3074988" cy="112395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КОРРЕКЦИОННАЯ РАБОТА С ДЕТЬМИ, ИМЕЮЩИМИ ФОНЕТИКО-ФОНЕМАТИЧЕСКИЕ НАРУШЕНИЯ: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ПОДГРУППОВЫЕ  (2 занятия в неделю)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ИНДИВИДУАЛЬНЫЕ (2 занятия в неделю)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571480" y="3143240"/>
            <a:ext cx="171450" cy="381000"/>
          </a:xfrm>
          <a:prstGeom prst="downArrow">
            <a:avLst>
              <a:gd name="adj1" fmla="val 50000"/>
              <a:gd name="adj2" fmla="val 55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7" name="AutoShape 5"/>
          <p:cNvSpPr>
            <a:spLocks noChangeShapeType="1"/>
          </p:cNvSpPr>
          <p:nvPr/>
        </p:nvSpPr>
        <p:spPr bwMode="auto">
          <a:xfrm flipH="1">
            <a:off x="2714620" y="4143372"/>
            <a:ext cx="1325563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6" name="AutoShape 4"/>
          <p:cNvSpPr>
            <a:spLocks noChangeShapeType="1"/>
          </p:cNvSpPr>
          <p:nvPr/>
        </p:nvSpPr>
        <p:spPr bwMode="auto">
          <a:xfrm>
            <a:off x="4000504" y="4143372"/>
            <a:ext cx="1112838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4" name="AutoShape 2"/>
          <p:cNvSpPr>
            <a:spLocks noChangeShapeType="1"/>
          </p:cNvSpPr>
          <p:nvPr/>
        </p:nvSpPr>
        <p:spPr bwMode="auto">
          <a:xfrm flipH="1">
            <a:off x="2000240" y="7286644"/>
            <a:ext cx="1449388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3" name="AutoShape 1"/>
          <p:cNvSpPr>
            <a:spLocks noChangeShapeType="1"/>
          </p:cNvSpPr>
          <p:nvPr/>
        </p:nvSpPr>
        <p:spPr bwMode="auto">
          <a:xfrm>
            <a:off x="3429000" y="7286644"/>
            <a:ext cx="941388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4572008" y="2214546"/>
            <a:ext cx="171450" cy="538163"/>
          </a:xfrm>
          <a:prstGeom prst="downArrow">
            <a:avLst>
              <a:gd name="adj1" fmla="val 50000"/>
              <a:gd name="adj2" fmla="val 7847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071678" y="5572132"/>
            <a:ext cx="171450" cy="538163"/>
          </a:xfrm>
          <a:prstGeom prst="downArrow">
            <a:avLst>
              <a:gd name="adj1" fmla="val 50000"/>
              <a:gd name="adj2" fmla="val 7847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571480" y="1785918"/>
            <a:ext cx="171450" cy="381000"/>
          </a:xfrm>
          <a:prstGeom prst="downArrow">
            <a:avLst>
              <a:gd name="adj1" fmla="val 50000"/>
              <a:gd name="adj2" fmla="val 55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714488" y="1571604"/>
            <a:ext cx="333375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риска: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-дети с повышенной тревожностью;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-дети с повышенной агрессивностью;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-дети с повышенной депрессивностью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10800000">
            <a:off x="2643182" y="3000364"/>
            <a:ext cx="1214437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785926" y="4000496"/>
            <a:ext cx="2962275" cy="1162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Углубленная личностная диагностика-определение внутреннего конфликта ребенка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3929066" y="2643174"/>
            <a:ext cx="2928934" cy="1247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арттерапии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-рисование страхов;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-использование музыки в целях релаксации, снятия эмоционального напряжения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Oval 1"/>
          <p:cNvSpPr>
            <a:spLocks noChangeArrowheads="1"/>
          </p:cNvSpPr>
          <p:nvPr/>
        </p:nvSpPr>
        <p:spPr bwMode="auto">
          <a:xfrm>
            <a:off x="0" y="2643174"/>
            <a:ext cx="2600326" cy="13049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Игровая терапия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-принятие ребенком себя;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-нахождение конструктивных способов поведения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10800000">
            <a:off x="2643182" y="5715008"/>
            <a:ext cx="1214437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286256" y="5429256"/>
            <a:ext cx="154305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Индивидуальное консультирование педагогов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2214554" y="6929454"/>
            <a:ext cx="19812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о зоне конфликта и помощь во взаимодействии с ребенком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42918" y="5357818"/>
            <a:ext cx="154305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Индивидуальное консультирование родителей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rot="16200000">
            <a:off x="1097740" y="6688946"/>
            <a:ext cx="814387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5333977" flipH="1">
            <a:off x="4460730" y="6699575"/>
            <a:ext cx="819150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57224"/>
            <a:ext cx="6858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ПСИХОЛОГИЧЕСКАЯ ПОДДЕРЖКА ДЕТЕЙ ГРУППЫ РИСКА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smtClean="0"/>
              <a:t>Содержание работы по поддержке детской инициативности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918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Система работы по поддержке детской инициативности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142852" y="928662"/>
            <a:ext cx="6581798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Инициативность: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активность в начинании запускать новые дела;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активность продвижения начинания;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Активность вовлечения в начинание и продвижение начинания окружающих людей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214422" y="2143108"/>
            <a:ext cx="4714875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ПОДДЕРЖКА ДЕТСКОЙ ИНИЦИАТИВНОСТИ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42852" y="3071802"/>
            <a:ext cx="1857388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Детское игровое экспериментирование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214554" y="6143636"/>
            <a:ext cx="2071702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 игры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214554" y="5072066"/>
            <a:ext cx="2071702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Игровое моделирование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14554" y="4071934"/>
            <a:ext cx="2066924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214554" y="3071802"/>
            <a:ext cx="2000264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Интеллектуально-игровая среда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429132" y="8501090"/>
            <a:ext cx="2209800" cy="500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широкого кругозора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429132" y="7572396"/>
            <a:ext cx="2209800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Вооружение ребенка методами овладения и синтеза новых знаний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429132" y="6643702"/>
            <a:ext cx="2209800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общим закономерностям будущей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429132" y="5715008"/>
            <a:ext cx="2209800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 детей доказательного стиля рассуждения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4429132" y="4929190"/>
            <a:ext cx="2209800" cy="6429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интереса к познанию и исследованию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429132" y="4071934"/>
            <a:ext cx="2209800" cy="7143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поискового стиля мышления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429132" y="3071802"/>
            <a:ext cx="2209800" cy="7810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Активные методы обучения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2400" algn="l"/>
              </a:tabLst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2400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604" y="1714480"/>
            <a:ext cx="5888736" cy="3643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Содержание воспитательно-образовательной деятельности в группах для детей раннего возраста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РАБОТЫ С ДЕТЬМИ РАННЕГО ВОЗРАСТА В АДАПТАЦИОННЫЙ ПЕРИОД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500034"/>
          <a:ext cx="6215105" cy="8191546"/>
        </p:xfrm>
        <a:graphic>
          <a:graphicData uri="http://schemas.openxmlformats.org/drawingml/2006/table">
            <a:tbl>
              <a:tblPr/>
              <a:tblGrid>
                <a:gridCol w="290084"/>
                <a:gridCol w="3057035"/>
                <a:gridCol w="1561989"/>
                <a:gridCol w="1305997"/>
              </a:tblGrid>
              <a:tr h="162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Ответственный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Организационная работа: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-Беседа с родителями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-Комплектование групп и составление подвижного графика поступления детей в </a:t>
                      </a:r>
                      <a:r>
                        <a:rPr lang="ru-RU" sz="110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дошкольное отделение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-Наблюдение за поведением ребенка, изучение социально-бытовых условий семьи, социометрическое обследование, заполнение карты индивидуального развития ребенка.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Перед поступлением ребенка в 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ОУ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мере поступления детей.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Директор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Зам.директора по УВР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Медико-оздоровительная работа: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-Сбор анамнеза, просветительская работа с родителями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-Наблюдение за физиологическим и психическим состоянием детей, контроль за соблюдением санитарно-эпидемиологического режима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-Учет группы здоровья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Перед поступлением ребенка в 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ОУ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Постоянно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Врач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Мед.сестра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Психологическое обеспечение адаптационного периода: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-Разработка рекомендаций для воспитателей по организации адаптационного периода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-Проведение семинаров по психологическому просвещению воспитателей и родителей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-Помощь воспитателям в организации развивающей среды, создание положительного психологического климата в группе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-Коррекционная работа с тяжело адаптирующимися детьми, взаимодействие со специалистами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мере необходимости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После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определения группы здоровья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Зам директора по УВР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Педагог-психолог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Зам директора по УВР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Педагог-психолог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Педагог-психолог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Построение педагогического процесса: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-Работа с семьей (беседы, анкетирование, консультации)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-Реализация индивидуального подхода к ребенку, учет его актуальных потребностей и уровня психофизического развития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-Использование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психосберегающих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технологий.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-Создание благоприятного психологического климата и благоприятной эмоциональной среды в группе, используя игры, направленные на сближение детей друг к другу.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-Организация специальных оздоровительных игр с элементами </a:t>
                      </a: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психогимнастики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музыкальным сопровождением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-Регистрация наблюдений в листе адаптации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 Контроль за созданием благоприятной развивающей среды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Перед поступлением ребенка в ДОУ.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Постоянно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адаптационный период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Постоянно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Постоянно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течение года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Зам директора по УВР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Педагог-психолог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Воспитатели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Педагог-психолог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Восп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. по ФИЗО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Муз.руковод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Воспитатели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Зам директора по УВР</a:t>
                      </a:r>
                      <a:endParaRPr lang="ru-RU" sz="11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2860" marR="228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85720"/>
            <a:ext cx="6515100" cy="8572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Увеличивается устойчивость внимания. Ребенку оказывается доступной сосредоточенная деятельность в течение 15-20 минут. Он способен удерживать в памяти при выполнении каких-либо действий несложное условие,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среднем дошкольном возрасте улучшается произношение звуков и дикция. Речь становится предметом активности детей.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Они удачно имитируют голоса животных, интонационно выделяют речь тех или иных персонажей. Интерес вызывают ритмическая структура речи, рифмы.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Развивается грамматическая сторона речи. Дошкольники занимаются словотворчеством на основе грамматических правил. Речь детей при взаимодействии друг с другом носит ситуативный характер, а при общении со взрослым становится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внеситуативной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Изменяется содержание общения ребенка и взрослого. Оно выходит за пределы конкретной ситуации, в которой оказывается ребенок. Ведущим становится познавательный мотив. Информация, которую ребенок получает в процессе общения, может быть сложной и трудной для понимания, но она вызывает у него интерес.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детей формируется потребность в уважении со стороны взрослого, для них оказывается чрезвычайно важной его похвала. Это приводит к их повышенной обидчивости на замечания. Повышенная обидчивость представляет собой возрастной феномен.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Взаимоотношения со сверстниками характеризуются избирательностью, которая выражается в предпочтении одних детей другим. Появляются постоянные партнеры по играм. В группах начинают выделяться лидеры. Появляются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конкурентность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соревновательность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Последняя важна для сравнения себя с другим, что ведет к развитию образа Я ребенка, его детализации.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Основные достижения возраста связаны с развитием игровой деятельности; появлением ролевых и реальных взаимодействий; с развитием изобразительной деятельности; конструированием по замыслу, планированием; совершенствованием восприятия, развитием образного мышления и воображения,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эгоцентричностью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познавательной позиции; развитием памяти, внимания, речи, познавательной мотивации, совершенствования восприятия; формированием потребности в уважении со стороны взрослого, появлением обидчивости,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конкурентности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соревновательности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 сверстниками, дальнейшим развитием образа Я ребенка, его детализацией.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МОДЕЛЬ ОРГАНИЗАЦИИ ОБРАЗОВАТЕЛЬНОГО ПРОЦЕССА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 ДЕНЬ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(ранний дошкольный возраст)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642908"/>
          <a:ext cx="6429420" cy="8279091"/>
        </p:xfrm>
        <a:graphic>
          <a:graphicData uri="http://schemas.openxmlformats.org/drawingml/2006/table">
            <a:tbl>
              <a:tblPr/>
              <a:tblGrid>
                <a:gridCol w="1532743"/>
                <a:gridCol w="2731024"/>
                <a:gridCol w="2165653"/>
              </a:tblGrid>
              <a:tr h="606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направления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8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ПОЛОВИНА ДНЯ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ПОЛОВИНА ДНЯ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Физическое развитие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*Утренний прием детей, установление личного контакта с ребенком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*Утренняя гимнастика со специалистами (муз.руководитель)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*Закаливающие процедуры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*Физкультурные занятия по подгруппам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*Физкультурные минутки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*Оздоровительное плавание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*Игровая деятельность под руководством воспитателя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*Прогулка с различными видами двигательной активности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*Сон (постепенное пробуждение)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*Гимнастика после дневного сна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*Закаливающие процедуры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*Игровая деятельность под руководством взрослого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*Прогулка с различными видами двигательной активности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занятия с часто и длительно болеющими детьми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Познавательное развитие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*Целевые экскурсии по участку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*Наблюдения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*Беседы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формы работы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познавательного цикла по подгруппам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 подгруппам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формы работы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Речевое развитие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*Целевые экскурсии по участку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*Наблюдения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*Беседы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формы работы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познавательного цикла по подгруппам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 подгруппам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формы работы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Социально-коммуникативное развитие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*Формирование навыков культуры еды и общения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*Формирование навыков самообслуживания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*Этические беседы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*Формирование навыков культуры еды и общения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*Формирование навыков самообслуживания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художественно-эстетического цикла по подгруппам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*Чтение художественных произведений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*Занятия по подгруппам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*Чтение художественных произведений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*Индивидуальные занятия музыкального руководителя с часто и длительно болеющими детьми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377" marR="22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14282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ВТОРАЯ ГРУППА РАННЕГО ВОЗРАСТА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857224"/>
          <a:ext cx="6286544" cy="8246310"/>
        </p:xfrm>
        <a:graphic>
          <a:graphicData uri="http://schemas.openxmlformats.org/drawingml/2006/table">
            <a:tbl>
              <a:tblPr/>
              <a:tblGrid>
                <a:gridCol w="4711332"/>
                <a:gridCol w="1575212"/>
              </a:tblGrid>
              <a:tr h="222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 деятельность 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(по подгруппам)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Прогулка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(наблюдение, игры)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самостоятельная  игровая деятельность, подготовка к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Спокойные игры, подготовка ко сну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8.00-8.25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8.25-8.50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8.50-9.20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9.20-9.25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9.25-9.40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9.40-10.00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11.00-11.20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11.20-11.50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11.50-12.00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12.00-15.00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7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воздушные и водные процедуры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15.10-15.20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15.20-15.45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14282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ПЕРВАЯ МЛАДШАЯ ГРУППА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857224"/>
          <a:ext cx="6286544" cy="8032950"/>
        </p:xfrm>
        <a:graphic>
          <a:graphicData uri="http://schemas.openxmlformats.org/drawingml/2006/table">
            <a:tbl>
              <a:tblPr/>
              <a:tblGrid>
                <a:gridCol w="4711332"/>
                <a:gridCol w="1575212"/>
              </a:tblGrid>
              <a:tr h="222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 деятельность 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завтраку,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(по подгруппам)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Прогулка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(наблюдение, игры)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самостоятельная  игровая деятельность, подготовка к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Спокойные игры, подготовка ко сну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8.00-8.25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8.25-8.55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8.55-9.35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9.35-9.40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9.40-10.00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10.00-11.00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11.00-11.20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11.20-11.50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11.50-12.00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12.00-15.00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7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воздушные и водные процедуры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15.10-15.20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15.20-15.45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8471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Двигательный режим  в группах для детей раннего возраста  соответствии с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2.4.2.30.49-13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Вторая группа раннего возраста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1500166"/>
          <a:ext cx="6215106" cy="7358114"/>
        </p:xfrm>
        <a:graphic>
          <a:graphicData uri="http://schemas.openxmlformats.org/drawingml/2006/table">
            <a:tbl>
              <a:tblPr/>
              <a:tblGrid>
                <a:gridCol w="1505396"/>
                <a:gridCol w="1135350"/>
                <a:gridCol w="3574360"/>
              </a:tblGrid>
              <a:tr h="753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ЗА НЕДЕЛЮ (мин)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5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 и спортивные упражнения на прогулке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перед окончанием прогулки, продолжительность: 5 мин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п.п.12.10  Сан ПиН 2.4.1.3049-13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 ребенка в детском саду М.А. Рунова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5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 после дневного сна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малыми подгруппами по мере пробуждения детей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4 мин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 ребенка в детском саду М.А. Рунова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по развитию движений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2 раза в неделю по подгруппам Продолжительность: 9 мин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п.п.12.4 Сан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Музыкальное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2 раза в неделю по подгруппам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Продолжительность: 9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п.п.12.4 Сан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в неделю: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час 46 мин.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п.п.12.2 Сан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 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454" marR="33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928694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Двигательный режим  в группах для детей раннего возраста  в соответствии с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2.4.2.30.49-13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Первая младшая группа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142976"/>
          <a:ext cx="6500857" cy="7655729"/>
        </p:xfrm>
        <a:graphic>
          <a:graphicData uri="http://schemas.openxmlformats.org/drawingml/2006/table">
            <a:tbl>
              <a:tblPr/>
              <a:tblGrid>
                <a:gridCol w="1428760"/>
                <a:gridCol w="1214446"/>
                <a:gridCol w="3857651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ЗА НЕДЕЛЮ (мин)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для соблюдения рационального двигательного режима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4 мин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 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 ребенка в детском саду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М.А.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Рунова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6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Физкультминутка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в середине занятия статического характера, продолжительность 1 мин.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 11.11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занятий статического характера: 5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ребенка в детском саду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Рунова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 и спортивные упражнения на прогулке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перед окончанием прогулки, продолжительность: 5 мин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п.п.12.10  Сан ПиН 2.4.1.3049-13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 ребенка в детском саду 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М.А. Рунова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 после дневного сна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ежедневно малыми подгруппами по мере пробуждения детей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4 мин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Двигательная активность ребенка в детском саду 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М.А. Рунова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по физической культуре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3 раза в неделю по подгруппам Продолжительность: 10 мин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п.п.12.4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 по музыке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Проводится 2 раза в неделю по подгруппам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Продолжительность: 10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п.п.12.4 Сан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1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в неделю: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часа 25 мин.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п.п.12.2 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6076" marR="260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571472"/>
            <a:ext cx="6172200" cy="92869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непосредственной образовательной деятельности групп для детей раннего возраста на неделю в соответствии с программой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«От рождения до школы» под ред. Н.Е.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М.А.Васильевой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1643040"/>
          <a:ext cx="6357982" cy="6975184"/>
        </p:xfrm>
        <a:graphic>
          <a:graphicData uri="http://schemas.openxmlformats.org/drawingml/2006/table">
            <a:tbl>
              <a:tblPr/>
              <a:tblGrid>
                <a:gridCol w="3814619"/>
                <a:gridCol w="2543363"/>
              </a:tblGrid>
              <a:tr h="11013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Первая младшая группа 2-3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подгруппам 10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2.4.1.3049-13 п.п.11.9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занятий на пятидневную рабочую неделю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Познание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Познавательно исследовательская и продуктивная (конструктивная) деятельность.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Формирование целостной картины мира.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Формирование элементарных математических представлений.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Коммуникация.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Рисование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Лепка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Физическая культура СанПиН 2.4.1.3049-13 п.п.12.4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Музыкальное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в неделю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Часов в неделю</a:t>
                      </a:r>
                    </a:p>
                  </a:txBody>
                  <a:tcPr marL="33175" marR="33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час 40 мин.</a:t>
                      </a:r>
                    </a:p>
                  </a:txBody>
                  <a:tcPr marL="33175" marR="331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127576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РАСПРЕДЕЛЕНИЕ РЕЖИМНЫХ МОМЕНТОВ В ТЕЧЕНИЕ ДНЯ </a:t>
            </a:r>
            <a:br>
              <a:rPr lang="ru-RU" sz="1400" dirty="0" smtClean="0"/>
            </a:br>
            <a:r>
              <a:rPr lang="ru-RU" sz="1400" dirty="0" smtClean="0"/>
              <a:t>ГРУППЫ РАННЕГО ВОЗРАСТА</a:t>
            </a:r>
            <a:br>
              <a:rPr lang="ru-RU" sz="1400" dirty="0" smtClean="0"/>
            </a:br>
            <a:r>
              <a:rPr lang="ru-RU" sz="1400" dirty="0" smtClean="0"/>
              <a:t>(средний показатель 5:1)</a:t>
            </a:r>
            <a:br>
              <a:rPr lang="ru-RU" sz="1400" dirty="0" smtClean="0"/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000100"/>
          <a:ext cx="6429420" cy="7858180"/>
        </p:xfrm>
        <a:graphic>
          <a:graphicData uri="http://schemas.openxmlformats.org/drawingml/2006/table">
            <a:tbl>
              <a:tblPr/>
              <a:tblGrid>
                <a:gridCol w="3269130"/>
                <a:gridCol w="3160290"/>
              </a:tblGrid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Первая младшая группа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п.п.11.7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организованной образовательной деятельности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п.п.11.9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(в т.ч. под руководством воспитателя)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п.п.11.8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 50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Возвращение с прогулки, подготовка к приему пищи, самообслуживание, личная гигиена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Прием пищи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час 25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прогулке, самообслуживание, личная гигиена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п.п.11.5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в день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3570" marR="335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04" y="500038"/>
          <a:ext cx="5929353" cy="8311062"/>
        </p:xfrm>
        <a:graphic>
          <a:graphicData uri="http://schemas.openxmlformats.org/drawingml/2006/table">
            <a:tbl>
              <a:tblPr/>
              <a:tblGrid>
                <a:gridCol w="2962922"/>
                <a:gridCol w="2966431"/>
              </a:tblGrid>
              <a:tr h="256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Парциальные программы и технологии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7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Степаненкова Э.Я. Методика физического воспитания.-М.: «Воспитание дошкольника» 2005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Степаненкова Э.Я. Физическое воспитание в детском саду.- М.:Мозаика-Синтез 2005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Рунова М.Н. Двигательная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активность ребенка в детском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саду. М.-2003.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7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Социализация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Губанова Н.Ф. Игровая деятельность в детском саду.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397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Губанова Н.Ф. «Развитие игровой деятельности». Система работы в первой младшей группе детского сада- </a:t>
                      </a:r>
                      <a:r>
                        <a:rPr lang="ru-RU" sz="1200" spc="-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2008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Петрова 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В.И.,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Стульник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Т.Д. Нравственное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0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Л.В. Павлова Л.Ю. Трудовое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368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Л.В.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Нравственно-трудовое воспитание в детском саду.-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Куцакова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Л.В. Конструирование и ручной труд в детском саду.- М.: Мозаика Синтез 2008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30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0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«Основы безопасности детей дошкольного возраста» Н.Н. Авдеева, О.Л. Князева, Р.Р. Стеркина.-М.: Просвещение 2007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Т.Ф. </a:t>
                      </a:r>
                      <a:r>
                        <a:rPr lang="ru-RU" sz="12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Саулина</a:t>
                      </a:r>
                      <a:r>
                        <a:rPr lang="ru-RU" sz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«Три сигнала светофора».- М.: Мозаика Синтез, 2009</a:t>
                      </a:r>
                      <a:endParaRPr lang="ru-RU" sz="1200" dirty="0">
                        <a:solidFill>
                          <a:schemeClr val="bg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6" marR="23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1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И КОМПЛЕКСИРОВАНИЕ ПРОГРАММ В ГРУППАХ ОБЩЕРАЗВИВАЮЩЕЙ </a:t>
            </a:r>
          </a:p>
          <a:p>
            <a:pPr lvl="0" indent="31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НАПРАВЛЕННОСТИ ДЛЯ ДЕТЕЙ РАННЕГО ВОЗРАСТА</a:t>
            </a:r>
            <a:endParaRPr lang="ru-RU" sz="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04" y="285719"/>
          <a:ext cx="6000792" cy="8452734"/>
        </p:xfrm>
        <a:graphic>
          <a:graphicData uri="http://schemas.openxmlformats.org/drawingml/2006/table">
            <a:tbl>
              <a:tblPr/>
              <a:tblGrid>
                <a:gridCol w="2643206"/>
                <a:gridCol w="3357586"/>
              </a:tblGrid>
              <a:tr h="27334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ПОЗНАВАТЕЛЬНОЕ </a:t>
                      </a:r>
                      <a:r>
                        <a:rPr lang="ru-RU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4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Познание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Л.А.Венгер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Э.Г. Пилюгина «Воспитание сенсорной культуры ребенка».-М.: Просвещение 1988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О.Б.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Дыбина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«Ребенок и окружающий мир».-М.: Мозаика-синтез 2008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Соломенникова</a:t>
                      </a:r>
                      <a:r>
                        <a:rPr lang="ru-RU" sz="12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О.А. «Экологическое воспитание в детском саду»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Соломенникова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О.А. «Занятия по формированию элементарных экологических представлений».-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</a:t>
                      </a:r>
                      <a:r>
                        <a:rPr lang="ru-RU" sz="1200" spc="-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Мозаика-Синтез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2008</a:t>
                      </a:r>
                      <a:endParaRPr lang="ru-RU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29">
                <a:tc gridSpan="2">
                  <a:txBody>
                    <a:bodyPr/>
                    <a:lstStyle/>
                    <a:p>
                      <a:pPr marL="4445" marR="27305" indent="1397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73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28575" indent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В.В.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Гербова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«Развитие речи в детском саду» для работы с детьми от 2 до 7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лет.-М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Мозаика – Синтез 2007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" marR="28575" indent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В.В.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Гербова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«Занятия по развитию речи в первой младшей группе детского сада».- М.: Мозаика – Синтез 2007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4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>
                          <a:solidFill>
                            <a:srgbClr val="4F81B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indent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В.В.Гербова</a:t>
                      </a:r>
                      <a:r>
                        <a:rPr lang="ru-RU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«Приобщение детей к художественной литературе».- М.: Мозаика-Синтез 2010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605" indent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В.В.Гербова</a:t>
                      </a:r>
                      <a:r>
                        <a:rPr lang="ru-RU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Н.П.Ильчук «Хрестоматия» 2-4 года.- М.: Мозаика-Синтез 2010</a:t>
                      </a:r>
                      <a:endParaRPr lang="ru-RU" sz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4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4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Художественное творчество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marR="28575" indent="146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Е.А. </a:t>
                      </a: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Янушко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Лепка с детьми раннего возраста.- М.: Мозаика-Синтез 2008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" marR="28575" indent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Е.А.Янушко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Рисование с детьми раннего возраста.- М.: Мозаика-Синтез 2008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387" marR="31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285720"/>
          <a:ext cx="6215106" cy="2395685"/>
        </p:xfrm>
        <a:graphic>
          <a:graphicData uri="http://schemas.openxmlformats.org/drawingml/2006/table">
            <a:tbl>
              <a:tblPr/>
              <a:tblGrid>
                <a:gridCol w="3105714"/>
                <a:gridCol w="3109392"/>
              </a:tblGrid>
              <a:tr h="292565">
                <a:tc gridSpan="2"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2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РОЖДЕНИЯ ДО ШКОЛЫ. Основная общеобразовательная программа дошкольного образования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Под ред. Н. Е.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Вераксы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Т. С.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Комаровой,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 А. Васильевой. - М.: МОЗАИКА-СИНТЕЗ, 2010.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Зацепина</a:t>
                      </a:r>
                      <a:r>
                        <a:rPr lang="ru-RU" sz="12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М.Б. «Музыкальное воспитание в детском саду».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М.: Мозаика-Синтез 2005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Новоскольцева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И.М.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Каплунова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«Ладушки»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«Композитор» (С.П.) 2000 все возраста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А.И. Буренина «Ритмическая мозаика» Санкт-Петербург 2000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Т.Э.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Тютюнникова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«Учусь творить. Элементарное 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музицирование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музыка, речь, движение».-</a:t>
                      </a:r>
                      <a:r>
                        <a:rPr lang="ru-RU" sz="12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М.:Москва</a:t>
                      </a: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5-6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шестого года жизни уже могут распределять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роли до начала игры строить свое поведение, придерживаясь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роли. Игровое взаимодействие сопровождается речью, соответствующей и по содержанию, и интонационно взятой роли. Речь, сопровождающая реальные отношения детей, отличается от ролевой речи. Дети начинают осваивать социальные отношения и понимать подчиненность позиций в различных видах деятельности взрослых, одни роли становятся для них более привлекательными, чем другие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распределении ролей могут возникать конфликты, связанные субординацией ролевого поведения. Наблюдается организация игрового пространства, в котором выделяются смысловой «центр» и «периферия». 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игре «Больница» таким центром оказывается кабинет врача, в игре Парикмахерская» — зал стрижки, а зал ожидания выступает в качестве периферии игрового пространства.) Действия детей в играх становятся разнообразными.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Развивается изобразительная деятельность детей. Это возраст наиболее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активного рисования.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течение года дети способны создать до двух тысяч рисунков. Рисунки могут быть самыми разными по содержанию: это и жизненные впечатления детей, и воображаемые ситуации,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иллюстрастрации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 фильмам и книгам. Обычно рисунки представляют собой схематические изображения различных объектов, но могут отличаться оригинальностью композиционного решения, передавать статичные и динамичные отношения. Рисунки приобретают сюжетный характер; достаточно часто встречаются многократно повторяющиеся сюжеты с небольшими или, напротив, существенными изменениями. Изображение человека становится более детализированным и пропорциональным. По рисунку можно судить о половой принадлежности и эмоциональном состоянии изображенного человека.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Конструирование характеризуется умением анализировать условия, в которых протекает эта деятельность. Дети используют и называют разные детали деревянного конструктора. Могут заменить детали постройки в зависимости от имеющегося материала. Овладевают обобщенным способом обследования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образца. Дети способны выделять основные части предполагаемой постройки. Конструктивная деятельность может осуществляться на основе схемы, по замыслу и по условиям. Появляется конструирование в ходе совместной деятельности.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могут конструировать из бумаги, складывая ее в несколько раз (два, четыре, шесть сгибаний); из природного материала. Они осваивают два способа конструирования: 1) от природного материала к художественному образу (в этом случае ребенок «достраивает» природный материал до целостного образа, дополняя его различными деталями); 2) от художественного образа к природному материалу (в этом случае ребенок подбирает необходимый материал, для того чтобы воплотить образ).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восприятие цвета, формы и величины, строения предметов; систематизируются представления детей. Они называют не только основные цвета и их оттенки, но и промежуточные цветовые оттенки; форму прямоугольников, овалов, треугольников. Воспринимают величину объектов, легко выстраивают в ряд — по возрастанию или убыванию — до 10 различных предметов.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Однако дети могут испытывать трудности при анализе пространственного положения объектов, если сталкиваются с несоответствием формы и их пространственного расположения. Это свидетельствует о том, что в различных ситуациях восприятие представляет для дошкольников известные сложности, особенно если они должны одновременно учитывать несколько различных и при этом противоположных признаков.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714348"/>
            <a:ext cx="6172200" cy="561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/>
              <a:t>МОДЕЛЬ ПОСТРОЕНИЯ ОБРАЗОВАТЕЛЬНОГО ПРОЦЕССА С УЧЕТОМ ВОЗРАСТА ВОСПИТАННИКОВ, ОСНОВНЫХ НАПРАВЛЕНИЙ РАЗВИТИЯ И РАЗЛИЧНЫХ ВИДОВ ДЕТСКОЙ ДЕЯТЕЛЬНОСТИ</a:t>
            </a:r>
            <a:br>
              <a:rPr lang="ru-RU" sz="1600" b="1" i="1" dirty="0" smtClean="0"/>
            </a:br>
            <a:r>
              <a:rPr lang="ru-RU" sz="1600" b="1" i="1" dirty="0" smtClean="0"/>
              <a:t>РАННИЙ ВОЗРАСТ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1142976"/>
          <a:ext cx="6429422" cy="7715304"/>
        </p:xfrm>
        <a:graphic>
          <a:graphicData uri="http://schemas.openxmlformats.org/drawingml/2006/table">
            <a:tbl>
              <a:tblPr/>
              <a:tblGrid>
                <a:gridCol w="1071571"/>
                <a:gridCol w="1928826"/>
                <a:gridCol w="1857388"/>
                <a:gridCol w="1571637"/>
              </a:tblGrid>
              <a:tr h="10513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Развивать стремление играть в подвижные игры с простым содержанием, несложными движениями.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Играть в игры, способствующие совершенствованию основных движений.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Приучать действовать сообща, придерживаясь определенного направления  с опорой на зрительные ориентиры и указания педагога.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Приучать поддерживать порядок в игровой комнате и спортивном зале, по окончании игр расставлять игровой материал по местам.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Обучать детей порядку одевания и раздевания.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проявлять интерес к игровым действиям сверстников. Помогать играть рядом, не мешая друг другу. Развивать умение играть вместе со сверстниками.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Содействовать желанию детей самостоятельно подбирать игрушки и атрибуты для игры, использовать предметы –заместители.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накоплению опыта доброжелательных взаимоотношений со сверстниками: обращать внимание детей на ребенка, проявившего заботу о товарище.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Объяснять элементарные правила поведения детей в общественном транспорте.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Приучать детей слушать народные песенки, сказки.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 помощью взрослого приводить себя в порядок. Формировать навык пользования индивидуальными предметами.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Привлекать детей к выполнению простейших трудовых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1142977"/>
          <a:ext cx="6429422" cy="7798100"/>
        </p:xfrm>
        <a:graphic>
          <a:graphicData uri="http://schemas.openxmlformats.org/drawingml/2006/table">
            <a:tbl>
              <a:tblPr/>
              <a:tblGrid>
                <a:gridCol w="1071571"/>
                <a:gridCol w="1928826"/>
                <a:gridCol w="1857388"/>
                <a:gridCol w="1571637"/>
              </a:tblGrid>
              <a:tr h="9726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представления о значении каждого органа для нормальной жизнедеятельности человека: глазки –смотреть, ушки – слышать, носик – нюхать, язычок – пробовать (определять на вкус), ручки - хватать, ножки - стоять, ходить, бегать, голова – думать, запоминать, туловище – наклоняться и поворачиваться в разные стороны.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правильную позу в продуктивных видах деятельности.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Развивать эмоциональность и образность восприятия музыки через движение.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Совершенствовать умение выполнять плясовые движения в кругу, врассыпную, менять движения с изменением характера музыки.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Начать формировать элементарные представления о росте и развитии ребенка, изменении его социального статуса. Развивать умение называть имена членов семьи.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Дать детям элементарные представления о правилах дорожного движения.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элементарные представления о правильных способах взаимодействия с растениями и животными.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Знакомить детей с народными игрушками: дымковской, богородской, матрешкой. Обращать внимание детей на характер игрушек, их форму и цвет.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 помощью художественных и фольклорных произведений знакомить с правилами безопасного для человека и окружающего мира поведение.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1" y="642910"/>
          <a:ext cx="6429419" cy="8194557"/>
        </p:xfrm>
        <a:graphic>
          <a:graphicData uri="http://schemas.openxmlformats.org/drawingml/2006/table">
            <a:tbl>
              <a:tblPr/>
              <a:tblGrid>
                <a:gridCol w="1201100"/>
                <a:gridCol w="2085048"/>
                <a:gridCol w="1571635"/>
                <a:gridCol w="1571636"/>
              </a:tblGrid>
              <a:tr h="1127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Чтение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Речевое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Содействовать желанию детей самостоятельно подбирать игрушки и атрибуты для игры, использовать предметы заместители.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процессе игры с настольным и напольным строительным материалом знакомить детей с деталями.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Обогащать в играх с дидактическим материалом чувственный опыт детей, сравнивать, соотносить, группировать, устанавливать тождество и различие однородных предметов по одному из сенсорных признаков.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называть свойства предметов. Способствовать развитию речи как средства общения. Способствовать развитию артикуляционного и голосового аппарата.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Обучать детей порядку одевания и раздевания. При небольшой помощи взрослого учить снимать одежду, обувь; в определенном порядке аккуратно складывать снятую одежду и обувь.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окончании игры приучать убирать игрушки на место.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начинать движение с началом музыки; передавать образы (птичка летает, зайка прыгает, мишка косолапый).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 время игр-инсценировок учить повторять несложные фразы.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Знакомить с народными игрушками.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Побуждать детей отзываться на игры – действия со звуками (живой и неживой природы), подражать движениям животных и птиц под музыку.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Вызывать активность детей при подпевании и пении. Развивать умение подпевать фразы в песне.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 основе расширения ориентировки детей в ближайшем окружении развивать понимание речи и активизировать словарь.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бережно относиться к материалам, правильно их использовать: по окончании рисования класть их на место, предварительно промыв кисточку в воде.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785786"/>
          <a:ext cx="6500858" cy="7887174"/>
        </p:xfrm>
        <a:graphic>
          <a:graphicData uri="http://schemas.openxmlformats.org/drawingml/2006/table">
            <a:tbl>
              <a:tblPr/>
              <a:tblGrid>
                <a:gridCol w="1214446"/>
                <a:gridCol w="2108215"/>
                <a:gridCol w="1589098"/>
                <a:gridCol w="1589099"/>
              </a:tblGrid>
              <a:tr h="1127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психолого-педагогической работы по направлениям развития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задачи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683" marR="31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7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Речевое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Способствовать пониманию пространственных соотношений.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Узнавать на картинках и в игрушках домашних, диких животных и их детенышей, называть их.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представления о простейших связях между предметами ближайшего окружения.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Помогать детям замечать красоту природы в разное время года.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Развивать продуктивную (конструктивную) деятельность. Развивать умение детей сооружать элементарные постройки по образцу.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слушать небольшие рассказы без наглядного сопровождения.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слушать спокойные и бодрые песни, музыкальные пьесы разного характера, понимать о чем (о ком) поется и эмоционально реагировать на содержание.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умение различать звуки по высоте (высокое и низкое звучание колокольчика, фортепиано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Вызывать у детей интерес к действиям с карандашами, фломастерами, кистью, краской, глиной.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эстетическое восприятие окружающих предметов.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формировать способность воспринимать и воспроизводить движения, показываемые взрослым.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571472"/>
            <a:ext cx="6315076" cy="8471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/>
              <a:t>ТЕМАТИЧЕСКОЕ ПЛАНИРОВАНИЕ ОБРАЗОВАТЕЛЬНОГО ПРОЦЕСА С  УЧЕТОМ ВРЕМЕНИ ГОДА И ВОЗРАСТНЫХ ПСИХОФИЗИОЛОГИЧЕСКИХ ВОЗМОЖНОСТЕЙ ДЕТЕЙ ОТ 1,5 до 3 лет.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2014-2015 учебный год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6" y="1571606"/>
          <a:ext cx="6286545" cy="7286672"/>
        </p:xfrm>
        <a:graphic>
          <a:graphicData uri="http://schemas.openxmlformats.org/drawingml/2006/table">
            <a:tbl>
              <a:tblPr/>
              <a:tblGrid>
                <a:gridCol w="561300"/>
                <a:gridCol w="1510404"/>
                <a:gridCol w="4214841"/>
              </a:tblGrid>
              <a:tr h="404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младшая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01.09-05.09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08.09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.-12.09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15.09-19.09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22.09-26.09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29.09-03.10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06.10-10.10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13.10-17.10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20.10-24.10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воспитатель»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27.10-31.10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8" y="357155"/>
          <a:ext cx="6357984" cy="7601047"/>
        </p:xfrm>
        <a:graphic>
          <a:graphicData uri="http://schemas.openxmlformats.org/drawingml/2006/table">
            <a:tbl>
              <a:tblPr/>
              <a:tblGrid>
                <a:gridCol w="567680"/>
                <a:gridCol w="1589496"/>
                <a:gridCol w="4200808"/>
              </a:tblGrid>
              <a:tr h="357193">
                <a:tc row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03.11-07.11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«Москва»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10.11-14.11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птицы»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17.11-21.11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Богородская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игрушка»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24.11-28.11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47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01.12-05.12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08.12-12.12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15.12-19.12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младший воспитатель»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22.12-26.12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29.12-31.12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11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12.01-16.01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«Мебель»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19.01-23.01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«Матрешка»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26.01-30.01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ЗИМНИХ ИГР И ЗАБАВ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11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02.02-06.02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«Свойства воды»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09.02-13.02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музыкальный руководитель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16.02-20.02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24.02-27.02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714355"/>
          <a:ext cx="6286545" cy="6786598"/>
        </p:xfrm>
        <a:graphic>
          <a:graphicData uri="http://schemas.openxmlformats.org/drawingml/2006/table">
            <a:tbl>
              <a:tblPr/>
              <a:tblGrid>
                <a:gridCol w="561299"/>
                <a:gridCol w="1459377"/>
                <a:gridCol w="4265869"/>
              </a:tblGrid>
              <a:tr h="522046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02.03-06.03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10.03-13.03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16.03-20.03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23.03-27.03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30.03-03.04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птицы обитатели живого уголка»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06.04-10.04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13.04-17.04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«Деревья»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20.04-24.04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27.04-30.04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05.05-08.05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12.05-15.05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«Аквариумные рыбки»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18.05-22.05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Светофор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25.05.29.05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604" y="1714480"/>
            <a:ext cx="5888736" cy="3643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Новые формы воспитательно-образовательной деятельности для детей раннего возраста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14282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 ДНЯ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АДАПТАЦИОННОЙ ГРУППЫ КРАТКОВРЕМЕННОГО ПРЕБЫВАНИЯ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857224"/>
          <a:ext cx="6286544" cy="7413334"/>
        </p:xfrm>
        <a:graphic>
          <a:graphicData uri="http://schemas.openxmlformats.org/drawingml/2006/table">
            <a:tbl>
              <a:tblPr/>
              <a:tblGrid>
                <a:gridCol w="4711332"/>
                <a:gridCol w="1575212"/>
              </a:tblGrid>
              <a:tr h="222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4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 деятельность 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 (по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подгруппам)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Уход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детей домой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8.30-9.00</a:t>
                      </a: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9.00-10.30</a:t>
                      </a: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10.30-11.10</a:t>
                      </a: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11.10-11.20</a:t>
                      </a: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11.20-11.30</a:t>
                      </a: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4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 деятельность (под руководством воспитателя)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 (по подгруппам)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Уход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детей домой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15.00-15.30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15.30-17.00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17.00-17.40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17.40-17.50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17.50-18.00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213" marR="31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172200" cy="7143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План непосредственной образовательной деятельности  для адаптационной группы кратковременного пребывания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1142976"/>
          <a:ext cx="6429420" cy="3734095"/>
        </p:xfrm>
        <a:graphic>
          <a:graphicData uri="http://schemas.openxmlformats.org/drawingml/2006/table">
            <a:tbl>
              <a:tblPr/>
              <a:tblGrid>
                <a:gridCol w="2264909"/>
                <a:gridCol w="1972663"/>
                <a:gridCol w="2191848"/>
              </a:tblGrid>
              <a:tr h="8444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Виды игр-занятий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Адаптационная группа кратковременного пребывания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1,5-2 года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 подгруппам 9 мин.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СанПиН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2.4.1.3049-13 п.п.11.9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Ответственный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занятий на пятидневную рабочую неделю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Расширение ориентировки в окружающем и развитие речи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Развитие движений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 по физической культуре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Игры-занятия со строительным материалом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Игры-занятия с дидактическим материалом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Воспитатель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Музыкальное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Музыкальный руководитель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Игро-терапия, сказкотерапия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Всего занятий в неделю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Всего часов в неделю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час 30 мин.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24015" marR="24015" marT="69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8" y="5000627"/>
          <a:ext cx="6429420" cy="3718208"/>
        </p:xfrm>
        <a:graphic>
          <a:graphicData uri="http://schemas.openxmlformats.org/drawingml/2006/table">
            <a:tbl>
              <a:tblPr/>
              <a:tblGrid>
                <a:gridCol w="2264585"/>
                <a:gridCol w="2264585"/>
                <a:gridCol w="1900250"/>
              </a:tblGrid>
              <a:tr h="72219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игр-занятий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Адаптационная группа кратковременного пребывания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2-3 года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подгруппам 10  мин.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 п.п.11.9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занятий на пятидневную рабочую неделю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Познание 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Коммуникация.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Продуктивная деятельность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Игро-терапия, сказкотерапия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1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Физическая культура СанПиН 2.4.1.3049-13 п.п.12.4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по физической культуре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Музыкальное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Музыкальный руководитель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в неделю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часов в неделю </a:t>
                      </a: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час 40 мин.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64" marR="20264" marT="5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64" marR="20264" marT="58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продолжает развиваться образное мышление. Дети способны не только решить задачу в наглядном плане, но и совершить преобразования объекта, указать, в какой последовательности объекты вступят во взаимодействие, и т.д. Однако подобные решения окажутся правильными только в том случае, если дети будут применять адек­ватные мыслительные средства. Среди них можно выделить схематизированные представления, которые возникают в процессе наглядного моделирования; комплексные представления, отражающие представления детей о системе признаков, которыми могут обладать объекты, а также представления, отражающие стадии преобразования различных объектов и явлений (представления о цикличности изменений): представления о смене времен года, дня и ночи, об увеличении и уменьшении объектов в результате различных воздействий, представления о развитии и т. Кроме того, продолжают совершенствоваться обобщения, что является основой словесно логического мышления. В дошкольном возрасте у детей еще отсутствуют представления о классах объектов. Дети группируют объекты по признакам, которые могут изменяться, однако начинают формироваться операции логического сложения и умножения классов. Так, например, старшие дошкольники при группировке объектов могут учитывать два признака: цвет и форму (материал) и т.д.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показали исследования отечественных психологов, дети старшего дошкольного возраста способны рассуждать и давать адекватные причинные объяснения, если анализируемые отношения не выходят за пределы их наглядного опыта.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воображения в этом возрасте позволяет детям сочинять достаточно оригинальные и последовательно разворачивающиеся истории. Воображение будет активно развиваться лишь при условии проведения специальной работы по его активизации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Продолжают развиваться устойчивость, распределение, переключаемость внимания. Наблюдается переход от непроизвольного к произвольному вниманию.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речь, в том числе ее звуковая сторона. Дети могут правильно воспроизводить шипящие, свистящие и сонорные звуки. Развиваются фонематический слух, интонационная выразительность речи при чтении стихов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сюжетно-ролевой игре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повседневной жизни.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Совершенствуется грамматический строй речи. Дети используют практически все части речи, активно занимаются словотворчеством. Богаче становится лексика: активно используются синонимы и антонимы.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Развивается связная речь. Дети могут пересказывать, рассказывать по картинке, передавая не только главное, но и детали.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Достижения этого возраста характеризуются распределением ролей игровой деятельности; структурированием игрового пространства; дальнейшим развитием изобразительной деятельности, отличающейся высокой продуктивностью; применением в конструировании обобщенного способа обследования образца; усвоением обобщенных способов изображения предметов одинаковой формы.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Восприятие в этом возрасте характеризуется анализом сложных форм объектов; развитие мышления сопровождается освоением мыслительных средств (схематизированные представления, комплексные представления, представления о цикличности изменений); развиваются умение обобщать, причинное мышление, воображение, произвольное внимание, речь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 Я.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571472"/>
            <a:ext cx="6315076" cy="8471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/>
              <a:t>ТЕМАТИЧЕСКОЕ ПЛАНИРОВАНИЕ ОБРАЗОВАТЕЛЬНОГО ПРОЦЕСА С  УЧЕТОМ ВРЕМЕНИ ГОДА И ВОЗРАСТНЫХ ПСИХОФИЗИОЛОГИЧЕСКИХ ВОЗМОЖНОСТЕЙ ДЕТЕЙ ОТ 1,5 до 3 лет.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2014-2015 учебный год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1571607"/>
          <a:ext cx="6357982" cy="3686508"/>
        </p:xfrm>
        <a:graphic>
          <a:graphicData uri="http://schemas.openxmlformats.org/drawingml/2006/table">
            <a:tbl>
              <a:tblPr/>
              <a:tblGrid>
                <a:gridCol w="357191"/>
                <a:gridCol w="857256"/>
                <a:gridCol w="2357454"/>
                <a:gridCol w="2786081"/>
              </a:tblGrid>
              <a:tr h="353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Адаптационная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1,5-2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Адаптационная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2-3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01.09-05.09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 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08.09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.-12.09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15.09-19.09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«Осень» 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22.09-26.09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«Игрушки-овощи, фрукты» 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29.09-03.10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06.10-10.10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«Одежда»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13.10-17.10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20.10-24.10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«Обувь»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воспитатель»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27.10-31.10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«Игрушки-домашние животные»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5286380"/>
          <a:ext cx="6357983" cy="3286148"/>
        </p:xfrm>
        <a:graphic>
          <a:graphicData uri="http://schemas.openxmlformats.org/drawingml/2006/table">
            <a:tbl>
              <a:tblPr/>
              <a:tblGrid>
                <a:gridCol w="357192"/>
                <a:gridCol w="857254"/>
                <a:gridCol w="2357454"/>
                <a:gridCol w="2786083"/>
              </a:tblGrid>
              <a:tr h="214314">
                <a:tc row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03.11-07.11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«Москва»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10.11-14.11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«Игрушки-домашние птицы»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птицы»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17.11-21.11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Богородская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игрушка»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24.11-28.11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01.12-05.12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«Зима» 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08.12-12.12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Игрушки-дикие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животные»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15.12-19.12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младший воспитатель»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22.12-26.12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«Одежда»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29.12-31.12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«Обувь»</a:t>
                      </a:r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8" y="357155"/>
          <a:ext cx="6357983" cy="2389266"/>
        </p:xfrm>
        <a:graphic>
          <a:graphicData uri="http://schemas.openxmlformats.org/drawingml/2006/table">
            <a:tbl>
              <a:tblPr/>
              <a:tblGrid>
                <a:gridCol w="357192"/>
                <a:gridCol w="1000132"/>
                <a:gridCol w="2357454"/>
                <a:gridCol w="2643205"/>
              </a:tblGrid>
              <a:tr h="345213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12.01-16.01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Игрушки-мебель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«Мебель»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19.01-23.01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Игрушки-Матрешка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«Матрешка»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26.01-30.01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НЕДЕЛЯ ЗИМНИХ ИГР И ЗАБАВ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1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02.02-06.02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«Свойства воды»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«Свойства воды»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09.02-13.02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«Профессия музыкальный руководитель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16.02-20.02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24.02-27.02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«Весна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90" y="2857488"/>
          <a:ext cx="6357982" cy="5133066"/>
        </p:xfrm>
        <a:graphic>
          <a:graphicData uri="http://schemas.openxmlformats.org/drawingml/2006/table">
            <a:tbl>
              <a:tblPr/>
              <a:tblGrid>
                <a:gridCol w="357190"/>
                <a:gridCol w="1000132"/>
                <a:gridCol w="2357454"/>
                <a:gridCol w="2643206"/>
              </a:tblGrid>
              <a:tr h="35375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02.03-06.03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10.03-13.03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16.03-20.03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23.03-27.03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0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30.03-03.04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«Игрушки-домашние птицы обитатели живого уголка»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птицы обитатели живого уголка»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06.04-10.04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«Транспорт воздушный»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13.04-17.04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«Деревья»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«Деревья»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20.04-24.04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«Транспорт специальный»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27.04-30.04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«Транспорт военный»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05.05-08.05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«Цветы»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12.05-15.05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«Игрушки-рыбки»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«Аквариумные рыбки»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18.05-22.05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Светофор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25.05.29.05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  <a:p>
                      <a:endParaRPr lang="ru-RU" sz="1200" dirty="0"/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1928794"/>
            <a:ext cx="5829300" cy="4643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ПРИОРИТЕТНОЕ НАПРАВЛЕНИЕ РАБОТЫ </a:t>
            </a:r>
            <a:br>
              <a:rPr lang="ru-RU" sz="3200" b="1" dirty="0" smtClean="0"/>
            </a:br>
            <a:r>
              <a:rPr lang="ru-RU" sz="3200" dirty="0" smtClean="0"/>
              <a:t>«ЗДОРОВЫЙ РЕБЕНОК-ФИЗКУЛЬТУРА И СПОРТ В ДЕТСКОМ САДУ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1285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Приоритетное направление работы дошкольного отделения «Здоровый ребенок – физкультура и спорт в детском саду»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0" y="857224"/>
            <a:ext cx="68580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Проблеме сохранения психического и физического здоровья всех участников образовательного процесса уделяется особое место. Только здоровый педагог может правильно общаться с детьми и воспитывать здоровую личность. Только здоровый родитель может своим примером поддерживать потребность ребенка к здоровому образу жизни. Только здоровый ребенок будет развиваться гармонично, легко адаптироваться при переходе из одного возраста в другой, вариативно мыслить и ориентироваться в любой ситуации.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AutoShape 1"/>
          <p:cNvSpPr>
            <a:spLocks noChangeArrowheads="1"/>
          </p:cNvSpPr>
          <p:nvPr/>
        </p:nvSpPr>
        <p:spPr bwMode="auto">
          <a:xfrm>
            <a:off x="142852" y="2000232"/>
            <a:ext cx="2095523" cy="22367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Комплексная медико-психологическая оценка уровня физического развития и здоровья детей: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-медицинский персонал;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-воспитатель по физической культуре;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-педагог-психолог;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-учитель-дефектолог;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-учитель-логопед;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-воспитатель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2357430" y="1928794"/>
            <a:ext cx="2219325" cy="29797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компоненты в организации режима: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безопасная среда;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-комфортные психологические условия пребывания;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-учет гигиенических факторов;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-введение оздоровительных элементов в занятия;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-соблюдение двигательного режима;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-смена видов деятельности;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-комплексная коррекционная работа;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-интеграция игровой деятельности в образовательные области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4714884" y="2000232"/>
            <a:ext cx="2009774" cy="23034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Традиционные формы работы с воспитанниками: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-физкультурные занятия;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-музыкальные занятия;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-оздоровительное плавание;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-утренняя гимнастика;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-гимнастика пробуждения;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-физкультминутка;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-подвижные и спортивные игры;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-физкультурные праздники и развлечения;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-дни здоровья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42852" y="4500562"/>
            <a:ext cx="2238375" cy="27813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Профилактическая и оздоровительная работа с детьми: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-ежегодная диспансеризация;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-углубленный осмотр детей;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-профилактические прививки;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-сезонная профилактика простудных заболеваний;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-сбалансированное питание;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-соблюдение воздушного и температурного режима;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-полоскание рта после приема пищи;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-оздоровительные мероприятия с детьми со сложной адаптацией;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-индивидуальные занятия с часто болеющими детьми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572008" y="4572000"/>
            <a:ext cx="2105025" cy="26098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 семьями воспитанников: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-целенаправленная работа по пропаганде здорового образа жизни;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-ознакомление родителей с содержанием физкультурно -оздоровительной работы в дошкольном отделении;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-обучение родителей конкретным методикам оздоровления;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-спортивные досуги и дни здоровья;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-тематические дни открытых дверей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571876" y="7429520"/>
            <a:ext cx="2305050" cy="15382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Секционные формы работы с детьми: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мяча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-степ-аэробика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Апельсин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-ритмическая гимнастика;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-танцевальный коллектив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Шармэль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214422" y="7429520"/>
            <a:ext cx="2228850" cy="1514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Оздоровительная и профилактическая работа с сотрудниками: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-ежегодная диспансеризация;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-профилактическая вакцинация;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-психологические тренинги;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-клуб 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спортсмен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-совместные выходные дни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571744" y="5000628"/>
            <a:ext cx="1828800" cy="1743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сохранения здоровья и снижения заболеваемости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77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ВИДЫ, ЗАДАЧИ И НЕОБХОДИМЫЕ УСЛОВИЯ ДЛЯ ДВИГАТЕЛЬНОЙ ДЕЯТЕЛЬНОСТИ 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643042"/>
          <a:ext cx="6286544" cy="7215237"/>
        </p:xfrm>
        <a:graphic>
          <a:graphicData uri="http://schemas.openxmlformats.org/drawingml/2006/table">
            <a:tbl>
              <a:tblPr/>
              <a:tblGrid>
                <a:gridCol w="1800562"/>
                <a:gridCol w="2188049"/>
                <a:gridCol w="2297933"/>
              </a:tblGrid>
              <a:tr h="49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двигательной активности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Физиологическая и воспитательная задачи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805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Необходимые условия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 во время бодрствования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Удовлетворение органической потребности в движении.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Воспитание свободы движений, ловкости, смелости, гибкости 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Наличие в групповых помещениях, на участках детского сада места для движения.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Одежда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стесняющая движения.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Игрушки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пособия, побуждающие ребенка к движениям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Воспитание умений двигаться в соответствии с заданными условиями, воспитывать волевое (произвольное) внимание через овладение умением выполнять правила игры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Знание правил воспитателями и детьми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Движения под музыку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Воспитание чувства ритма, умения выполнять движения под музыку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Музыкальное сопровождение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 или гимнастика пробуждения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Сделать более физиологичным и психологически комфортным переход от сна к бодрствованию.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Воспитывать потребность перехода от сна к бодрствованию через движения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Знание воспитателем комплексов гимнастики после сна, наличие в спальне места для проведения гимнастики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783" marR="337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142844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ФИЗКУЛЬТУРНО-ОЗДОРОВИТЕЛЬНЫХ МЕРОПРИЯТИЙ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571473"/>
          <a:ext cx="6429419" cy="8030016"/>
        </p:xfrm>
        <a:graphic>
          <a:graphicData uri="http://schemas.openxmlformats.org/drawingml/2006/table">
            <a:tbl>
              <a:tblPr/>
              <a:tblGrid>
                <a:gridCol w="2465984"/>
                <a:gridCol w="1556524"/>
                <a:gridCol w="2406911"/>
              </a:tblGrid>
              <a:tr h="211669">
                <a:tc>
                  <a:txBody>
                    <a:bodyPr/>
                    <a:lstStyle/>
                    <a:p>
                      <a:pPr marL="5270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-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1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Прием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704215" indent="-31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 </a:t>
                      </a:r>
                      <a:r>
                        <a:rPr lang="ru-RU" sz="105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 1-й смены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909"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Осмотр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 </a:t>
                      </a:r>
                      <a:r>
                        <a:rPr lang="ru-RU" sz="105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сестра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549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05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 1-й смены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Завтрак, обед, полдник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режиму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Повар, диетсестра, кладовщик, </a:t>
                      </a:r>
                      <a:r>
                        <a:rPr lang="ru-RU" sz="105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53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Физкультурные занятия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2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расписанию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 ФИЗО, 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1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Музыкальные занятия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2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расписанию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Музыкальный руководитель, </a:t>
                      </a:r>
                      <a:r>
                        <a:rPr lang="ru-RU" sz="105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Оздоровительное плавание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2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расписанию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Инструктор по физической культуре, 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240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Физкультминутки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724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 время занятий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53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 между занятиями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855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режиму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9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игры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 ФИЗО, воспитатели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166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упражнения на прогулке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2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дни с наименьшей  двигательной активностью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05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Физкультурные досуги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2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раз в квартал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 ФИЗО, 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 по развитию движений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4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374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режиму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279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Закаливающие мероприятия (облегченная одежда, мытье рук до локтя, умывание прохладной водой, питьевой режим, воздушные ванны, солнечные ванны, по­лоскание рта холодной водой)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 дня </a:t>
                      </a:r>
                      <a:endParaRPr lang="ru-RU" sz="1050" spc="-2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Воспитатели, медицинская сестра, вос­питатель ФИЗО, </a:t>
                      </a:r>
                      <a:r>
                        <a:rPr lang="ru-RU" sz="1050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 УВР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обследование состояния здоровья детей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раза в год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сестра, врач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Обследование физического развития детей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раза в год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 ФИЗО, педагог-психолог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166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Медико-педагогический контроль за проведением физкультурных занятий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88110" algn="l"/>
                        </a:tabLs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раз в месяц в группах среднего и старшего возраста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 УВР,  медицинская сестра, воспитатель ФИ­ЗО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228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Тепловой и воздушный режим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графику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Воспитатели, </a:t>
                      </a:r>
                      <a:r>
                        <a:rPr lang="ru-RU" sz="1050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 УВР,  </a:t>
                      </a:r>
                      <a:r>
                        <a:rPr lang="ru-RU" sz="105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1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Санитарно-гигиенический режим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Воспитатели, медицинская сестра медицинская сестра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5102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Консультативная и просветительская работа среди педагогов по вопросам фи­зического развития и оздоровления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годовому плану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spc="-3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</a:t>
                      </a:r>
                      <a:r>
                        <a:rPr lang="ru-RU" sz="105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 УВР, 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 ФИЗО, </a:t>
                      </a:r>
                      <a:r>
                        <a:rPr lang="ru-RU" sz="105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171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Консультативная и просветительская работа среди родителей по вопросам физического развития и оздоровления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5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годовому плану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зам.дир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по УВР , воспитатель ФИЗО, педагог-психолог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59" marR="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85720"/>
          <a:ext cx="6357981" cy="8644983"/>
        </p:xfrm>
        <a:graphic>
          <a:graphicData uri="http://schemas.openxmlformats.org/drawingml/2006/table">
            <a:tbl>
              <a:tblPr/>
              <a:tblGrid>
                <a:gridCol w="1392867"/>
                <a:gridCol w="1172319"/>
                <a:gridCol w="1172319"/>
                <a:gridCol w="1310238"/>
                <a:gridCol w="1310238"/>
              </a:tblGrid>
              <a:tr h="2068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Возрастные группы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Младшая группа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Элементы повседневного закаливания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холодное время года допускаются колебания температуры воздуха в присутствии детей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6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Воздушно-температурный режим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+21 до +22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 + 21 до + 22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 + 20 до + 21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 + 20 до + 21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Обеспечивается рациональное сочетание температуры воздуха и одежды детей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односторонне проветривание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 в присутствии детей )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холодное время года проветривание проводится кратковременно (5-10 минут)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Допускается снижение температуры на 1-2 градуса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2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 сквозное проветривание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в отсутствии  детей)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Сквозное проветривание проводят не менее 10 минут через каждые 1,5 часа. Заканчивается проветривание за 30 минут до прихода детей. При проветривании допускается снижение температуры воздуха не более чем на 2-4 градуса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6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 воздуха в спальнях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+18 до +20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+19 до +20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+19 до +20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+19 до +20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Обеспечивается состояние теплового комфорта соответствием одежды, температуры воздуха в помещении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холодное время года проводится ежедневно в зале, одежда облегченная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Физкультурные занятия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+19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+19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+19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+19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Плавание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раз в неделю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мин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раза в неделю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 мин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раза в неделю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 мин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 раза в неделю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 мин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Прогулка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Одежда и обувь соответствуют метеорологическим условиям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Ежедневная продолжительность прогулки составляет не менее 4 часов. В холодное время года прогулка сокращается при температуре воздуха ниже -15 градусов. Прогулка не проводится: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ниже -16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ниже-16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ниже-20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ниже-20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Хождение босиком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Ежедневно. В холодное время года в помещении при соблюдении нормативных температур.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 пробуждения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Гигиенические процедуры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Умывание, мытье рук до локтя водой комнатной температуры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Умывание, обтирание шеи, верхней части груди прохладной водой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Полоскание рта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После приема пищи водой комнатной температуры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Игровой массаж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Закаливающее дыхание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Закаливающее дыхание, игровой массаж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Закаливающее дыхание, игровой массаж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Закаливающее дыхание, игровой массаж 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632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Закаливание проводится на фоне теплового комфорта для организма ребенка, что достигается рациональным сочетанием метеорологических факторов среды, теплозащитных свойств одежды детей и уровня их двигательной активности. Учитывая индивидуальные особенности состояния ребенка и эмоциональный настрой</a:t>
                      </a:r>
                    </a:p>
                  </a:txBody>
                  <a:tcPr marL="30211" marR="30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ЗАКАЛИВАЮЩИХ МЕРОПРИЯТИЙ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42910"/>
            <a:ext cx="6172200" cy="1214446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ДОШКОЛЬНОЕ ОТДЕЛЕНИЕ РЕАЛИЗУЕТ ПРОГРАММУ ПО УКРЕПЛЕНИЮ ЗДОРОВЬЯ ВОСПИТАННИКОВ ДОШКОЛЬНОГО ОТДЕЛЕНИЯ</a:t>
            </a:r>
            <a:br>
              <a:rPr lang="ru-RU" sz="1400" dirty="0" smtClean="0"/>
            </a:br>
            <a:r>
              <a:rPr lang="ru-RU" sz="1400" dirty="0" smtClean="0"/>
              <a:t>И ПРОФИЛАКТИКИ РЕСПИРАТОРНЫХ ЗАБОЛЕВАНИЙ</a:t>
            </a:r>
            <a:br>
              <a:rPr lang="ru-RU" sz="1400" dirty="0" smtClean="0"/>
            </a:br>
            <a:r>
              <a:rPr lang="ru-RU" sz="1400" dirty="0" smtClean="0"/>
              <a:t>У ЧАСТОБОЛЕЮЩИХ ДЕТЕЙ </a:t>
            </a:r>
            <a:br>
              <a:rPr lang="ru-RU" sz="1400" dirty="0" smtClean="0"/>
            </a:br>
            <a:r>
              <a:rPr lang="ru-RU" sz="1400" dirty="0" smtClean="0"/>
              <a:t>«ЗДОРОВЫЙ МАЛЫШ»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программе «Здоровый малыш» предусматривается охрана жизни и укрепление здоровья ребенка, поддержание у него бодрого, жизнерадостного настроения, профилактика негативных эмоций и нервных срывов, совершенствование всех функций организма, полноценное физическое развитие, воспитание интереса к различным доступным видам двигательной деятельности, формирование основ физической культуры, потребности в ежедневных физических упражнениях, воспитание положительных нравственно-волевых качеств.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«Здоровый малыш» составлена на основе  содержания образовательной области  «Физическое развитие» и основной общеобразовательной программы «От рождения до школы»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под.ред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М.А.Васильевой.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И ЗАДАЧИ ПРОГРАММЫ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создание устойчивой мотивации и потребности в сохранении своего здоровья и здоровья окружающих людей.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сохранение и укрепление здоровья детей;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привычки к здоровому образу жизни;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профилактика нарушений опорно-двигательного аппарата, зрения, простудных заболеваний;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потребности в ежедневной двигательной деятельности;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привитие культурно-гигиенических навыков;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оздоровление организма посредством приобретения навыка правильного дыхания;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осознание и осмысление собственного «я», преодоление барьеров в общении, формирование коммуникативных навыков;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внимания, сосредоточенности, организованности, воображения, фантазии, умения управлять своими поступками, чувствами.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857224"/>
            <a:ext cx="6172200" cy="66437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ОСНОВЫ ПРОГРАММЫ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 определению Всемирной организации здравоохранения, здоровье — естественное состояние организма, характеризующееся его уравновешенностью с окружающей средой и отсутствием каких-либо болезненных изменений; состояние полного телесного, душевного и социального благополучия. Задача детского сада — научить каждого ребенка бережно относиться к своему здоровью. Научно доказано, что здоровье человека на 7—8% зависит от успехов системы здравоохранения и более чем на 60% от его образа жизни.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период дошкольного детства в процессе целенаправленного педагогического воздействия у детей можно сформировать потребность в здоровом образе жизни.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Дошкольный период — чрезвычайно важный этап в жизни ребенка. Именно в дошкольном возрасте происходит усиленное физическое и умственное развитие, интенсивно формируются различные способности, закладывается основа черт характера и моральных качеств личности. На этой стадии развития у ребенка формируются самые глубокие и важные человеческие чувства, хотя и в очень наивной и примитивной форме: чувства долга, собственного достоинства, самостоятельности, независимости, понимание прекрасного и безобразного и др.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«Ребенок не есть уменьшенная копия взрослого», — писал более 130 лет назад русский ученый С.Ф.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Хотовицкий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Ребенок более податлив, пластичен, на него сравнительно легко влияет и в хорошую, и в дурную стороны окружающая среда. И чем меньше ребенок, тем легче на него воздействовать. Уже к трем годам малыш проявляет интерес к окружающему, в 4—5 лет до некоторой степени он подчиняет свое поведение контролю сознания, в 6—7 лет у детей зарождается чувство любви к Родине, ее природе, истории, общественно-политической жизни, возрастает познавательный интерес. В дошкольном возрасте, по мнению А.С. Макаренко, закладываются основы, корни воспитания.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300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90" y="285720"/>
            <a:ext cx="6429420" cy="8501122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149714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lang="en-US" sz="7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5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Организационный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детей 6-7 лет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сюжетно-ролевых играх дети подготовительной к школе группы начинают осваивать сложные взаимодействия людей,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отражающие характерные значимые жизненные ситуации, например, свадьбу, рождение ребенка, болезнь, трудоустройство и т. 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Игровые действия детей становятся более сложными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обретают особый смысл, который не всегда открывается взрослому. Игровое пространство усложняется. В нем может быть несколько центров, каждый из которых поддерживает свою сюжетную линию. При этом дети способны отслеживать поведение партнеров по всему игровому пространству и менять свое поведение в зависимости от места в нем. Так, ребенок уже обращается к продавцу не просто как покупатель, а как покупатель-мама или покупатель-шофер и т. п. Исполнение роли акцентируется не только самой ролью, но и тем, в какой части игрового пространства эта роль воспроизводится. Например, исполняя роль водителя автобуса, ребенок командует пассажирами и подчиняется инспектору ГИБДД. Если логика игры требует появления новой роли, то ребенок может по ходу игры взять на себя новую роль, сохранив при этом роль, взятую ранее. Дети могут комментировать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нение роли тем или иным участником игры.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Образы из окружающей жизни и литературных произведений, передаваемые детьми в изобразительной деятельности, становятся сложнее. Рисунки приобретают более детализированный характер, обогащается их цветовая гамма. Более явными становятся различия между рисунками мальчиков и девочек. Мальчики охотно изображают технику, космос, военные действия и т.п. Девочки обычно рисуют женские образы: принцесс, балерин, моделей и т.д. Часто встречаются и бытовые сюжеты: мама и дочка, комната и т.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Изображение человека становится еще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более детализированным и пропорциональным. Появляются пальцы на руках, глаза, рот, нос, брови, подбородок. Одежда может быть украшена различными деталями.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правильном педагогическом подходе у детей формируются художественно-творческие способности в изобразительной деятельности.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подготовительной к школе группы в значительной степени освоили конструирование из строительного материала. Они свободно владеют обобщенными способами анализа как изображений, так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построек; не только анализируют основные конструктивные особенности различных деталей, но и определяют их форму на основе сходства со знакомыми им объемными предметами. Свободные постройки становятся симметричными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пропорци­ональными, их строительство осуществляется на основе зрительной ориентировки.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быстро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правильно подбирают необходимый материал. Они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доста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точно точно представляют себе последовательность, в которой будет осуществляться постройка, и материал, который понадобится для ее выполнения; способны выполнять различные по степени сложности постройки как по собственному замыслу, так и по условиям.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этом возрасте дети уже могут освоить сложные формы сложения из листа бумаги и придумывать собственные, но этому их нужно специально обучать. Данный вид деятельности не просто доступен детям — он важен для углубления их пространственных представлений.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14290" y="214282"/>
            <a:ext cx="2428875" cy="2181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Отдых.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Приобщать детей к интересной и полезной деятельности (игры, спорт, рисование, лепка, моделирование, слушание музыки, просмотр мультфильмов, рассматривание книжных иллюстраций и т.д.).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42852" y="2928926"/>
            <a:ext cx="2695575" cy="3257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Праздники.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Расширять представления детей о международных и государственных праздниках.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чувство сопричастности к народным торжествам.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Привлекать к активному, разнообразному участию в подготовке к празднику и его проведении. Воспитывать чувство удовлетворения от участия в коллективной предпраздничной деятельности.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Закладывать основы праздничной культуры.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42852" y="6429388"/>
            <a:ext cx="3495675" cy="251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Творчество.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Совершенствовать самостоятельную музыкально-художественную и познавательную деятельность.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потребность творчески проводить свободное время в социально значимых целях, занимаясь различной деятельностью: музыкальной, изобразительной, театральной и др.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Содействовать посещению художественно-эстетических студий по интересам ребенка.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3429000" y="142844"/>
            <a:ext cx="3267075" cy="3295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Развлечения.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стремление активно участвовать в развлечениях, общаться, быть доброжелательными и отзывчивыми.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Приучать осмысленно использовать приобретенные знания и умения самостоятельной деятельности.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творческие способности, любознательность, память, воображение, умение правильно вести себя в различных ситуациях.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Расширять представления об искусстве, традициях и обычаях народов России, учить использовать полученные навыки и знания в жизни.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071810" y="3643306"/>
            <a:ext cx="2071702" cy="12477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КУЛЬТУРНО-ДОСУГОВАЯ ДЕЯТЕЛЬНОСТЬ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86190" y="5143504"/>
            <a:ext cx="2847975" cy="3343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познавательная и художественная деятельность.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Предоставлять детям возможность для проведения опытов с различными материалами (водой, песком, глиной 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.п.);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наблюдения за растениями, животными, окружающей природой.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умение играть в настольно-печатные и дидактические игры.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Поддерживать желание дошкольников показывать свои коллекции (открытки, фантики и т.п.).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500033"/>
          <a:ext cx="6357984" cy="8473069"/>
        </p:xfrm>
        <a:graphic>
          <a:graphicData uri="http://schemas.openxmlformats.org/drawingml/2006/table">
            <a:tbl>
              <a:tblPr/>
              <a:tblGrid>
                <a:gridCol w="1143009"/>
                <a:gridCol w="1643074"/>
                <a:gridCol w="1857388"/>
                <a:gridCol w="1714513"/>
              </a:tblGrid>
              <a:tr h="1906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Время </a:t>
                      </a:r>
                      <a:endParaRPr lang="ru-RU" sz="13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воспитательно-образовательного процесса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Знаний»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города»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Адаптация вновь поступивших детей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Знаний»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города»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детей на начало учебного года по разделам программы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Знаний»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города»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 в группах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Праздники «Осеннины»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Осеннины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Осеннины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подготовке групп к холодному периоду года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«Неделя игры и игрушки»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Тематические дни, музыкально-спортивные развлечения и досуги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«Неделя игры и игрушки»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и проведение познавательных мероприятий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</a:t>
                      </a:r>
                      <a:endParaRPr lang="ru-RU" sz="13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«Неделя игры и игрушки»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«Поделка из природного материала»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новогодней елки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новогодней елки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лучшее оформление группы к новогодним праздникам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новогодней елки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«Украшения для новогодней елки»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«Неделя зимних игр и забав»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Спортивно-музыкальные праздники и досуги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лучшее оформление территории групповой прогулочной площадки на тему «Цветная зима»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</a:t>
                      </a:r>
                      <a:endParaRPr lang="ru-RU" sz="13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 в группах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оформлении территории детского сада на тему «Цветная зима»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защитника Отечества»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«Масленица»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День здоровья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защитника Отечества»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Праздник «Масленица»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«Масленица-кривошейка»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защитника Отечества»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«Масленица»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«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Масленица-кривошейка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28145" marR="28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МОДЕЛЬ КУЛЬТУРНО-ДОСУГОВОЙ ДЕЯТЕЛЬНОСТИ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2014-2015 УЧЕБНЫЙ ГОД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7" y="357157"/>
          <a:ext cx="6143666" cy="8160769"/>
        </p:xfrm>
        <a:graphic>
          <a:graphicData uri="http://schemas.openxmlformats.org/drawingml/2006/table">
            <a:tbl>
              <a:tblPr/>
              <a:tblGrid>
                <a:gridCol w="798074"/>
                <a:gridCol w="1656381"/>
                <a:gridCol w="1992676"/>
                <a:gridCol w="1696535"/>
              </a:tblGrid>
              <a:tr h="1759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«Мамочка любимая моя»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«Мамочка любимая моя»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 №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Весна-красна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«Мамочка любимая моя»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организации выставки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Весна-красна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«Неделя здоровья»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Спортивно-музыкальные праздники и досуги 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Подготовка групп и территории детского сада к теплому периоду года.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День открытых дверей для родителей будущих воспитанников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в уборке и обновлении групп и территории детского сада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победы»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Выпускные балы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победы»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Выпускные балы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оформлении выставки «Наша великая победа»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Итоговая диагностика по основным разделам программы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  №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Праздник «День победы»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Выпускные балы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в оформлении выставки «Наша великая победа»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Июнь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Июль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Август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5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Летний оздоровительный период</a:t>
                      </a:r>
                    </a:p>
                  </a:txBody>
                  <a:tcPr marL="33618" marR="33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0"/>
            <a:ext cx="61722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 smtClean="0"/>
              <a:t>МОДЕЛЬ ОРГАНИЗАЦИИ ВОСПИТАТЕЛЬНО-ОБРАЗОВАТЕЛЬНОГО ПРОЦЕССА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b="1" dirty="0" smtClean="0"/>
              <a:t> НА ДЕНЬ </a:t>
            </a:r>
            <a:br>
              <a:rPr lang="ru-RU" sz="1300" b="1" dirty="0" smtClean="0"/>
            </a:br>
            <a:r>
              <a:rPr lang="ru-RU" sz="1300" b="1" dirty="0" smtClean="0"/>
              <a:t>ОБЩЕОБРАЗОВАТЕЛЬНЫЕ ГРУППЫ ОТ 3-х ДО 7-ми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690562"/>
          <a:ext cx="6429421" cy="8465058"/>
        </p:xfrm>
        <a:graphic>
          <a:graphicData uri="http://schemas.openxmlformats.org/drawingml/2006/table">
            <a:tbl>
              <a:tblPr/>
              <a:tblGrid>
                <a:gridCol w="1071571"/>
                <a:gridCol w="2643206"/>
                <a:gridCol w="2714644"/>
              </a:tblGrid>
              <a:tr h="541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развития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ПОЛОВИНА ДНЯ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ПОЛОВИНА ДНЯ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*Утренний прием детей, установление личного контакта с ребенком, оценка эмоционального настроения ребенка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*Утренняя гимнастика *Закаливающие процедуры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*Физкультурные занятия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*Физкультурные минутки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*Динамические паузы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*Оздоровительное плавание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*Игровая деятельность под руководством воспитателя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*Прогулка познавательного характера с различными видами двигательной активности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*Сон (постепенное пробуждение)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*Гимнастика после дневного сна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*Закаливающие процедуры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*Свободная двигательная и игровая деятельность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*Прогулка познавательного характера с различными видами двигательной активности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занятия с часто и длительно болеющими детьми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*Целевые экскурсии по участку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*Наблюдения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*Эксперименты, опыты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*Беседы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познавательного цикла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(педагог-психолог)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(педагог-психолог)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*Развивающие игры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*Ознакомление с познавательной литературой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Речевое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речевого цикла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*Наблюдения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*Эксперименты, опыты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*Беседы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(логопед)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*Занятия со специалистами (логопед)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*Индивидуальные формы работы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*Развивающие игры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*Ознакомление с художественной литературой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 развитие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культуры еды и общения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самообслуживания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*Нравственно-трудовое воспитание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*Воспитание толерантности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/>
                          <a:ea typeface="Times New Roman"/>
                          <a:cs typeface="Times New Roman"/>
                        </a:rPr>
                        <a:t>*Этические беседы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культуры еды и общения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*Сюжетно-ролевые игры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*Формирование навыков диалогического общения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*Формирование основ гражданственности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*Занятия художественно-эстетического цикла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*Чтение художественных произведений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*Самостоятельная творческая деятельность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*Знакомство с предметами искусства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*Чтение художественных произведений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*Самостоятельная творческая деятельность детей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*Театрализованная деятельность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*Знакомство с русским народным творчеством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*Индивидуальная работа музыкального руководителя с часто и длительно болеющими детьми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88" marR="19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642910"/>
            <a:ext cx="6172200" cy="632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ВТОРАЯ МЛАДШАЯ ОБЩЕОБРАЗОВАТЕЛЬНАЯ ГРУППА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214412"/>
          <a:ext cx="6357981" cy="7389398"/>
        </p:xfrm>
        <a:graphic>
          <a:graphicData uri="http://schemas.openxmlformats.org/drawingml/2006/table">
            <a:tbl>
              <a:tblPr/>
              <a:tblGrid>
                <a:gridCol w="4764870"/>
                <a:gridCol w="1593111"/>
              </a:tblGrid>
              <a:tr h="435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1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 самостоятельная игровая деятельность (под руководством воспитателя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Утренняя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гимнастика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 (под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руководством воспитателя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Игры, подготовка 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(наблюдение, игры, труд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Возвращение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прогулки, самостоятельная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 (под руководством воспитателя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8.06-8.30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8.30-8.55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8.55-10.30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10.30-10.35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10.35-10.55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10.55-11.55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11.55-12.20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12.20-12.45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12.45-13.00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9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процедуры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 (под руководством воспитателя)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полдник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(под руководством воспитателя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15.10-15.20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15.20-15.45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15.45-16.45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16.45-17.00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044" marR="33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00034"/>
            <a:ext cx="6172200" cy="561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ГРУППА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928661"/>
          <a:ext cx="6286544" cy="7985238"/>
        </p:xfrm>
        <a:graphic>
          <a:graphicData uri="http://schemas.openxmlformats.org/drawingml/2006/table">
            <a:tbl>
              <a:tblPr/>
              <a:tblGrid>
                <a:gridCol w="4711332"/>
                <a:gridCol w="1575212"/>
              </a:tblGrid>
              <a:tr h="4930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7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игры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Утренняя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гимнастика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дежурства,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игры, труд)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прогулки, самостоятельная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8.00-8.08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8.08-8.35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8.35-8.55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8.55-10.30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10.30-10.35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10.35-10.55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10.55-11.55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11.55-12.20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12.20-12.45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12.45-13.00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7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процедуры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 детей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15.10-15.30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15.30-15.50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15.50-16.40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16.40-17.00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764" marR="367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428596"/>
            <a:ext cx="6172200" cy="704258"/>
          </a:xfrm>
        </p:spPr>
        <p:txBody>
          <a:bodyPr>
            <a:norm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СТАРШАЯ ОБЩЕОБРАЗОВАТЕЛЬНАЯ ГРУППА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000099"/>
          <a:ext cx="6357982" cy="7631496"/>
        </p:xfrm>
        <a:graphic>
          <a:graphicData uri="http://schemas.openxmlformats.org/drawingml/2006/table">
            <a:tbl>
              <a:tblPr/>
              <a:tblGrid>
                <a:gridCol w="4764870"/>
                <a:gridCol w="1593112"/>
              </a:tblGrid>
              <a:tr h="395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1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игры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Утренняя гимнастика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Игры, дежурства,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игры, труд)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прогулки,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8.10-8.40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8.40-8.55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8.55-10.40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10.40-10.45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10.45-11.05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11.05-12.05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12.05-12.30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12.30-12.50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12.50-13.00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процедуры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15.10-15.30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15.30-15.50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15.50-16.45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16.45-17.00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481" marR="26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00034"/>
            <a:ext cx="6172200" cy="775696"/>
          </a:xfrm>
        </p:spPr>
        <p:txBody>
          <a:bodyPr>
            <a:norm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РЕЖИМ ДНЯ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ПОДГОТОВИТЕЛЬНАЯ ОБЩЕОБРАЗОВАТЕЛЬНАЯ ГРУППА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1214412"/>
          <a:ext cx="6286544" cy="7718569"/>
        </p:xfrm>
        <a:graphic>
          <a:graphicData uri="http://schemas.openxmlformats.org/drawingml/2006/table">
            <a:tbl>
              <a:tblPr/>
              <a:tblGrid>
                <a:gridCol w="4711332"/>
                <a:gridCol w="1575212"/>
              </a:tblGrid>
              <a:tr h="473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ПРИМЕРНОЕ ВРЕМЯ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0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 детей, осмотр, игры, дежурства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Утренняя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гимнастика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деятельность, дежурства,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завтрак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игры, труд)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Возвращение с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прогулки, игры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дежурства, подготовка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обеду Обед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ко сну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7.00-8.00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8.00-8.12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8.12-8.40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8.40-8.55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8.55-10.45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10.45-10.50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10.50-11.10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11.10-12.10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12.10-12.30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12.30-12.50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12.50-13.00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Дневной сон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13.00-15.00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Постепенный подъем, воздушные и водные процедуры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полднику, полдник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Игры, самостоятельная деятельность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(под руководством воспитателя)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Прогулка (наблюдение, игры)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15.00-15.10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15.10-15.20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15.20-15.40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15.40-16.45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16.45-17.00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17.00-19.00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Уход домой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19.00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34" marR="3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77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ДВИГАТЕЛЬНЫЙ РЕЖИМ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ОБЩЕОБРАЗОВАТЕЛЬНЫЕ ГРУППЫ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1500166"/>
          <a:ext cx="6500857" cy="7166255"/>
        </p:xfrm>
        <a:graphic>
          <a:graphicData uri="http://schemas.openxmlformats.org/drawingml/2006/table">
            <a:tbl>
              <a:tblPr/>
              <a:tblGrid>
                <a:gridCol w="1375386"/>
                <a:gridCol w="1124943"/>
                <a:gridCol w="1347604"/>
                <a:gridCol w="1326462"/>
                <a:gridCol w="1326462"/>
              </a:tblGrid>
              <a:tr h="293062">
                <a:tc rowSpan="2">
                  <a:txBody>
                    <a:bodyPr/>
                    <a:lstStyle/>
                    <a:p>
                      <a:pPr marL="429895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480945" algn="l">
                        <a:spcAft>
                          <a:spcPts val="0"/>
                        </a:spcAft>
                      </a:pPr>
                      <a:r>
                        <a:rPr lang="ru-RU" sz="11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в неделю (мин.)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младшая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3695" algn="ctr">
                        <a:spcAft>
                          <a:spcPts val="0"/>
                        </a:spcAft>
                      </a:pPr>
                      <a:r>
                        <a:rPr lang="ru-RU" sz="11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9230" algn="ctr">
                        <a:spcAft>
                          <a:spcPts val="0"/>
                        </a:spcAft>
                      </a:pPr>
                      <a:r>
                        <a:rPr lang="ru-RU" sz="11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36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Общеобразовательные группы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887">
                <a:tc>
                  <a:txBody>
                    <a:bodyPr/>
                    <a:lstStyle/>
                    <a:p>
                      <a:pPr marL="33655">
                        <a:spcAft>
                          <a:spcPts val="0"/>
                        </a:spcAft>
                      </a:pPr>
                      <a:r>
                        <a:rPr lang="ru-RU" sz="11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.Утренняя гимнастика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536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1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.Физкультминутка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922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4992">
                <a:tc>
                  <a:txBody>
                    <a:bodyPr/>
                    <a:lstStyle/>
                    <a:p>
                      <a:pPr marL="1524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3.Подвижные игры и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упражнения 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557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874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2020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1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4.Гимнастика после дневного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2020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1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5.Логоритмическая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1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77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2020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1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6.Занятия по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4130">
                        <a:spcAft>
                          <a:spcPts val="0"/>
                        </a:spcAft>
                      </a:pPr>
                      <a:r>
                        <a:rPr lang="ru-RU" sz="11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77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98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320">
                <a:tc>
                  <a:txBody>
                    <a:bodyPr/>
                    <a:lstStyle/>
                    <a:p>
                      <a:pPr marL="39370">
                        <a:spcAft>
                          <a:spcPts val="0"/>
                        </a:spcAft>
                      </a:pPr>
                      <a:r>
                        <a:rPr lang="ru-RU" sz="11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.Музыкальные занятия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605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010"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ru-RU" sz="11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8.Плавание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76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8030">
                <a:tc>
                  <a:txBody>
                    <a:bodyPr/>
                    <a:lstStyle/>
                    <a:p>
                      <a:pPr marL="237490">
                        <a:spcAft>
                          <a:spcPts val="0"/>
                        </a:spcAft>
                      </a:pPr>
                      <a:r>
                        <a:rPr lang="ru-RU" sz="1100" i="1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по группам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5.20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7.06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 ПиН 2.4.1.3049-13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п.п.12.2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7.27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п.п.12.2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290" marR="12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34720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НЕДЕЛЬНОЙ ОБРАЗОВАТЕЛЬНОЙ НАГРУЗКИ ДЛЯ ОБЩЕОБРАЗОВАТЕЛЬНЫХ ГРУПП от 3 до 7 лет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основной общеобразовательной программой «От рождения до школы» под редакцией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М.А Васильевой, Т.С.Комаровой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500170"/>
          <a:ext cx="6357982" cy="7440868"/>
        </p:xfrm>
        <a:graphic>
          <a:graphicData uri="http://schemas.openxmlformats.org/drawingml/2006/table">
            <a:tbl>
              <a:tblPr/>
              <a:tblGrid>
                <a:gridCol w="1832231"/>
                <a:gridCol w="1250758"/>
                <a:gridCol w="1131437"/>
                <a:gridCol w="1071778"/>
                <a:gridCol w="1071778"/>
              </a:tblGrid>
              <a:tr h="11320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СанПиН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2.4.1.3049-13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3-4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занятия 15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группа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4-5 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занятия 20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Старшая группа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5-6 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занятия 25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 6-7 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занятия 30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 11.10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учебных занятий на пятидневную рабочую неделю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72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Познание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Познавательно исследовательская и продуктивная (конструктивная) деятельность.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Формирование целостной картины мира.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Формирование элементарных математических представлений.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Коммуникация.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Художественная литература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Рисование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Лепка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Лепка/ Аппликация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через неделю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Физическая культура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2.4.1.3049-13 п.п.12.5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Музыкальное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в неделю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Часов в неделю</a:t>
                      </a:r>
                    </a:p>
                  </a:txBody>
                  <a:tcPr marL="32951" marR="32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 30 мин.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20 мин.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часов 25 мин.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 часов </a:t>
                      </a:r>
                    </a:p>
                  </a:txBody>
                  <a:tcPr marL="32951" marR="32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643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Усложняется конструирование из природного материала. Дошкольникам уже доступны целостные композиции по предварительному замыслу, которые могут передавать сложные отношения, включать фигуры людей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животных.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детей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восприятие, однако они не всегда могут одновременно учитывать несколько различных признаков.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Развивается образное мышление, однако воспроизведение метрических отношений затруднено.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Продолжают развиваться навыки обобщения и рассуждения, но они в значительной степени еще ограничиваются наглядными признаками ситуации.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воображение, однако часто приходится констатировать снижение развития воображения в этом возрасте в сравнении со старшей группой. Это можно объяснить различными влияниями, в том числе и средств массовой информации, приводящими к стереотипности  детских образов.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Продолжает развиваться внимание дошкольников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оно становится произвольным. В некоторых видах деятельности время произвольного сосредоточения достигает 30 минут.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дошкольников продолжает развиваться речь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ее звуковая сторона, грамматический строй, лексика. Развивается связная речь. В высказываниях детей отражаются как расширяющийся словарь, так и характер отношений, формирующихся в этом возрасте. Дети начинают активно употреблять обобщающие существительные, синонимы, антонимы, при­лагательные и т.д.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результате правильно организованной образовательной работы дошкольников развиваются диалогическая и некоторые виды монологической речи.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подготовительной к школе группе завершается дошкольный возраст. 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00034"/>
            <a:ext cx="6172200" cy="8471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РАСПРЕДЕЛЕНИЕ РЕЖИМНЫХ МОМЕНТОВ В ТЕЧЕНИЕ ДНЯ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ОБЩЕОБРАЗОВАТЕЛЬНЫЕ ГРУППЫ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(средний показатель 5:1)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1214414"/>
          <a:ext cx="6286543" cy="7531606"/>
        </p:xfrm>
        <a:graphic>
          <a:graphicData uri="http://schemas.openxmlformats.org/drawingml/2006/table">
            <a:tbl>
              <a:tblPr/>
              <a:tblGrid>
                <a:gridCol w="1586347"/>
                <a:gridCol w="1057151"/>
                <a:gridCol w="1233687"/>
                <a:gridCol w="1287974"/>
                <a:gridCol w="1121384"/>
              </a:tblGrid>
              <a:tr h="551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п.п.11.7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организованной образовательной деятельности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Организованная образовательная деятельность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п.п.11.11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05 мин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25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игровая деятельность (в т.ч. под руководством воспитателя)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п.п.11.8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45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45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20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Возвращение с прогулки, подготовка к приему пищи, самообслуживание, личная гигиена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КГН Прием пищи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15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час 05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Подготовка к прогулке, самообслуживание, личная гигиена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 мин.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Прогулка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СанПиН 2.4.2.30.49-13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п.п.11.5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часа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в день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 часов </a:t>
                      </a:r>
                    </a:p>
                  </a:txBody>
                  <a:tcPr marL="32550" marR="325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1524000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/>
              <a:t>ТЕМАТИЧЕСКОЕ ПЛАНИРОВАНИЕ ОБРАЗОВАТЕЛЬНОГО ПРОЦЕСА С  УЧЕТОМ ВРЕМЕНИ ГОДА И ВОЗРАСТНЫХ ПСИХОФИЗИОЛОГИЧЕСКИХ ВОЗМОЖНОСТЕЙ ДЕТЕЙ ОТ 3-х до 7-ми лет.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dirty="0" smtClean="0"/>
              <a:t>2014-2015 учебный год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1714478"/>
          <a:ext cx="6357981" cy="7143801"/>
        </p:xfrm>
        <a:graphic>
          <a:graphicData uri="http://schemas.openxmlformats.org/drawingml/2006/table">
            <a:tbl>
              <a:tblPr/>
              <a:tblGrid>
                <a:gridCol w="418288"/>
                <a:gridCol w="796158"/>
                <a:gridCol w="1285884"/>
                <a:gridCol w="1214446"/>
                <a:gridCol w="1357322"/>
                <a:gridCol w="1285883"/>
              </a:tblGrid>
              <a:tr h="446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 младшая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старшая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01.09-05.09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08.09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.-12.09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Адаптационный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15.09-19.09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«Осень»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22.09-26.09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«Огород»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«Овощи, фрукты»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«Сад»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29.09-03.10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«Ягоды»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«Ягоды, грибы»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«Ягоды, грибы»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«Лес»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«Ягоды, грибы»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«Лес»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06.10-10.10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Лён – богатство России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13.10-17.10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«Посуда»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Свойства песка и глины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История возникновения вилки и ложки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«Посуда»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Свойства стекла и пластмассы»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20.10-24.10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повар»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шофер»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земледелец»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учитель»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27.10-31.10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 и их детеныши»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животные, обитатели живого уголка и их детеныши»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животные, обитатели живого уголка и их детеныши»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«Домашние животные»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Профессия фермер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428594"/>
          <a:ext cx="6286544" cy="8501122"/>
        </p:xfrm>
        <a:graphic>
          <a:graphicData uri="http://schemas.openxmlformats.org/drawingml/2006/table">
            <a:tbl>
              <a:tblPr/>
              <a:tblGrid>
                <a:gridCol w="419103"/>
                <a:gridCol w="866781"/>
                <a:gridCol w="1285884"/>
                <a:gridCol w="1357322"/>
                <a:gridCol w="1287774"/>
                <a:gridCol w="1069680"/>
              </a:tblGrid>
              <a:tr h="796980">
                <a:tc rowSpan="4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03.11-07.11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«Москва»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«Москва Южное Бутово»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«Москва Россия»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«Москва Россия» «День народного единства»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10.11-14.11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«Городские птицы»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«Птицы средней полосы»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«Перелетные птицы»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«Перелетные птицы»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17.11-21.11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НЕДЕЛЯ ИГРЫ И ИГРУШКИ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Богородская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«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Филимоновская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Филимоновская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«Городецкая        «Хохлома»         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игрушка»              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игрушка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»             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игрушка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»            роспись»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24.11-28.11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«Транспорт пассажирский»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«Транспорт специальный»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 водный и воздушный»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01.12-05.12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«Зима»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08.12-12.12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 жарких стран»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«Дикие животные севера»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15.12-19.12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медсестра»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врач»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строитель»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полярник»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22.12-26.12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Свойства бумаги и ткани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«Одежда, обувь»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Свойства ткани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29.12-31.12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641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12.01-16.01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«Мебель»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«Мебель»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Свойства дерева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«Мой дом: мебель, бытовая техника, инструменты»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«Мой дом: мебель, бытовая техника, электроприборы»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19.01-23.01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«Полхов –Майдан» 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«Дымковская игрушка»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«Гжель»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«Гжель»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26.01-30.01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НЕДЕЛЯ ЗИМНИХ ИГР И ЗАБАВ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857224"/>
          <a:ext cx="6429419" cy="6767109"/>
        </p:xfrm>
        <a:graphic>
          <a:graphicData uri="http://schemas.openxmlformats.org/drawingml/2006/table">
            <a:tbl>
              <a:tblPr/>
              <a:tblGrid>
                <a:gridCol w="260649"/>
                <a:gridCol w="953797"/>
                <a:gridCol w="1428760"/>
                <a:gridCol w="1285884"/>
                <a:gridCol w="1283952"/>
                <a:gridCol w="1216377"/>
              </a:tblGrid>
              <a:tr h="322794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02.02-06.02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«Вода в природе»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«Вода в природе»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«Вода в природе»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«Вода на планете»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09.02-13.02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воспитатель по физической культуре»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почтальон»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машинист, пилот»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рабочий по стирке белья»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16.02-20.02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«Труд пограничника»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24.02-27.02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«Весна»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94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02.03-06.03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«Семья»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10.03-13.03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«Пресмыкающиеся»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«Насекомые»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«Пресмыкающиеся»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16.03-20.03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«Первоцветы»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«Первоцветы»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«Первоцветы и лекарственные растения»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луг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«Первоцветы и лекарственные растения»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луг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23.03-27.03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«Комнатные растения»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88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30.03-03.04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«Домашние птицы обитатели живого уголка»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«Птицы различных климатических зон»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«Перелетные птицы»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«Перелетные птицы»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06.04-10.04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«Космос»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13.04-17.04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«Деревья и кустарники»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«Плодовые деревья и кустарники»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«Лес»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«Лес»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Профессия лесничий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20.04-24.04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Профессия пожарный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Огонь-друг, огонь-враг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Приборы отопления, освещения.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27.04-30.04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«Родная страна»</a:t>
                      </a:r>
                    </a:p>
                  </a:txBody>
                  <a:tcPr marL="21981" marR="219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214414"/>
          <a:ext cx="6429419" cy="2179320"/>
        </p:xfrm>
        <a:graphic>
          <a:graphicData uri="http://schemas.openxmlformats.org/drawingml/2006/table">
            <a:tbl>
              <a:tblPr/>
              <a:tblGrid>
                <a:gridCol w="342902"/>
                <a:gridCol w="1114433"/>
                <a:gridCol w="1328747"/>
                <a:gridCol w="1243021"/>
                <a:gridCol w="1200158"/>
                <a:gridCol w="1200158"/>
              </a:tblGrid>
              <a:tr h="579472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178" marR="321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05.05-08.05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«Цветы садовые»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«Цветы садовые»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«Сад»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Природное сообщество «Сад»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«Жостовская роспись»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12.05-15.05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«Аквариумные рыбки»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«Аквариумные рыбки»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«Обитатели пресных водоемов»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«Обитатели морей и океанов»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18.05-22.05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Улица (ПДД)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Улица (ПДД)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Улица (ПДД)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Улица (ПДД)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«Профессия инспектор ГИБДД)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25.05.29.05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«Лето»</a:t>
                      </a:r>
                    </a:p>
                  </a:txBody>
                  <a:tcPr marL="32178" marR="32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91857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/>
              <a:t>МОНИТОРИНГ РАЗВИТИЯ ИНТЕГРАТИВНЫХ КАЧЕСТВ РАЗВИТИЯ РЕБЕНКА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  В ОБЩЕОБРАЗОВАТЕЛЬНЫХ ГРУППАХ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ОТ 3-Х ДО 7-МИ ЛЕТ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928663"/>
          <a:ext cx="6429420" cy="8076042"/>
        </p:xfrm>
        <a:graphic>
          <a:graphicData uri="http://schemas.openxmlformats.org/drawingml/2006/table">
            <a:tbl>
              <a:tblPr/>
              <a:tblGrid>
                <a:gridCol w="2849402"/>
                <a:gridCol w="1936944"/>
                <a:gridCol w="985520"/>
                <a:gridCol w="657554"/>
              </a:tblGrid>
              <a:tr h="330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Разделы программы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Диагностические методики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Ответственный 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Сроки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91640" algn="r"/>
                        </a:tabLs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Физическое развитие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Сохранение и укрепление Физического и психического здоровья детей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Воспитание культурно-гигиенических навыков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начальных представлений о здоровом образе жизни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физических качеств,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накопление и обогащение двигательного опыта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потребности в двигательной активности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 и физическом совершенствовании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Вераксы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Т. С.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Комаровой, </a:t>
                      </a:r>
                      <a:endParaRPr lang="ru-RU" sz="1100" b="0" dirty="0" smtClean="0">
                        <a:latin typeface="Times New Roman"/>
                        <a:ea typeface="Times New Roman"/>
                        <a:cs typeface="Century Schoolboo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. А. Васильевой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Воспитатель по физ.культуре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Сентябрь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Май 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Познавательное развитие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-формирование целостной картины мира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-ФЭМП</a:t>
                      </a: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познавательно-исследовательской 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 indent="4572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и продуктивной (конструктивной) деятельности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Вераксы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Т. С.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Комаровой</a:t>
                      </a: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Century Schoolbook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М. А. Васильевой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Воспитатель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Речевое развитие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свободного общения со взрослыми и детьми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всех компонентов устной речи,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 практическое овладение нормами речи 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интереса и потребности в чтении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Вераксы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Т. С.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Комаровой, </a:t>
                      </a:r>
                      <a:endParaRPr lang="ru-RU" sz="1100" b="0" dirty="0" smtClean="0">
                        <a:latin typeface="Times New Roman"/>
                        <a:ea typeface="Times New Roman"/>
                        <a:cs typeface="Century Schoolboo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. А. Васильевой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Уч. логопед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Социально-личностное развитие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Развитие игровой деятельности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Приобщение к элементарным общепринятым нормам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и правилам взаимоотношения со сверстниками и взрослыми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</a:t>
                      </a:r>
                      <a:r>
                        <a:rPr lang="ru-RU" sz="1100" b="0" dirty="0" err="1" smtClean="0">
                          <a:latin typeface="Times New Roman"/>
                          <a:ea typeface="Times New Roman"/>
                          <a:cs typeface="Microsoft Sans Serif"/>
                        </a:rPr>
                        <a:t>гендерной</a:t>
                      </a: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Microsoft Sans Serif"/>
                        </a:rPr>
                        <a:t>, семейной, гражданской принадлежности.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Microsoft Sans Serif"/>
                        </a:rPr>
                        <a:t>Воспитание ценностного отношения к собственному труду, труду других людей и его результатам</a:t>
                      </a:r>
                      <a:endParaRPr lang="ru-RU" sz="1100" dirty="0" smtClean="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Microsoft Sans Serif"/>
                        </a:rPr>
                        <a:t> 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Вераксы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Т. С.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Комаровой, </a:t>
                      </a:r>
                      <a:endParaRPr lang="ru-RU" sz="1100" b="0" dirty="0" smtClean="0">
                        <a:latin typeface="Times New Roman"/>
                        <a:ea typeface="Times New Roman"/>
                        <a:cs typeface="Century Schoolboo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. А. Васильевой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Воспитатель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17344" marR="1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14282"/>
          <a:ext cx="6357983" cy="4431107"/>
        </p:xfrm>
        <a:graphic>
          <a:graphicData uri="http://schemas.openxmlformats.org/drawingml/2006/table">
            <a:tbl>
              <a:tblPr/>
              <a:tblGrid>
                <a:gridCol w="1808314"/>
                <a:gridCol w="2486432"/>
                <a:gridCol w="1046059"/>
                <a:gridCol w="1017178"/>
              </a:tblGrid>
              <a:tr h="1842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первичных представлений о труде взрослых, 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его роли в обществе и жизни каждого человека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основ безопасности собственной жизнедеятельности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Microsoft Sans Serif"/>
                        </a:rPr>
                        <a:t>Формирование предпосылок экологического сознания</a:t>
                      </a:r>
                      <a:endParaRPr lang="ru-RU" sz="1100" dirty="0">
                        <a:latin typeface="Tahoma"/>
                        <a:ea typeface="Times New Roman"/>
                      </a:endParaRP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Вераксы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Т. С.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Комаровой,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М. А. Васильевой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Воспитатель</a:t>
                      </a: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музыкально-художественной деятельности, 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приобщение к музыкальному искусству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продуктивной деятельности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Развитие детского творчества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Microsoft Sans Serif"/>
                        </a:rPr>
                        <a:t>Приобщение к изобразительному искусству</a:t>
                      </a:r>
                      <a:endParaRPr lang="ru-RU" sz="1100">
                        <a:latin typeface="Tahoma"/>
                        <a:ea typeface="Times New Roman"/>
                      </a:endParaRP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Диагностика музыкального и психомоторного развития ребенка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А.И. Буренина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Выявление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уровня развития интегративных качеств ребенка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Мониторинг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Century Schoolbook"/>
                        </a:rPr>
                        <a:t>Основной общеобразовательной программы дошкольного образования ОТ РОЖДЕНИЯ ДО ШКОЛЫ.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/ Под ред. Н. Е. Вераксы, Т. С. </a:t>
                      </a:r>
                      <a:r>
                        <a:rPr lang="ru-RU" sz="1100" b="0">
                          <a:latin typeface="Times New Roman"/>
                          <a:ea typeface="Times New Roman"/>
                          <a:cs typeface="Century Schoolbook"/>
                        </a:rPr>
                        <a:t>Комаровой,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М. А. Васильевой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Муз.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Воспитатель</a:t>
                      </a: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Май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6616" marR="2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8" y="4929190"/>
          <a:ext cx="6357983" cy="1071570"/>
        </p:xfrm>
        <a:graphic>
          <a:graphicData uri="http://schemas.openxmlformats.org/drawingml/2006/table">
            <a:tbl>
              <a:tblPr/>
              <a:tblGrid>
                <a:gridCol w="1808315"/>
                <a:gridCol w="2486431"/>
                <a:gridCol w="1046060"/>
                <a:gridCol w="1017177"/>
              </a:tblGrid>
              <a:tr h="1071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Физическое и психологическое здоровье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Диспансерное обследование детей от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2-х до 7-ми лет специалистами ДГП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Экспресс-диагностика в детском саду для работы с детьми от 3-х до 7-ми лет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Н.Н. Павлова 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Ст. медсестра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Педагог психолог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ежегодно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7" y="6357950"/>
          <a:ext cx="6357984" cy="1000132"/>
        </p:xfrm>
        <a:graphic>
          <a:graphicData uri="http://schemas.openxmlformats.org/drawingml/2006/table">
            <a:tbl>
              <a:tblPr/>
              <a:tblGrid>
                <a:gridCol w="1808315"/>
                <a:gridCol w="2486432"/>
                <a:gridCol w="1046059"/>
                <a:gridCol w="1017178"/>
              </a:tblGrid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Готовность детей к школьному обучению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Диагностика готовности ребенка к школе Н.Е.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Веракса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Ориентационный тест школьной зрелости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Керна-Йерасика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Педагог психолог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Сентябрь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48763" marR="48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6849" name="Rectangle 1"/>
          <p:cNvSpPr>
            <a:spLocks noChangeArrowheads="1"/>
          </p:cNvSpPr>
          <p:nvPr/>
        </p:nvSpPr>
        <p:spPr bwMode="auto">
          <a:xfrm>
            <a:off x="-214338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3071802"/>
            <a:ext cx="5829300" cy="26432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УСЛОВИЯ РЕАЛИЗАЦИИ ОБРАЗОВАТЕЛЬНОЙ  </a:t>
            </a:r>
            <a:r>
              <a:rPr lang="ru-RU" sz="3200" b="1" dirty="0" smtClean="0"/>
              <a:t>ПРОГРАММЫ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2285993" y="2500299"/>
            <a:ext cx="2143140" cy="121444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 ПЕДАГОГИЧЕСКИЕ УСЛОВИЯ РЕАЛИЗАЦИИ ПРОГРАММЫ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500570" y="2357422"/>
            <a:ext cx="2125663" cy="1895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защита детей от всех форм физического и психического насилия;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14290" y="4643438"/>
            <a:ext cx="2974998" cy="182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27425" y="4651375"/>
            <a:ext cx="3116285" cy="182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14290" y="6786578"/>
            <a:ext cx="3000396" cy="16398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поддержка инициативы и самостоятельности детей в специфических для них видах деятельности;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479801" y="6805613"/>
            <a:ext cx="3163910" cy="162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214290" y="214282"/>
            <a:ext cx="3160713" cy="1895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500438" y="214282"/>
            <a:ext cx="3163910" cy="1895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42852" y="2285984"/>
            <a:ext cx="2046288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106144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УСЛОВИЯ ДЛЯ СОЦИАЛЬНО-ЛИЧНОСТНОГО РАЗВИТИЯ ДЕТЕЙ ДОШКОЛЬНОГО ВОЗРАСТА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500166"/>
          <a:ext cx="6357982" cy="7563223"/>
        </p:xfrm>
        <a:graphic>
          <a:graphicData uri="http://schemas.openxmlformats.org/drawingml/2006/table">
            <a:tbl>
              <a:tblPr/>
              <a:tblGrid>
                <a:gridCol w="2434576"/>
                <a:gridCol w="3923406"/>
              </a:tblGrid>
              <a:tr h="176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Условия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Методы реализации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Обеспечение эмоционального благополучия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-непосредственное общение с каждым ребенком;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-уважительное отношение к каждому ребенку, к его чувствам и потребностям.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Поддержка индивидуальности и инициативы детей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-создание условий для свободного выбора детьми деятельности, участников совместной деятельности;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-создание условий для принятия детьми решений, выражения своих чувств и мыслей;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-помощь детям, поддержка детской инициативы и самостоятельности в разных видах деятельности (игровой, исследовательской, проектной, познавательной и т.д.).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Установление правил взаимодействия в разных ситуациях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имеющими различные (в том числе ограниченные) возможности здоровья;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-развитие коммуникативных способностей детей, позволяющих разрешать конфликтные ситуации со сверстниками;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-развитие умения детей работать в группе сверстников.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Построение 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-создание условий для овладения культурными средствами деятельности;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-организация видов деятельности, способствующих развитию мышления, речи, общения, воображения и детского творчества, личностного, физического и художественно-эстетического развития детей;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-поддержка спонтанной игры детей, ее обогащение, обеспечение игрового времени и пространства;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-оценка индивидуального развития детей;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родителями (законными представителями) по вопросам образования ребенка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-непосредственное вовлечения родителей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44" marR="24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56138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Содержание образовательной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571472"/>
            <a:ext cx="6172200" cy="82868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50" b="1" dirty="0" smtClean="0"/>
              <a:t>Целевой раздел программы</a:t>
            </a:r>
            <a:endParaRPr lang="ru-RU" sz="1250" dirty="0" smtClean="0"/>
          </a:p>
          <a:p>
            <a:pPr>
              <a:buNone/>
            </a:pPr>
            <a:r>
              <a:rPr lang="ru-RU" sz="1250" b="1" dirty="0" smtClean="0"/>
              <a:t> Презентация программы: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пояснительная записка; </a:t>
            </a:r>
          </a:p>
          <a:p>
            <a:pPr>
              <a:buNone/>
            </a:pPr>
            <a:r>
              <a:rPr lang="ru-RU" sz="1250" dirty="0" smtClean="0"/>
              <a:t>- возрастные особенности контингента воспитанников дошкольного отделения; </a:t>
            </a:r>
          </a:p>
          <a:p>
            <a:pPr>
              <a:buNone/>
            </a:pPr>
            <a:r>
              <a:rPr lang="ru-RU" sz="1250" dirty="0" smtClean="0"/>
              <a:t>- выбор и комплексирование программ в общеобразовательных группах</a:t>
            </a:r>
          </a:p>
          <a:p>
            <a:pPr>
              <a:buNone/>
            </a:pPr>
            <a:r>
              <a:rPr lang="ru-RU" sz="1250" dirty="0" smtClean="0"/>
              <a:t>- модель взаимодействия дошкольного отделения и родителей; </a:t>
            </a:r>
          </a:p>
          <a:p>
            <a:pPr>
              <a:buNone/>
            </a:pPr>
            <a:r>
              <a:rPr lang="ru-RU" sz="1250" dirty="0" smtClean="0"/>
              <a:t>- планируемые результаты освоения программы. </a:t>
            </a:r>
          </a:p>
          <a:p>
            <a:pPr>
              <a:buNone/>
            </a:pPr>
            <a:r>
              <a:rPr lang="ru-RU" sz="1250" b="1" dirty="0" smtClean="0"/>
              <a:t>Содержательный раздел программы</a:t>
            </a:r>
            <a:endParaRPr lang="ru-RU" sz="1250" dirty="0" smtClean="0"/>
          </a:p>
          <a:p>
            <a:pPr lvl="0">
              <a:buNone/>
            </a:pPr>
            <a:r>
              <a:rPr lang="ru-RU" sz="1250" b="1" dirty="0" smtClean="0"/>
              <a:t> 1. Содержание образовательной деятельности, осуществляемой в процессе организации различных видов детской деятельности: 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вторая младшая группа; </a:t>
            </a:r>
          </a:p>
          <a:p>
            <a:pPr>
              <a:buNone/>
            </a:pPr>
            <a:r>
              <a:rPr lang="ru-RU" sz="1250" dirty="0" smtClean="0"/>
              <a:t>- средняя группа; </a:t>
            </a:r>
          </a:p>
          <a:p>
            <a:pPr>
              <a:buNone/>
            </a:pPr>
            <a:r>
              <a:rPr lang="ru-RU" sz="1250" dirty="0" smtClean="0"/>
              <a:t>- старшая группа; </a:t>
            </a:r>
          </a:p>
          <a:p>
            <a:pPr>
              <a:buNone/>
            </a:pPr>
            <a:r>
              <a:rPr lang="ru-RU" sz="1250" dirty="0" smtClean="0"/>
              <a:t>-подготовительная группа; </a:t>
            </a:r>
          </a:p>
          <a:p>
            <a:pPr>
              <a:buNone/>
            </a:pPr>
            <a:r>
              <a:rPr lang="ru-RU" sz="1250" b="1" dirty="0" smtClean="0"/>
              <a:t>2.        Содержание работы по основным образовательным областям в разных видах деятельности</a:t>
            </a:r>
            <a:endParaRPr lang="ru-RU" sz="1250" dirty="0" smtClean="0"/>
          </a:p>
          <a:p>
            <a:pPr>
              <a:buNone/>
            </a:pPr>
            <a:r>
              <a:rPr lang="ru-RU" sz="1250" b="1" dirty="0" smtClean="0"/>
              <a:t>      Социально-коммуникативное развитие: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задачи и компоненты образовательной области; </a:t>
            </a:r>
          </a:p>
          <a:p>
            <a:pPr>
              <a:buNone/>
            </a:pPr>
            <a:r>
              <a:rPr lang="ru-RU" sz="1250" dirty="0" smtClean="0"/>
              <a:t>- формы работы; </a:t>
            </a:r>
          </a:p>
          <a:p>
            <a:pPr>
              <a:buNone/>
            </a:pPr>
            <a:r>
              <a:rPr lang="ru-RU" sz="1250" dirty="0" smtClean="0"/>
              <a:t>- методы ознакомления детей с социальным миром; </a:t>
            </a:r>
          </a:p>
          <a:p>
            <a:pPr>
              <a:buNone/>
            </a:pPr>
            <a:r>
              <a:rPr lang="ru-RU" sz="1250" dirty="0" smtClean="0"/>
              <a:t>- игровая деятельность детей дошкольного возраста; </a:t>
            </a:r>
          </a:p>
          <a:p>
            <a:pPr>
              <a:buNone/>
            </a:pPr>
            <a:r>
              <a:rPr lang="ru-RU" sz="1250" dirty="0" smtClean="0"/>
              <a:t>- задачи, этапы и направления работы по формированию основ безопасности собственной жизнедеятельности; </a:t>
            </a:r>
          </a:p>
          <a:p>
            <a:pPr>
              <a:buNone/>
            </a:pPr>
            <a:r>
              <a:rPr lang="ru-RU" sz="1250" dirty="0" smtClean="0"/>
              <a:t>- план мероприятий по предупреждению детского дорожно-транспортного травматизма</a:t>
            </a:r>
          </a:p>
          <a:p>
            <a:pPr>
              <a:buNone/>
            </a:pPr>
            <a:r>
              <a:rPr lang="ru-RU" sz="1250" dirty="0" smtClean="0"/>
              <a:t>- задачи, методы и приемы нравственно-трудового воспитания; </a:t>
            </a:r>
          </a:p>
          <a:p>
            <a:pPr>
              <a:buNone/>
            </a:pPr>
            <a:r>
              <a:rPr lang="ru-RU" sz="1250" b="1" dirty="0" smtClean="0"/>
              <a:t>Познавательное развитие: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задачи и компоненты образовательной области; </a:t>
            </a:r>
          </a:p>
          <a:p>
            <a:pPr>
              <a:buNone/>
            </a:pPr>
            <a:r>
              <a:rPr lang="ru-RU" sz="1250" dirty="0" smtClean="0"/>
              <a:t>- формы работы; </a:t>
            </a:r>
          </a:p>
          <a:p>
            <a:pPr>
              <a:buNone/>
            </a:pPr>
            <a:r>
              <a:rPr lang="ru-RU" sz="1250" dirty="0" smtClean="0"/>
              <a:t>- сенсорное воспитание детей дошкольного возраста; </a:t>
            </a:r>
          </a:p>
          <a:p>
            <a:pPr>
              <a:buNone/>
            </a:pPr>
            <a:r>
              <a:rPr lang="ru-RU" sz="1250" dirty="0" smtClean="0"/>
              <a:t>- методы и приемы формирования элементарно-математических представлений; </a:t>
            </a:r>
          </a:p>
          <a:p>
            <a:pPr>
              <a:buNone/>
            </a:pPr>
            <a:r>
              <a:rPr lang="ru-RU" sz="1250" dirty="0" smtClean="0"/>
              <a:t>- формы организации конструктивной деятельности; </a:t>
            </a:r>
          </a:p>
          <a:p>
            <a:pPr>
              <a:buNone/>
            </a:pPr>
            <a:r>
              <a:rPr lang="ru-RU" sz="1250" dirty="0" smtClean="0"/>
              <a:t>- система экологического воспитания; </a:t>
            </a:r>
          </a:p>
          <a:p>
            <a:pPr>
              <a:buNone/>
            </a:pPr>
            <a:endParaRPr lang="ru-RU" sz="12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0"/>
            <a:ext cx="6515100" cy="1117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Психолого-педагогическая характеристика детей с ЗПР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2976"/>
            <a:ext cx="6515100" cy="7786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Свыше половины легких отклонений в умственном развитии квалифицируются педагогами и психологами как «задержка психического развития» (ЗПР) у детей. Понятие ЗПР психолого-педагогическое. Оно утверждает наличие отставания в развитии психической деятельности ребенка. Термин «задержка» подчеркивает временной (несоответствие уровня психического развития возрасту) и одновременно в значительном количестве случаев временный характер отставания, которое с возрастом тем успешнее преодолевается, чем раньше дети с данной патологией попадают в адекватные для них условия воспитания и обучения.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Основной причиной ЗПР являются слабовыраженные (минимальные) органические повреждения мозга ребенка или врожденные, или полученные во внутриутробном,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природовом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а также в раннем периодах его жизни. Задержка психического развития возникает и в результате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ослабленности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ЦНС инфекциями, хроническими соматическими состояниями, интоксикацией, травмами головного мозга, нарушениями эндокринной системы. В появлении синдрома ЗПР существенную роль играют конституциональные факторы, органическая недостаточность нервной системы генетического происхождения, длительные неблагоприятные условия воспитания.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Неблагоприятные социальные факторы усугубляют отставание в развитии, но не представляют единственную или главную причину ЗПР.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Одной из характерных особенностей ЗПР является неравномерность формирования разных сторон психической деятельности ребенка.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Установлено, что всем детям с ЗПР свойственно снижение внимания и работоспособности. Причем у некоторых детей максимальное напряжение внимания наблюдается в начале какой-либо деятельности, а потом оно неуклонно снижается. У других — сосредоточение внимания отмечается лишь после того, как они выполнили некоторую часть задания. Также встречаются дети с ЗПР, которым свойственна нестойкость, периодичность в сосредоточении внимания. Для этой категории детей характерно снижение долговременной и кратковременной памяти, произвольного и непроизвольного запоминания, низкая продуктивность и недостаточная устойчивость запоминания (особенно при большой нагрузке); слабое развитие опосредованного запоминания, снижение при его осуществлении интеллектуальной активности.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Выявлено, что детям с ЗПР необходимо больше времени, чем их нормально развивающимся сверстникам, для приема и переработки сенсорной информации.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Изучение особенностей мыслительной деятельности детей с ЗПР показало, что большие затруднения возникают у них при выполнении заданий, требующих словесно-логического мышления. Наглядно-действенное мышление оказывается нарушенным в значительно меньшей степени. В наибольшей степени страдает наглядно-образное мышление. Их наглядно-образному мышлению присуща недостаточная подвижность образов-представлений. Как правило, словесно сформулированные задачи, относящиеся к ситуациям, близким детям с ЗПР, решаются ими на достаточно высоком уровне. Простые же задачи, основанные даже на наглядном материале, но отсутствующем в жизненном опыте ребенка, вызывают большие трудности.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489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 работы социально-психологической службы дошкольного отделения на 2014-2015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1000100"/>
          <a:ext cx="6429421" cy="7508214"/>
        </p:xfrm>
        <a:graphic>
          <a:graphicData uri="http://schemas.openxmlformats.org/drawingml/2006/table">
            <a:tbl>
              <a:tblPr/>
              <a:tblGrid>
                <a:gridCol w="1848506"/>
                <a:gridCol w="2467363"/>
                <a:gridCol w="2113552"/>
              </a:tblGrid>
              <a:tr h="302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Условия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 каких методах и формах реализуется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Сроки и формы реализации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Правозащитная деятельность (беседы, выступления на собраниях по данной тематике, информационные стенды, брошюры);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Совместная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диагностика интересов, потребностей, диагностика индивидуально-психологических особенностей воспитанников.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1.В течение года.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– «Конвенция о правах ребенка» педагог - 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2.сентябрь – май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( работа по индивидуальному плану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специалистов)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2.         Поддержка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взрослыми положительного, доброжелательного отношения детей друг к другу и взаимодействия детей друг с другом в разных видах деятельности.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тренинговых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занятий, упражнений, направленных на повышение коммуникативных навыков,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 игровой и развивающей деятельности;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Включение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воспитанников и их семей в КТД (коллективно-творческую деятельность);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март (серия игровых тренинговых занятий) социальный педагог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«Я друг, я подруга» (серия занятий) педагог – психолог.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2.В течение года (по  плану ОУ)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8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3.         Возможность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выбора детьми материалов, видов активности, участников совместной деятельности и общения.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Изучение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 реализация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индивидуальных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потребностей воспитанников в образовательном пространстве ДОУ (анкетирование, наблюдение, беседы, консультации);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индивидуальных маршрутов развития познавательной активности дошкольников.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1.В течение года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– «Адаптация детей  к детскому саду»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«Первичная диагностика, пути развития и коррекции»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«Как определить готовность ребенка к школьному обучению» - педагог – психолог.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456" marR="22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428596"/>
          <a:ext cx="6286544" cy="8358246"/>
        </p:xfrm>
        <a:graphic>
          <a:graphicData uri="http://schemas.openxmlformats.org/drawingml/2006/table">
            <a:tbl>
              <a:tblPr/>
              <a:tblGrid>
                <a:gridCol w="1807426"/>
                <a:gridCol w="2412533"/>
                <a:gridCol w="2066585"/>
              </a:tblGrid>
              <a:tr h="19057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4.        Защита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 всех форм физического и психологического насилия.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с нормативно-правовыми актами, законами, направленными на защиту детей от всех форм насилия;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с Конвенцией ООН о правах ребёнка (лекции, беседы с использованием ИКТ, наглядных пособий).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1.Сентябрь – 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Работа по индивидуальному плану социального педагога.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50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5.         Использование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Диагностическая и аналитическая работа (подбор методов, программ на развитие индивидуальных способностей дошкольников в соответствии с нормами возрастного развития); беседы, лекции, консультации.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преимущественно игровых форм социально-педагогической работы (игровые тренинги, краткосрочные занятия, наглядные материалы и т.д.).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Работа по индивидуальному плану специалиста: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– Круглый стол (специалист)ми, по результатам первичной диагностики детей».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– «Если ребенок медлительный».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– «Развитие зрительного и слухового восприятия у ребенка с нарушениями в развитии» - педагог - психолог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2.В течение года.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4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6.         Построение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Диагностика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 учёт социальной ситуации развития воспитанников, их индивидуальных особенностей и возможностей (социально-педагогические методы диагностики, психологические методики);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Беседы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консультации, подбор методического материала для построения эффективного образовательного процесса.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 Сентябрь – май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32" marR="189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1285852"/>
          <a:ext cx="6143667" cy="5190630"/>
        </p:xfrm>
        <a:graphic>
          <a:graphicData uri="http://schemas.openxmlformats.org/drawingml/2006/table">
            <a:tbl>
              <a:tblPr/>
              <a:tblGrid>
                <a:gridCol w="1766349"/>
                <a:gridCol w="2357702"/>
                <a:gridCol w="2019616"/>
              </a:tblGrid>
              <a:tr h="2301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7.      Поддержка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инициативы и самостоятельности детей в специфических для них видах деятельности.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методов поощрения и стимулирования воспитанников в специфических для них видах деятельности (устная похвала, сувениры, благодарственные грамоты и т.д.);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Повышение уровня самооценки и инициативности (занятия, игры, упражнения).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 течение года.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2.Работа по индивидуальному плану педагога-психолога.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1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8.      Поддержка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Профилактика вредных привычек, употребления ПАВ среди родителей (беседы, выступления на собраниях, лекции, консультации);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Вовлечение семей в общешкольные и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досуговые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мероприятия различной направленности (открытые развивающие занятия, мероприятия эстетической направленности).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Работа по индивидуальному плану специалистов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течение года.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– «Как в рисунках дошкольников отражаются их представления о школьной жизни» педагог – психолог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77" marR="293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2214554" y="3786182"/>
            <a:ext cx="2352675" cy="11906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МАТЕРИАЛЬНО-ТЕХНИЧЕСКИЕ УСЛОВИЯ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89" name="AutoShape 1"/>
          <p:cNvSpPr>
            <a:spLocks noChangeArrowheads="1"/>
          </p:cNvSpPr>
          <p:nvPr/>
        </p:nvSpPr>
        <p:spPr bwMode="auto">
          <a:xfrm>
            <a:off x="214290" y="1142976"/>
            <a:ext cx="1914526" cy="2105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материально-технической базы дошкольного отделения требованиям пожарной безопасности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93" name="AutoShape 5"/>
          <p:cNvSpPr>
            <a:spLocks noChangeArrowheads="1"/>
          </p:cNvSpPr>
          <p:nvPr/>
        </p:nvSpPr>
        <p:spPr bwMode="auto">
          <a:xfrm>
            <a:off x="2500306" y="2000232"/>
            <a:ext cx="2066925" cy="1019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материально-технической базы дошкольного отделения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90" name="AutoShape 2"/>
          <p:cNvSpPr>
            <a:spLocks noChangeArrowheads="1"/>
          </p:cNvSpPr>
          <p:nvPr/>
        </p:nvSpPr>
        <p:spPr bwMode="auto">
          <a:xfrm>
            <a:off x="4857760" y="1071538"/>
            <a:ext cx="1790700" cy="2152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средств воспитания и обучения возрасту и индивидуальным особенностям развития детей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92" name="AutoShape 4"/>
          <p:cNvSpPr>
            <a:spLocks noChangeArrowheads="1"/>
          </p:cNvSpPr>
          <p:nvPr/>
        </p:nvSpPr>
        <p:spPr bwMode="auto">
          <a:xfrm>
            <a:off x="285728" y="5786446"/>
            <a:ext cx="2914651" cy="22288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Оснащение помещений дошкольного отделения предметно-развивающей средой, соответствующей ФГОС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91" name="AutoShape 3"/>
          <p:cNvSpPr>
            <a:spLocks noChangeArrowheads="1"/>
          </p:cNvSpPr>
          <p:nvPr/>
        </p:nvSpPr>
        <p:spPr bwMode="auto">
          <a:xfrm>
            <a:off x="3643314" y="5786446"/>
            <a:ext cx="2867025" cy="22288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учебно-методического комплекса, оборудования и оснащения требованиям ФГОС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5720"/>
            <a:ext cx="61722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Материально-техническое оснащение кабинетов специалистов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8" y="1142976"/>
          <a:ext cx="4786346" cy="6400800"/>
        </p:xfrm>
        <a:graphic>
          <a:graphicData uri="http://schemas.openxmlformats.org/drawingml/2006/table">
            <a:tbl>
              <a:tblPr/>
              <a:tblGrid>
                <a:gridCol w="1310548"/>
                <a:gridCol w="3475798"/>
              </a:tblGrid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инструктора по физической культуре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Ноутбук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Кабинет учителя-логопеда массовых групп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принтер;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облучатель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ультрафиолетовый;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педагога-психолога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социального педагога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принтер,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учителя-логопеда групп компенсирующей направленности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Ноутбук;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облучатель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ультрафиолетовый;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учителя-дефектолога групп компенсирующей направленности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Ноутбук;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кабинет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брошюратор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ламинатор;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музыкального руководителя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Ноутбук;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 заместителя директора по УВР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принтер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42852" y="214282"/>
            <a:ext cx="3095625" cy="3171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СОДЕРЖАТЕЛЬНО-НАСЫЩЕННАЯ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игровую, познавательную, исследовательскую и творческую активность всех воспитанников, экспериментирование с доступными детям материалами (в том числе с песком и водой);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двигательную активность, в том числе развитие крупной и мелкой моторики, участие в подвижных играх и соревнованиях;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эмоциональное благополучие детей во взаимодействии с предметно-пространственным окружением;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самовыражения детей.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571876" y="214283"/>
            <a:ext cx="3086100" cy="32147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ПОЛИФУНКЦИОНАЛЬНАЯ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разнообразного использования различных составляющих предметной среды, например, детской мебели, матов, мягких модулей, ширм и т.д.;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полифункциональных (не обладающих жестко закрепленным способом употребления) предметов, в том числе природных материалов, пригодных для использования в разных видах детской активности (в том числе в качестве предметов-заместителей в детской игре).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071678" y="3500430"/>
            <a:ext cx="2466975" cy="7715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ПРЕДМЕТНО-РАЗВИВАЮЩАЯ СРЕДА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285728" y="4286248"/>
            <a:ext cx="2625747" cy="15001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ТРАСФОРМИРУЕМАЯ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786190" y="4286248"/>
            <a:ext cx="2786082" cy="15001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всех ее элементов требованиям по обеспечению надежности и безопасности их использования.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42852" y="6000761"/>
            <a:ext cx="3028950" cy="30003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ДОСТУПНАЯ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доступность для воспитанников, в том числе детей с ограниченными возможностями здоровья, всех помещений, где осуществляется образовательная деятельность;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исправность и сохранность материалов и оборудования.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571876" y="6000761"/>
            <a:ext cx="3086100" cy="30003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ВАРИАТИВНАЯ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Предполагает: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42852" y="142844"/>
            <a:ext cx="2286000" cy="2400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КОМНАТЫ: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Пространство игровых комнат организовано так, что дети имеют возможность одновременно заниматься разными видами деятельности.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Каждому ребёнку предоставляется возможность реализовать свои способности и потребности в общении, игре, действиях с предметами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2571744" y="857224"/>
            <a:ext cx="1928826" cy="23288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КОРРЕКЦИОННО-РАЗВИВАЮЩИЙ КОМПЛЕКС: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психолога с уголком релаксации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Кабинеты для логопедической работы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Кабинеты для дефектологической работы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643446" y="142844"/>
            <a:ext cx="2057400" cy="2400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ФИЗКУЛЬТУРНО-ОЗДОРОВИТЕЛЬНЫЙ КОМПЛЕКС: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Физкультурный зал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Физкультурные уголки Спальные комнаты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Бассейн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929066" y="6500826"/>
            <a:ext cx="26289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СОЦИАЛЬНО-ЛИЧНОСТНОГО РАЗВИТИЯ: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Уголок «Моя маленькая родина»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Сенсорная зона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Мини-музеи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85728" y="6500826"/>
            <a:ext cx="2743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ХУДОЖЕСТВЕННО-ЭСТЕТИЧЕСКИЙ КОМПЛЕКС: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зал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Экспозиция детских работ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Галерея «Любимые сказки»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Галерея «Герои детских книг»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Обновляемые тематические выставки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4925" y="3625850"/>
            <a:ext cx="6775450" cy="23336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 ОБНОВЛЕНИЕ ПРЕДМЕТНО-РАЗВИВАЮЩЕЙ СРЕДЫ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предметно-развивающей  среды в различных возрастных группах учитывает особенности поэтапного развития игровой деятельности детей и, одновременно, предоставляет максимальную возможность развертывания событийной стороны игры, учитывает возрастной объём знаний, впечатлений, содержание переживаний детей. Предметно-игровая среда отвечает определённым требованиям: это, прежде всего свобода выбора ребёнком темы, сюжета игры, выбора тех или иных игрушек, места и времени игры.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214282"/>
            <a:ext cx="6515100" cy="1117600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Предметно-развивающая среда дошкольного отделения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8" y="857224"/>
            <a:ext cx="2700334" cy="35664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smtClean="0"/>
              <a:t>Оздоровительный комплекс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285851"/>
          <a:ext cx="6357982" cy="7426691"/>
        </p:xfrm>
        <a:graphic>
          <a:graphicData uri="http://schemas.openxmlformats.org/drawingml/2006/table">
            <a:tbl>
              <a:tblPr/>
              <a:tblGrid>
                <a:gridCol w="2857520"/>
                <a:gridCol w="3500462"/>
              </a:tblGrid>
              <a:tr h="355977">
                <a:tc>
                  <a:txBody>
                    <a:bodyPr/>
                    <a:lstStyle/>
                    <a:p>
                      <a:pPr marL="21590" marR="191770" indent="4540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i="1" spc="45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помещения </a:t>
                      </a:r>
                      <a:r>
                        <a:rPr lang="ru-RU" sz="1050" i="1" spc="35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Функциональное использование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8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i="1" spc="-15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Оснащение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7164">
                <a:tc>
                  <a:txBody>
                    <a:bodyPr/>
                    <a:lstStyle/>
                    <a:p>
                      <a:pPr marL="12065" marR="64135"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spc="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Физкультурный зал с </a:t>
                      </a:r>
                      <a:r>
                        <a:rPr lang="ru-RU" sz="1050" b="1" i="1" spc="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тренажерами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64135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*занятия физкультурой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64135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*утренняя гимнастика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64135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*спортивные праздники и досуги (в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 числе с привлечением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родителей) 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подвижные игры и игровые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упражнения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64135"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индивидуальная работа с детьми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*диагностика физической подготовленности детей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*профилактическая работа с детьми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*консультативная работа с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родителями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*спортивное оборудование для развития основных видов движения *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тренажеры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*оборудование для спортивных игр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*гимнастические шведские стенки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*мини-батуты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*балансиры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*музыкальный центр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мягкие объемные модули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гимнастические скамейки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информационный стенд для родителей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6413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гимнастическое бревно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4948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spc="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Бассейн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5778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*занятия по обучению плаванию *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закаливающие водные процедуры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*спортивные праздники и досуги на </a:t>
                      </a:r>
                      <a:r>
                        <a:rPr lang="ru-RU" sz="105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воде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5778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индивидуальная работа с детьми *консультативная работа с 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родителями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*резиновые круги разные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*пенопластовые доски двух размеров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разделительная дорожка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надувные мячи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*надувные нарукавники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*ласты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надувные игрушки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игрушки с утяжелителями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шесты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*обручи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сушилки для волос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*резиновые коврики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массажные коврики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*декоративное оформление 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информационный стенд для родителей</a:t>
                      </a:r>
                    </a:p>
                    <a:p>
                      <a:r>
                        <a:rPr kumimoji="0"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горка для скатывания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620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spc="35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Медицинский кабинет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3749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мониторинг за состоянием </a:t>
                      </a: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здоровья и физического развития 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3749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*оказание первой неотложной помощи детям и сотрудникам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5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*аптечка </a:t>
                      </a: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оказания первой медицинской помощи </a:t>
                      </a:r>
                      <a:endParaRPr lang="ru-RU" sz="1050" spc="-1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05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5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весы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*ростомер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*ширма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*помещение для двоих детей для изолированного пребывания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63295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*индивидуальный санузел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99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spc="2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Изолятор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*вынужденная изоляция детей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161544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*детские кроватки с постельным бельем </a:t>
                      </a:r>
                      <a:endParaRPr lang="ru-RU" sz="105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161544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5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игрушки, легко поддающиеся обработке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1615440"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бактерицидная лампа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spc="1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Процедурный кабинет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5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профилактические мероприятия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набор необходимых медицинских инструментов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холодильник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кушетка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ширма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446" marR="9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5"/>
            <a:ext cx="6515100" cy="428628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/>
              <a:t>Развивающий комплекс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498464"/>
          <a:ext cx="6429419" cy="8484309"/>
        </p:xfrm>
        <a:graphic>
          <a:graphicData uri="http://schemas.openxmlformats.org/drawingml/2006/table">
            <a:tbl>
              <a:tblPr/>
              <a:tblGrid>
                <a:gridCol w="2643206"/>
                <a:gridCol w="3786213"/>
              </a:tblGrid>
              <a:tr h="225220">
                <a:tc>
                  <a:txBody>
                    <a:bodyPr/>
                    <a:lstStyle/>
                    <a:p>
                      <a:pPr marL="12065" marR="191770" indent="4419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-1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помещения </a:t>
                      </a:r>
                      <a:r>
                        <a:rPr lang="ru-RU" sz="1000" i="1" spc="-15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Функциональное использование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57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-15" dirty="0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Оснащение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2929"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5" dirty="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Логопедические кабинеты (2)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06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*речевая коррекция </a:t>
                      </a: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*подгрупповые занятия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06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индивидуальные занятия *</a:t>
                      </a: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06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взаимосвязь с воспитателями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*демонстрационный и раздаточный материал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*учебная зона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*рабочая зона учителя-логопеда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*игровая зона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*шкафы с комплектом материалов для различных видов 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 детей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*настенные зеркала с подсветками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6350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*демонстрационные мольберты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R="33655" indent="-1841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25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Логопедический кабинет для </a:t>
                      </a:r>
                      <a:r>
                        <a:rPr lang="ru-RU" sz="1000" i="1" spc="1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 общеобразовательных групп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365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*речевая коррекция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365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*подгрупповые занятия *</a:t>
                      </a:r>
                      <a:r>
                        <a:rPr lang="ru-RU" sz="10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занятия *</a:t>
                      </a:r>
                      <a:r>
                        <a:rPr lang="ru-RU" sz="10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*</a:t>
                      </a:r>
                      <a:r>
                        <a:rPr lang="ru-RU" sz="10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взаимосвязь с воспитателями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*демонстрационный и раздаточный материал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учебная зона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рабочая зона учителя-логопеда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зона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*шкафы с комплектом материалов для различных видов 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 детей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746760" indent="-317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настенное зеркало с подсветкой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4949">
                <a:tc>
                  <a:txBody>
                    <a:bodyPr/>
                    <a:lstStyle/>
                    <a:p>
                      <a:pPr marL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45" dirty="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Методический кабинет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730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*методическая поддержка педагогов 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правовое образование педагогов *</a:t>
                      </a: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обобщение и систематизация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передового педагогического опыта 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методическая поддержка молодых педагогов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730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*консультирование педагогов и родителей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730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*формирование профессиональной 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компетентности педагогов и творческой активности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730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*методическое обеспечение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2730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познавательное и творческое 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саморазвитие педагогов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*раздаточный и демонстрационный материал по видам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*картотека тематических картинок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*конспекты занятий, праздников и развлечений для детей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*материал для тематических выставок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нормативно-правовая документация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 по патриотическому воспитанию и декоративно-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прикладному творчеству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каталог произведений русских и зарубежных художников *материал для мониторинга детского развития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методические разработки по планированию и осуществлению </a:t>
                      </a: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коррекционной деятельности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 по ознакомлению дошкольников с микрорайоном Ю.Б.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*методическая литература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художественная литература для детей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справочная литература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научная литература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аннотированный тематический каталог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каталог журналов и газет по дошкольному воспитанию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72834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4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аудиотека</a:t>
                      </a:r>
                      <a:r>
                        <a:rPr lang="ru-RU" sz="10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555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*видеотека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5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spc="10" dirty="0">
                          <a:solidFill>
                            <a:srgbClr val="00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 психолога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мониторинг психического развития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поддержка </a:t>
                      </a:r>
                      <a:r>
                        <a:rPr lang="ru-RU" sz="1000" spc="-2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</a:t>
                      </a: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педагогической готовности к школе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*коррекционные </a:t>
                      </a:r>
                      <a:r>
                        <a:rPr lang="ru-RU" sz="10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развивающие занятия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игровая психотерапия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*релаксация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*консультирование педагогов </a:t>
                      </a:r>
                      <a:r>
                        <a:rPr lang="ru-RU" sz="10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000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*практикумы и тренинги </a:t>
                      </a:r>
                      <a:r>
                        <a:rPr lang="ru-RU" sz="10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ru-RU" sz="10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профилактика </a:t>
                      </a:r>
                      <a:r>
                        <a:rPr lang="ru-RU" sz="1000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жестокого </a:t>
                      </a:r>
                      <a:r>
                        <a:rPr lang="ru-RU" sz="10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обращения </a:t>
                      </a: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детьми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работа по запросу воспитателя или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0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организационно-методическая </a:t>
                      </a:r>
                      <a:r>
                        <a:rPr lang="ru-RU" sz="10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*детская мебель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мягкая детская мебель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*журнальный стол, диван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*дидактический материал для индивидуальной, развивающей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2B2B2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набор методик для диагностики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музыкальный центр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*рабочая зона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*игровая зона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*зона для консультирования родителей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*уголок с живыми цветами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набор материалов для коррекции эмоциональной сферы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*развивающие дидактические игры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703" marR="7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5709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Групповые помещения</a:t>
            </a:r>
          </a:p>
          <a:p>
            <a:pPr algn="ctr">
              <a:buNone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571473"/>
          <a:ext cx="6429419" cy="8143929"/>
        </p:xfrm>
        <a:graphic>
          <a:graphicData uri="http://schemas.openxmlformats.org/drawingml/2006/table">
            <a:tbl>
              <a:tblPr/>
              <a:tblGrid>
                <a:gridCol w="3028973"/>
                <a:gridCol w="66104"/>
                <a:gridCol w="3334342"/>
              </a:tblGrid>
              <a:tr h="757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10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Младший дошкольный возраст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1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Старший дошкольный возраст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7925">
                <a:tc gridSpan="3">
                  <a:txBody>
                    <a:bodyPr/>
                    <a:lstStyle/>
                    <a:p>
                      <a:pPr marL="387350" marR="5365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Предметно-игровая среда в соответствии с возрастом, программными требованиями; </a:t>
                      </a:r>
                      <a:r>
                        <a:rPr lang="ru-RU" sz="1200" spc="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основе принципов Концепции построения предметно-развивающей </a:t>
                      </a:r>
                      <a:r>
                        <a:rPr lang="ru-RU" sz="1200" spc="5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</a:p>
                    <a:p>
                      <a:pPr marL="387350" marR="5365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5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Бактерицидные облучатели</a:t>
                      </a:r>
                    </a:p>
                    <a:p>
                      <a:pPr marL="387350" marR="536575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5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Магнитофон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4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9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</a:t>
                      </a:r>
                      <a:r>
                        <a:rPr lang="ru-RU" sz="1200" spc="-1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Спальни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975">
                <a:tc gridSpan="3">
                  <a:txBody>
                    <a:bodyPr/>
                    <a:lstStyle/>
                    <a:p>
                      <a:pPr marL="158750" marR="26543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Зона для организации образовательной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742">
                <a:tc gridSpan="3">
                  <a:txBody>
                    <a:bodyPr/>
                    <a:lstStyle/>
                    <a:p>
                      <a:pPr marL="509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</a:t>
                      </a:r>
                    </a:p>
                    <a:p>
                      <a:pPr marL="5092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</a:t>
                      </a:r>
                      <a:r>
                        <a:rPr lang="ru-RU" sz="1200" spc="-10" baseline="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1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Учебная 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510">
                <a:tc gridSpan="3">
                  <a:txBody>
                    <a:bodyPr/>
                    <a:lstStyle/>
                    <a:p>
                      <a:pPr marL="7283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200" baseline="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2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Разнообразие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 и дидактических пособий в соответствии с возрастом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756">
                <a:tc gridSpan="3">
                  <a:txBody>
                    <a:bodyPr/>
                    <a:lstStyle/>
                    <a:p>
                      <a:pPr marL="15665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Рациональная 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детская мебель (в том числе и игровая)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950">
                <a:tc gridSpan="3">
                  <a:txBody>
                    <a:bodyPr/>
                    <a:lstStyle/>
                    <a:p>
                      <a:pPr marL="502920" marR="70739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Спортивные уголки 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самостоятельной двигательной активности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54">
                <a:tc gridSpan="3">
                  <a:txBody>
                    <a:bodyPr/>
                    <a:lstStyle/>
                    <a:p>
                      <a:pPr marL="3505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Уголки 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самостоятельной творческой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Выставки детского творчества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Сенсорные зоны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25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                      Книжные </a:t>
                      </a:r>
                      <a:r>
                        <a:rPr lang="ru-RU" sz="1200" spc="-1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510">
                <a:tc gridSpan="2">
                  <a:txBody>
                    <a:bodyPr/>
                    <a:lstStyle/>
                    <a:p>
                      <a:pPr marL="6248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48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Уголки дежурств и трудовой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11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Раздевалки с информационными стендами для родителей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8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Уголки природы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938" marR="15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2844"/>
            <a:ext cx="6515100" cy="8786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Речь детей с задержкой психического развития также имеет ряд особенностей. Так, их словарь, в частности активный, значительно сужен, понятия недостаточно точны. Ряд грамматических категорий в их речи вообще отсутствует.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целом же ЗПР проявляется в нескольких основных клинико-психологических формах: конституционального происхождения, соматогенного происхождения, психогенного происхождения и церебрально-органического генеза. Каждой из этих форм присущи свои особенности, динамика, прогноз в развитии ребенка. Остановимся более подробно на каждой из этих форм.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ЗПР конституционального происхождения — так называемый гармонический инфантилизм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неосложненный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психический и психофизический инфантилизм). При данной форме отмечается такая структура личности, при которой эмоционально-волевая сфера находится как бы на ранней ступени развития. Преобладает эмоциональная мотивация поведения, повышенный фон настроения, незрелость личности в целом, легкая внушаемость, непроизвольность всех психических функций. При переходе к школьному возрасту сохраняется большая значимость для детей игровых интересов. Черты эмоционально-волевой незрелости часто сочетаются с инфантильным типом телосложения. Ребенок по своему психическому и физическому облику соответствует более раннему этапу возрастного развития. Как правило, причиной такого состояния являются факторы генетического характера. Нередко возникновение этой формы ЗПР может быть связано с негрубыми обменно-трофическими расстройствами. Детям с этой формой ЗПР практически не нужна специальная помощь, поскольку со временем отставание сглаживается. Однако обучение в школе с 6-летнего возраста для них нерационально.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ЗПР соматогенного происхождения с явлениями стойкой соматической астении и соматической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инфантилизацией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Данная форма возникает вследствие длительной соматической недостаточности различного генеза (хронические инфекции, аллергические состояния, врожденные и приобретенные пороки внутренних органов и др.). В возникновении ЗПР у этой группы детей большая роль принадлежит стойкой астении, снижающей не только общий, но и психический тонус. Большое значение имеют социальные факторы, приводящие к появлению различных невротических наслоений (неуверенность, боязливость, капризность, ощущение физической неполноценности). Усугубляет состояние ребенка режим ограничений и запретов, в котором он постоянно находится. Детям с этой формой задержки психического развития вместе с психолого-педагогическим воздействием требуется и медицинская помощь, периодическое пребывание в санатории.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ЗПР психогенного происхождения (патологическое развитие личности по невротическому типу,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психогеннаяинфантилизация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 Эта форма чаще всего возникает в результате неблагоприятных условий воспитания ребенка (неполная или неблагополучная семья). Конечно, социальный характер данной аномалии развития не исключает ее первоначально патологической структуры. Неблагоприятные социальные условия, долго воздействующие и оказывающие травмирующее влияние на психику ребенка, способствуют возникновению стойких отклонений в его нервно-психической сфере. Эту форму ЗПР надо уметь отличать от педагогической запущенности, проявляющейся прежде всего в ограниченных знаниях и умениях ребенка вследствие недостатка интеллектуальной информации.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214282"/>
            <a:ext cx="6515100" cy="4995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Художественно-эстетический комплекс</a:t>
            </a:r>
          </a:p>
          <a:p>
            <a:pPr algn="ctr"/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1" y="642910"/>
          <a:ext cx="6429420" cy="8215369"/>
        </p:xfrm>
        <a:graphic>
          <a:graphicData uri="http://schemas.openxmlformats.org/drawingml/2006/table">
            <a:tbl>
              <a:tblPr/>
              <a:tblGrid>
                <a:gridCol w="2432334"/>
                <a:gridCol w="3997086"/>
              </a:tblGrid>
              <a:tr h="908015">
                <a:tc>
                  <a:txBody>
                    <a:bodyPr/>
                    <a:lstStyle/>
                    <a:p>
                      <a:pPr marL="18415" marR="191770" indent="445135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-5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помещения </a:t>
                      </a:r>
                      <a:r>
                        <a:rPr lang="ru-RU" sz="1200" b="1" i="1" spc="-15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Функциональное использование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5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-15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Оснащение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1574">
                <a:tc>
                  <a:txBody>
                    <a:bodyPr/>
                    <a:lstStyle/>
                    <a:p>
                      <a:pPr marL="317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2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Музыкальный зал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4033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*музыкальные праздники *музыкальные досуги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4033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*занятия по выразительным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движениям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4033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индивидуальная работа с детьми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40335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родительские собрания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музыкальные инструменты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центр караоке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*музыкальный центр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*стена оформленная зеркалами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*занавес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эстетическое оформление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*декоративные полотна для оформления сцены </a:t>
                      </a:r>
                      <a:endParaRPr lang="ru-RU" sz="1200" spc="-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spc="-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мультимедийный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проектор</a:t>
                      </a: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200" spc="-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зеркальный шар</a:t>
                      </a:r>
                      <a:endParaRPr lang="ru-RU" sz="1200" spc="-5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1283335" indent="-635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5260">
                <a:tc>
                  <a:txBody>
                    <a:bodyPr/>
                    <a:lstStyle/>
                    <a:p>
                      <a:pPr marR="664210" indent="-1206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 музыкального </a:t>
                      </a:r>
                      <a:r>
                        <a:rPr lang="ru-RU" sz="1200" b="1" i="1" spc="2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*методическая поддержка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21665" indent="-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*методическая литература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621665" indent="-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картотека журналов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621665" indent="-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картотека аудиозаписей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621665" indent="-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*литература для консультирования родителей и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5260">
                <a:tc>
                  <a:txBody>
                    <a:bodyPr/>
                    <a:lstStyle/>
                    <a:p>
                      <a:pPr marL="635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2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Костюмерная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621665" indent="317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*эстетическое оформление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праздников и досугов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*детские и взрослые костюмы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5260">
                <a:tc>
                  <a:txBody>
                    <a:bodyPr/>
                    <a:lstStyle/>
                    <a:p>
                      <a:pPr marL="1524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spc="2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Галерея детских работ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 marR="210185" indent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*развитие творческой активности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5240" marR="210185" indent="889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*оформительно-дизайнерская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80137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*детские работы из природного и бросового материала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*детские работы из соленого теста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" marR="80137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*детская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66" marR="13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44"/>
            <a:ext cx="6515100" cy="4280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Территория детского сада</a:t>
            </a:r>
          </a:p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500034"/>
          <a:ext cx="6429419" cy="8286809"/>
        </p:xfrm>
        <a:graphic>
          <a:graphicData uri="http://schemas.openxmlformats.org/drawingml/2006/table">
            <a:tbl>
              <a:tblPr/>
              <a:tblGrid>
                <a:gridCol w="2612519"/>
                <a:gridCol w="3816900"/>
              </a:tblGrid>
              <a:tr h="566992">
                <a:tc>
                  <a:txBody>
                    <a:bodyPr/>
                    <a:lstStyle/>
                    <a:p>
                      <a:pPr marL="6350" marR="191770" indent="-635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5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объекта </a:t>
                      </a:r>
                      <a:r>
                        <a:rPr lang="ru-RU" sz="1200" i="1" spc="-15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Функциональное использование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15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Оснащение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34961">
                <a:tc>
                  <a:txBody>
                    <a:bodyPr/>
                    <a:lstStyle/>
                    <a:p>
                      <a:pPr marR="39370" indent="-1206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2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Прогулочные площадки с </a:t>
                      </a:r>
                      <a:r>
                        <a:rPr lang="ru-RU" sz="1200" i="1" spc="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верандами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*русские народные игры *</a:t>
                      </a:r>
                      <a:r>
                        <a:rPr lang="ru-RU" sz="12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свободная игровая деятельность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трудовая деятельность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93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утренний прием на воздухе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*оздоравливающие процедуры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 сезонам)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веранды </a:t>
                      </a:r>
                      <a:r>
                        <a:rPr lang="ru-RU" sz="12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прогулочная</a:t>
                      </a:r>
                      <a:r>
                        <a:rPr lang="ru-RU" sz="1200" spc="-5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зона с полиуретановым покрытием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*разметки для двигательной активности детей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малые формы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песочницы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*экспериментальная работа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" marR="5975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конструктивная деятельность (песок)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1214">
                <a:tc>
                  <a:txBody>
                    <a:bodyPr/>
                    <a:lstStyle/>
                    <a:p>
                      <a:pPr marL="1206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2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Спортивная площадка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52070" indent="31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спортивные занятия на воздухе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52070" indent="31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спортивные праздники и досуги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52070" indent="31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подвижные игры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709930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полиуретановое покрытие</a:t>
                      </a:r>
                    </a:p>
                    <a:p>
                      <a:pPr marL="6350" marR="709930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полоса препятствий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709930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*оборудование для прыжков в длину, метания и т.д.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7125"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25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Летний сад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0162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 за растениями </a:t>
                      </a:r>
                      <a:r>
                        <a:rPr lang="ru-RU" sz="12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*трудовая деятельность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0162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формирование основ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экологической культуры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0162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формирование эстетических качеств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8413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клумбы с однолетними и многолетними цветами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8413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кустарники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8413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аллея цветов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17">
                <a:tc>
                  <a:txBody>
                    <a:bodyPr/>
                    <a:lstStyle/>
                    <a:p>
                      <a:pPr marL="635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i="1" spc="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Зона безопасности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402590" indent="889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ознакомление с правилами </a:t>
                      </a:r>
                      <a:r>
                        <a:rPr lang="ru-RU" sz="12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дорожного движения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402590" indent="889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2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формирование основ </a:t>
                      </a:r>
                      <a:r>
                        <a:rPr lang="ru-RU" sz="12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64770" indent="6350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разметка «зебра»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065" marR="154305" indent="6350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2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разметка «дорога»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587" marR="15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00034"/>
            <a:ext cx="6172200" cy="7756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Кадровое обеспечение дошкольного отделения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1428728"/>
            <a:ext cx="6429420" cy="3714776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УВР – 1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Учитель-дефектолог – 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Учитель-логопед – 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Педагог-психолог – 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Социальный педагог – 2 (1 –декретный отпуск)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– 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по физической культуре – 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– 1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– 22 (5 – декретный отпуск)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Младший воспитатель – 12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Рабочий по ремонту здания – 1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Рабочий по стирке белья – 1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/>
              <a:t>В дошкольном отделении в 2014-2015 учебном году осуществляют педагогическую деятельность 25 педагогов: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5000628"/>
          <a:ext cx="6286542" cy="2951485"/>
        </p:xfrm>
        <a:graphic>
          <a:graphicData uri="http://schemas.openxmlformats.org/drawingml/2006/table">
            <a:tbl>
              <a:tblPr/>
              <a:tblGrid>
                <a:gridCol w="1004557"/>
                <a:gridCol w="501038"/>
                <a:gridCol w="1066173"/>
                <a:gridCol w="1214446"/>
                <a:gridCol w="1161539"/>
                <a:gridCol w="1338789"/>
              </a:tblGrid>
              <a:tr h="41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имеют квалификационной категории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квалификационная категория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квалификационная категория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Высшая квалификационная категория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Высшее пед.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Высшее спец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спец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общ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8" y="8143900"/>
            <a:ext cx="1660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Вакансии – нет.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60" y="714348"/>
          <a:ext cx="4572000" cy="322392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322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РЕЖИМЕ РАЗВИТИЯ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342" marR="57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60" y="1285852"/>
          <a:ext cx="5000660" cy="7429552"/>
        </p:xfrm>
        <a:graphic>
          <a:graphicData uri="http://schemas.openxmlformats.org/drawingml/2006/table">
            <a:tbl>
              <a:tblPr/>
              <a:tblGrid>
                <a:gridCol w="5000660"/>
              </a:tblGrid>
              <a:tr h="64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КАЧЕСТВА ОБРАЗОВАНИЯ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профессиональных качеств педагогов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Работа над рациональным использованием времени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РАСШИРЕНИЕ КОЛИЧЕСТВА ОБРАЗОВАТЕЛЬНЫХ УСЛУГ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Изучение спроса на новые образовательные услуги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услуг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Внедрение новых услуг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ОТВЕТСТВЕННОСТИ КОЛЛЕКТИВА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Создание положительной мотивации педагогов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Расширение полномочий коллектива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РЕСУРСОВ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мониторинга использования ресурсов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Стимулирование рационального использования ресурсов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71" marR="2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3" name="AutoShape 5"/>
          <p:cNvSpPr>
            <a:spLocks noChangeShapeType="1"/>
          </p:cNvSpPr>
          <p:nvPr/>
        </p:nvSpPr>
        <p:spPr bwMode="auto">
          <a:xfrm>
            <a:off x="214290" y="857224"/>
            <a:ext cx="45719" cy="621510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ShapeType="1"/>
          </p:cNvSpPr>
          <p:nvPr/>
        </p:nvSpPr>
        <p:spPr bwMode="auto">
          <a:xfrm>
            <a:off x="214290" y="7072330"/>
            <a:ext cx="952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>
            <a:off x="214290" y="5429256"/>
            <a:ext cx="952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214290" y="3571868"/>
            <a:ext cx="952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214290" y="1571604"/>
            <a:ext cx="895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290" y="857224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ChangeArrowheads="1"/>
          </p:cNvSpPr>
          <p:nvPr/>
        </p:nvSpPr>
        <p:spPr bwMode="auto">
          <a:xfrm>
            <a:off x="642918" y="571472"/>
            <a:ext cx="5667375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СОДЕРЖАНИЕ И ФОРМЫ РАБОТЫ С ПЕДАГОГАМИ И СПЕЦИАЛИСТАМИ ПО ПОВЫШЕНИЮ ПРОФЕССИОНАЛЬНОГО МАСТЕРСТВА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1" name="AutoShape 3"/>
          <p:cNvSpPr>
            <a:spLocks noChangeArrowheads="1"/>
          </p:cNvSpPr>
          <p:nvPr/>
        </p:nvSpPr>
        <p:spPr bwMode="auto">
          <a:xfrm rot="35016595">
            <a:off x="3033874" y="1533667"/>
            <a:ext cx="852488" cy="852488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6852" name="AutoShape 4"/>
          <p:cNvSpPr>
            <a:spLocks noChangeArrowheads="1"/>
          </p:cNvSpPr>
          <p:nvPr/>
        </p:nvSpPr>
        <p:spPr bwMode="auto">
          <a:xfrm rot="5400000">
            <a:off x="3004335" y="1853393"/>
            <a:ext cx="976313" cy="2413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53" name="AutoShape 5"/>
          <p:cNvSpPr>
            <a:spLocks noChangeArrowheads="1"/>
          </p:cNvSpPr>
          <p:nvPr/>
        </p:nvSpPr>
        <p:spPr bwMode="auto">
          <a:xfrm>
            <a:off x="2285992" y="3929058"/>
            <a:ext cx="24130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Обеспечение качества реализации образовательных и оздоровительных программ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4" name="AutoShape 6"/>
          <p:cNvSpPr>
            <a:spLocks noChangeArrowheads="1"/>
          </p:cNvSpPr>
          <p:nvPr/>
        </p:nvSpPr>
        <p:spPr bwMode="auto">
          <a:xfrm rot="5400000">
            <a:off x="3004335" y="4353723"/>
            <a:ext cx="976313" cy="24130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55" name="AutoShape 7"/>
          <p:cNvSpPr>
            <a:spLocks noChangeArrowheads="1"/>
          </p:cNvSpPr>
          <p:nvPr/>
        </p:nvSpPr>
        <p:spPr bwMode="auto">
          <a:xfrm>
            <a:off x="2285992" y="6500826"/>
            <a:ext cx="24130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Формирование благоприятного социально-психологического микроклимата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6" name="AutoShape 8"/>
          <p:cNvSpPr>
            <a:spLocks noChangeArrowheads="1"/>
          </p:cNvSpPr>
          <p:nvPr/>
        </p:nvSpPr>
        <p:spPr bwMode="auto">
          <a:xfrm>
            <a:off x="4929198" y="2357422"/>
            <a:ext cx="1647825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Повышение педагогического мастерства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7" name="AutoShape 9"/>
          <p:cNvSpPr>
            <a:spLocks noChangeArrowheads="1"/>
          </p:cNvSpPr>
          <p:nvPr/>
        </p:nvSpPr>
        <p:spPr bwMode="auto">
          <a:xfrm>
            <a:off x="4929198" y="3428992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Взаимопосещения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8" name="AutoShape 10"/>
          <p:cNvSpPr>
            <a:spLocks noChangeArrowheads="1"/>
          </p:cNvSpPr>
          <p:nvPr/>
        </p:nvSpPr>
        <p:spPr bwMode="auto">
          <a:xfrm>
            <a:off x="4929198" y="4000496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Открытые просмотры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59" name="AutoShape 11"/>
          <p:cNvSpPr>
            <a:spLocks noChangeArrowheads="1"/>
          </p:cNvSpPr>
          <p:nvPr/>
        </p:nvSpPr>
        <p:spPr bwMode="auto">
          <a:xfrm>
            <a:off x="4929198" y="4572000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Семинары, практикумы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0" name="AutoShape 12"/>
          <p:cNvSpPr>
            <a:spLocks noChangeArrowheads="1"/>
          </p:cNvSpPr>
          <p:nvPr/>
        </p:nvSpPr>
        <p:spPr bwMode="auto">
          <a:xfrm>
            <a:off x="4929198" y="514350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Консультации, тренинги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1" name="AutoShape 13"/>
          <p:cNvSpPr>
            <a:spLocks noChangeArrowheads="1"/>
          </p:cNvSpPr>
          <p:nvPr/>
        </p:nvSpPr>
        <p:spPr bwMode="auto">
          <a:xfrm>
            <a:off x="4929198" y="5715008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Обобщение и трансляция опыта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2" name="AutoShape 14"/>
          <p:cNvSpPr>
            <a:spLocks noChangeArrowheads="1"/>
          </p:cNvSpPr>
          <p:nvPr/>
        </p:nvSpPr>
        <p:spPr bwMode="auto">
          <a:xfrm>
            <a:off x="4929198" y="6286512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Внедрение инноваций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3" name="AutoShape 15"/>
          <p:cNvSpPr>
            <a:spLocks noChangeArrowheads="1"/>
          </p:cNvSpPr>
          <p:nvPr/>
        </p:nvSpPr>
        <p:spPr bwMode="auto">
          <a:xfrm>
            <a:off x="4929198" y="6786578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Профессиональные конкурсы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4" name="AutoShape 16"/>
          <p:cNvSpPr>
            <a:spLocks noChangeArrowheads="1"/>
          </p:cNvSpPr>
          <p:nvPr/>
        </p:nvSpPr>
        <p:spPr bwMode="auto">
          <a:xfrm>
            <a:off x="4929198" y="728664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Наставничество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5" name="AutoShape 17"/>
          <p:cNvSpPr>
            <a:spLocks noChangeArrowheads="1"/>
          </p:cNvSpPr>
          <p:nvPr/>
        </p:nvSpPr>
        <p:spPr bwMode="auto">
          <a:xfrm>
            <a:off x="285728" y="2428860"/>
            <a:ext cx="1666875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Повышение уровня теоретической подготовки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6" name="AutoShape 18"/>
          <p:cNvSpPr>
            <a:spLocks noChangeArrowheads="1"/>
          </p:cNvSpPr>
          <p:nvPr/>
        </p:nvSpPr>
        <p:spPr bwMode="auto">
          <a:xfrm>
            <a:off x="285728" y="3500430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Курсы повышения квалификации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7" name="AutoShape 19"/>
          <p:cNvSpPr>
            <a:spLocks noChangeArrowheads="1"/>
          </p:cNvSpPr>
          <p:nvPr/>
        </p:nvSpPr>
        <p:spPr bwMode="auto">
          <a:xfrm>
            <a:off x="285728" y="407193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Обучение в ВУЗах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8" name="AutoShape 20"/>
          <p:cNvSpPr>
            <a:spLocks noChangeArrowheads="1"/>
          </p:cNvSpPr>
          <p:nvPr/>
        </p:nvSpPr>
        <p:spPr bwMode="auto">
          <a:xfrm>
            <a:off x="285728" y="4572000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Модульные курсы ОМЦ, МИОО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69" name="AutoShape 21"/>
          <p:cNvSpPr>
            <a:spLocks noChangeArrowheads="1"/>
          </p:cNvSpPr>
          <p:nvPr/>
        </p:nvSpPr>
        <p:spPr bwMode="auto">
          <a:xfrm>
            <a:off x="285728" y="514350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Семинары ОМЦ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70" name="AutoShape 22"/>
          <p:cNvSpPr>
            <a:spLocks noChangeArrowheads="1"/>
          </p:cNvSpPr>
          <p:nvPr/>
        </p:nvSpPr>
        <p:spPr bwMode="auto">
          <a:xfrm>
            <a:off x="285728" y="5643570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Самообразование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71" name="AutoShape 23"/>
          <p:cNvSpPr>
            <a:spLocks noChangeArrowheads="1"/>
          </p:cNvSpPr>
          <p:nvPr/>
        </p:nvSpPr>
        <p:spPr bwMode="auto">
          <a:xfrm>
            <a:off x="285728" y="621507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Педагогический совет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72" name="AutoShape 24"/>
          <p:cNvSpPr>
            <a:spLocks noChangeArrowheads="1"/>
          </p:cNvSpPr>
          <p:nvPr/>
        </p:nvSpPr>
        <p:spPr bwMode="auto">
          <a:xfrm>
            <a:off x="285728" y="6715140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Методическое объединение педагогов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73" name="AutoShape 25"/>
          <p:cNvSpPr>
            <a:spLocks noChangeArrowheads="1"/>
          </p:cNvSpPr>
          <p:nvPr/>
        </p:nvSpPr>
        <p:spPr bwMode="auto">
          <a:xfrm>
            <a:off x="285728" y="7286644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Работа творческой группы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74" name="AutoShape 26"/>
          <p:cNvSpPr>
            <a:spLocks noChangeArrowheads="1"/>
          </p:cNvSpPr>
          <p:nvPr/>
        </p:nvSpPr>
        <p:spPr bwMode="auto">
          <a:xfrm>
            <a:off x="285728" y="7858148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Дискуссии, круглые столы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4929198" y="7858148"/>
            <a:ext cx="1714500" cy="428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Проектная деятельность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172200" cy="71438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Планирование работы по повышению уровня теоретической подготовки педагогов в 2014-2015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142976"/>
            <a:ext cx="6172200" cy="764386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Курсы повышения квалификации</a:t>
            </a:r>
          </a:p>
          <a:p>
            <a:pPr>
              <a:buNone/>
            </a:pPr>
            <a:r>
              <a:rPr lang="ru-RU" sz="1800" dirty="0" smtClean="0"/>
              <a:t>В 2014-2015 </a:t>
            </a:r>
            <a:r>
              <a:rPr lang="ru-RU" sz="1800" dirty="0" err="1" smtClean="0"/>
              <a:t>уч</a:t>
            </a:r>
            <a:r>
              <a:rPr lang="ru-RU" sz="1800" dirty="0" smtClean="0"/>
              <a:t>. году на краткосрочные курсы повышения квалификации направлен – 1 педагог;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Обучение в ВУЗах</a:t>
            </a:r>
          </a:p>
          <a:p>
            <a:pPr>
              <a:buNone/>
            </a:pPr>
            <a:r>
              <a:rPr lang="ru-RU" sz="1800" dirty="0" smtClean="0"/>
              <a:t>В 2014-2015 </a:t>
            </a:r>
            <a:r>
              <a:rPr lang="ru-RU" sz="1800" dirty="0" err="1" smtClean="0"/>
              <a:t>уч</a:t>
            </a:r>
            <a:r>
              <a:rPr lang="ru-RU" sz="1800" dirty="0" smtClean="0"/>
              <a:t>. году  продолжают обучение в ГБОУ СПО – 1 педагог; в ГБОУ ВПО – 4 педагога;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Педагогический совет</a:t>
            </a:r>
          </a:p>
          <a:p>
            <a:pPr>
              <a:buNone/>
            </a:pPr>
            <a:r>
              <a:rPr lang="ru-RU" sz="1800" dirty="0" smtClean="0"/>
              <a:t>В 2014-2015 </a:t>
            </a:r>
            <a:r>
              <a:rPr lang="ru-RU" sz="1800" dirty="0" err="1" smtClean="0"/>
              <a:t>уч.году</a:t>
            </a:r>
            <a:r>
              <a:rPr lang="ru-RU" sz="1800" dirty="0" smtClean="0"/>
              <a:t> запланированы 5 педагогических советов:</a:t>
            </a:r>
          </a:p>
          <a:p>
            <a:pPr>
              <a:buNone/>
            </a:pPr>
            <a:r>
              <a:rPr lang="ru-RU" sz="1800" dirty="0" smtClean="0"/>
              <a:t>1. Интеллектуально-творческая игра «О русских обычаях, традициях и народном творчестве» ;</a:t>
            </a:r>
          </a:p>
          <a:p>
            <a:pPr>
              <a:buNone/>
            </a:pPr>
            <a:r>
              <a:rPr lang="ru-RU" sz="1800" dirty="0" smtClean="0"/>
              <a:t>2. Итоговый за 2014 год;</a:t>
            </a:r>
          </a:p>
          <a:p>
            <a:pPr>
              <a:buNone/>
            </a:pPr>
            <a:r>
              <a:rPr lang="ru-RU" sz="1800" dirty="0" smtClean="0"/>
              <a:t>3. Игра как приоритетное средство развития дошкольника;</a:t>
            </a:r>
          </a:p>
          <a:p>
            <a:pPr>
              <a:buNone/>
            </a:pPr>
            <a:r>
              <a:rPr lang="ru-RU" sz="1800" dirty="0" smtClean="0"/>
              <a:t>4. Итоговый за 2014-2015 </a:t>
            </a:r>
            <a:r>
              <a:rPr lang="ru-RU" sz="1800" dirty="0" err="1" smtClean="0"/>
              <a:t>уч.год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5. Установочный на 2015-2016 </a:t>
            </a:r>
            <a:r>
              <a:rPr lang="ru-RU" sz="1800" dirty="0" err="1" smtClean="0"/>
              <a:t>уч.год</a:t>
            </a:r>
            <a:r>
              <a:rPr lang="ru-RU" sz="1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Аттестация педагогических кадров</a:t>
            </a:r>
          </a:p>
          <a:p>
            <a:pPr>
              <a:buNone/>
            </a:pPr>
            <a:r>
              <a:rPr lang="ru-RU" sz="1800" dirty="0" smtClean="0"/>
              <a:t>В 2014-2015 </a:t>
            </a:r>
            <a:r>
              <a:rPr lang="ru-RU" sz="1800" dirty="0" err="1" smtClean="0"/>
              <a:t>уч.году</a:t>
            </a:r>
            <a:r>
              <a:rPr lang="ru-RU" sz="1800" dirty="0" smtClean="0"/>
              <a:t> на прохождение процедуры аттестации  на соответствие квалификационным категориям заявлены:</a:t>
            </a:r>
          </a:p>
          <a:p>
            <a:pPr>
              <a:buNone/>
            </a:pPr>
            <a:r>
              <a:rPr lang="ru-RU" sz="1800" dirty="0" smtClean="0"/>
              <a:t>1 квалификационная категория – 4 педагога;</a:t>
            </a:r>
          </a:p>
          <a:p>
            <a:pPr>
              <a:buNone/>
            </a:pPr>
            <a:r>
              <a:rPr lang="ru-RU" sz="1800" dirty="0" smtClean="0"/>
              <a:t>высшая квалификационная категория – 2 педагога.</a:t>
            </a:r>
            <a:endParaRPr lang="ru-RU" sz="1800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357158"/>
            <a:ext cx="6172200" cy="71438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Планирование работы по повышению профессионального мастерства педагогов в 2014-2015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уч.году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99348"/>
              </p:ext>
            </p:extLst>
          </p:nvPr>
        </p:nvGraphicFramePr>
        <p:xfrm>
          <a:off x="214290" y="1142976"/>
          <a:ext cx="6357982" cy="7904226"/>
        </p:xfrm>
        <a:graphic>
          <a:graphicData uri="http://schemas.openxmlformats.org/drawingml/2006/table">
            <a:tbl>
              <a:tblPr/>
              <a:tblGrid>
                <a:gridCol w="2814312"/>
                <a:gridCol w="1059351"/>
                <a:gridCol w="2484319"/>
              </a:tblGrid>
              <a:tr h="318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Направление деятельности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 проведения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2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Тематический досуг для педагогов «Осенины»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для воспитателей групп младшего возраста «Адаптационный период»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2014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Учитель-логопед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2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 «Дидактические игры своими руками для развития восприятия цвета у дошкольников»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«Воспитание детей через приобщение к русской народной культуре»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 2014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Учитель-дефектолог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2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Семинар-практикум «Общение воспитатель-родитель»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«Воспитательно-образовательная работа по экологическому воспитанию дошкольников»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2014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4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«Как сформировать у дошкольника умение слушать»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 2014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4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«Особенности сюжетно-ролевой игры в дошкольном возрасте»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 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 2015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6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работы по коммуникативно-речевой активности дошкольников в игровой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занятие-развлечение 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 2015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Учитель-логопед 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6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Лекция «Развитие зрительного и слухового восприятия у детей с нарушениями в развитии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2015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1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Консультация «Цвет и его роль в жизни ребенка»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Беседа с воспитателями групп старшего возраста по теме: «Мотивационная готовность детей к школе»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Открытое занятие</a:t>
                      </a:r>
                    </a:p>
                  </a:txBody>
                  <a:tcPr marL="25705" marR="25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 2015</a:t>
                      </a: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 </a:t>
                      </a:r>
                      <a:endParaRPr lang="en-US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705" marR="257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357166" y="142844"/>
            <a:ext cx="601235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ВЗАИМОДЕЙСТВИЕ ДОШКОЛЬНОГО ОТДЕЛЕНИЯ С ДРУГИМИ ОРГАНИЗАЦИЯМИ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214290" y="571472"/>
            <a:ext cx="2614636" cy="1571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Департамент образования города Москвы                                                           Городской методический центр                                                Юго-западное окружное управление образования                                                     МЦКО                                                           ОСИП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3000372" y="928662"/>
            <a:ext cx="428625" cy="561975"/>
          </a:xfrm>
          <a:prstGeom prst="chevron">
            <a:avLst>
              <a:gd name="adj" fmla="val 25000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3714752" y="571472"/>
            <a:ext cx="2922586" cy="1571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Необходимый документооборот                Награждение сотрудников                                Аттестация педагогических работников    Оказание методической помощи                Участие в окружных методических мероприятиях                                          Комплектование групп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214290" y="2285984"/>
            <a:ext cx="2614636" cy="542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МИОО                                                                           МГПУ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214290" y="3000364"/>
            <a:ext cx="2571768" cy="523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Управа района Южное Бутово                      Муниципалитет района Южное Бутово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071810" y="2428860"/>
            <a:ext cx="381000" cy="333375"/>
          </a:xfrm>
          <a:prstGeom prst="chevron">
            <a:avLst>
              <a:gd name="adj" fmla="val 28571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3071810" y="3143240"/>
            <a:ext cx="323850" cy="314325"/>
          </a:xfrm>
          <a:prstGeom prst="chevron">
            <a:avLst>
              <a:gd name="adj" fmla="val 25758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14290" y="3643306"/>
            <a:ext cx="2567011" cy="213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 психолого-педагогического сопровождения «Южное Бутово»       Центр психолого-педагогической реабилитации и коррекции «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Ясенево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                                                   ГУ здравоохранения детская психиатрическая больница №6          ГМПК на базе центра диагностики и консультирования «Надежда»            ПМПК «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Ясенево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14290" y="5857884"/>
            <a:ext cx="2519386" cy="971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МГПУ                                                                  МГГИ                                                                 МПК №16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14290" y="6929454"/>
            <a:ext cx="2509861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Профсоюзная организация работников науки и образования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071810" y="4429124"/>
            <a:ext cx="323850" cy="609600"/>
          </a:xfrm>
          <a:prstGeom prst="chevron">
            <a:avLst>
              <a:gd name="adj" fmla="val 25000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071810" y="6072198"/>
            <a:ext cx="323850" cy="514350"/>
          </a:xfrm>
          <a:prstGeom prst="chevron">
            <a:avLst>
              <a:gd name="adj" fmla="val 25000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000372" y="7143768"/>
            <a:ext cx="381000" cy="457200"/>
          </a:xfrm>
          <a:prstGeom prst="chevron">
            <a:avLst>
              <a:gd name="adj" fmla="val 25000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214290" y="7786710"/>
            <a:ext cx="2509861" cy="523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ДГП № 121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3071810" y="7929586"/>
            <a:ext cx="276225" cy="285750"/>
          </a:xfrm>
          <a:prstGeom prst="chevron">
            <a:avLst>
              <a:gd name="adj" fmla="val 25000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071810" y="8572528"/>
            <a:ext cx="323850" cy="304800"/>
          </a:xfrm>
          <a:prstGeom prst="chevron">
            <a:avLst>
              <a:gd name="adj" fmla="val 26563"/>
            </a:avLst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3714752" y="2285984"/>
            <a:ext cx="2922586" cy="542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Краткосрочное повышение квалификации педагогических работников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3714752" y="3000364"/>
            <a:ext cx="2922586" cy="523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Районные мероприятия                                   Сопровождение трудных семей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3714752" y="3643306"/>
            <a:ext cx="2922586" cy="213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Оказание коррекционной и лечебной помощи                                                            Помощь в распределении детей по специализированным учреждениям                Консультативная помощь                              Распределение детей нуждающихся в коррекционной, логопедической помощи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3714752" y="5857884"/>
            <a:ext cx="2922586" cy="971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Повышение квалификации и переподготовка педагогических работников                                     Организация  практики студентов факультета «Логопедии»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auto">
          <a:xfrm>
            <a:off x="3714752" y="6929454"/>
            <a:ext cx="2922586" cy="781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Оказание социальной и правовой поддержки сотрудников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3714752" y="7786710"/>
            <a:ext cx="2952748" cy="523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Диспансеризация сотрудников и детей                         Вакцинация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3714752" y="8420100"/>
            <a:ext cx="2952748" cy="5810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преемственности дошкольного и начального отделения образовательного комплекса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214291" y="8410575"/>
            <a:ext cx="2500330" cy="5905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Отделение начальной школы ГБОУ СОШ № 1971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Данная форма ЗПР наблюдается при аномальном развитии личности по типу психической неустойчивости, обусловленном явлениями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гипоопеки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гиперопеки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У ребенка в условиях безнадзорности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гипоопеки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не формируется произвольное поведение, не стимулируется развитие познавательной активности, не формируются познавательные интересы. Патологическая незрелость эмоционально-волевой сферы сочетается с недостаточным уровнем знаний и бедностью представлений. Развитие ребенка в условиях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гиперопеки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(.чрезмерной, излишней опеки) ведет к возникновению у него таких отрицательных черт личности, как отсутствие или недостаточность самостоятельности, инициативности, ответственности. Дети с такой формой ЗПР не способны к волевому усилию, у них отсутствует произвольная форма поведения. Все эти качества в конечном счете ведут к тому, что ребенок оказывается неприспособленным к жизни и долгое время будет постоянно нуждаться в помощи.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Патологическое развитие личности по невротическому типу наблюдается у детей, воспитывающихся в условиях, где царят грубость, деспотичность, жестокость, агрессивность. Данная форма ЗПР часто встречается у детей, лишенных семьи. У них отмечается эмоциональная незрелость, малая активность. Психическая неустойчивость сочетается с задержкой формирования познавательной деятельности.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ЗПР церебрально-органического генеза (минимальная мозговая дисфункция) занимает основное место в полиморфной группе задержки психического развития. Дети с данной формой ЗПР характеризуются стойкостью и выраженностью нарушений в эмоционально-волевой сфере и познавательной деятельности. Функциональные расстройства ЦНС накладывают отпечаток на психологическую структуру этой формы ЗПР.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Клинико-психологическую структуру этой формы ЗПР характеризует сочетание черт незрелости и различной степени поврежденное™ ряда психических функций. Признаки незрелости в эмоциональной сфере проявляются при органическом инфантилизме, а в интеллектуальной — в недостаточности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отдельных корковых функций и в недоразвитии регуляции высших форм произвольной деятельности.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зависимости от типа соотношения черт органической незрелости и повреждения ЦНС выделяют два клинико-психологических варианта ЗПР церебрально-органического генеза.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первом варианте — у детей обнаруживаются черты незрелости эмоциональной сферы по типу органического инфантилизма (негрубые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церебростенические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неврозоподобные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расстройства, признаки минимальной мозговой дисфункции, незрелость мозговых структур). Нарушения высших корковых функций имеют динамический характер, обусловленный их недостаточной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повышенной истощаемостью. Регуляторные функции особенно слабы в звене контроля.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втором варианте — доминируют симптомы поврежденности: выраженные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церебростенические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неврозоподобные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психопатоподобные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синдромы. Неврологические данные отражают выраженность органических расстройств и значительную частоту очаговых нарушений. Наблюдаются также тяжелые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нейро-динамические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расстройства (инертность,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персивираторные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явления),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корковых функций, в том числе их локальные нарушения Дисфункция регуляторных структур проявляется в звеньях и контроля, и программирования.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первом варианте данной формы ЗПР прогноз более благоприятен и в хороших социальных условиях (благополучная семья и пр.) таким детям можно рекомендовать пребывание в кругу учащихся школ общего назначения в сочетании с квалифицированной педагогической и психологической помощью.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 втором варианте этой формы дефекта дети нуждаются в существенной психолого-педагогической коррекции. Такая коррекция в ряде случаев может быть обеспечена только в условиях специальных учреждений для дошкольников и школьников с ЗПР или в специальных группах детского сада или классов коррекционно-развивающего обучения школ общего назначения.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ЗПР могут возникать и вследствие иных причин. В зависимости от особенностей проявления задержки психического развития строится коррекционная работа.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нашей стране к этой категории детей не относят ни педагогически запущенных детей, ни детей со специфическими отклонениями в эмоционально-волевой сфере и поведении.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Многие психологические особенности ЗПР можно наблюдать уже на ранних этапах жизни ребенка. Дети с минимальной мозговой дисфункцией беспокойны, раздражительны, часто кричат беспричинно. У них наблюдается нарушение сна и бодрствования, сна и питания. Они долго не засыпают, мало спят, плохо и мало едят. Не выспавшийся и голодный ребенок находится в состоянии постоянной усталости и напряжения. Активность младенца повышена и не всегда целенаправленна. Восприятие мира более хаотично, чем у нормально развивающегося ребенка. Сенсомоторное развитие идет с запозданием, поэтому у него вовремя не формируются адекватные реакции на поступающие воздействия. Часто наблюдается нарушение двигательных способностей: движения нескоординированы, неловки, неконтролируемы. Дети чрезмерно подвижны и импульсивны, у них нередко возникает чувство страха, тревоги, опасения.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Психологические проявления, свойственные дошкольному возрасту, у детей с ЗПР неполноценны. Так, игровая деятельность недостаточно сформирована. Дети с ЗПР предпочитают наиболее простые игры, характерная же для старшего дошкольного возраста ролевая игра, требующая выполнения определенных правил, проводится ими в ограниченной форме: дети соскальзывают на стереотипные действия, часто просто манипулируют игрушками. В целом игра носит процессуальный характер. Фактически дошкольники с ЗПР не принимают отведенной им роли и не выполняют функций, возлагаемых на них правилами игры. Они не проявляют интереса к играм по правилам, имеющим важное значение в подготовке к учебной деятельности. Такие дети предпочитают подвижные игры, свойственные более младшему возрасту. Дошкольники с ЗПР не держат дистанцию с взрослыми, могут вести себя навязчиво, бесцеремонно, в процессе знакомства зачастую обследуют взрослого как неодушевленный предмет. Они редко завязывают длительные и глубокие отношения со своими сверстниками.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Вместе с тем задержку психического развития не всегда можно распознать в дошкольном возрасте. Чаще всего ее выявляют в процессе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преддошкольной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диспансеризации или в ходе обучения в 1 классе школы общего назначения.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школьников с ЗПР отмечается недостаточная познавательная активность, которая, сочетаясь с быстрой утомляемостью и истощаемостью ребенка, может серьезно тормозить их обучение и развитие. Так, быстро наступающее утомление приводит к снижению работоспособности у детей, что проявляется в трудностях усвоения учебного материала. Дети с ЗПР не удерживают в памяти условия задания, продиктованное предложение, забывают слова, не могут сосредоточиться на задании, не умеют подчиняться школьным правилам и др.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Учащиеся этой категории требуют особого подхода к ним, многие из них нуждаются в коррекционном обучении, которое необходимо сочетать с лечебно-оздоровительными мероприятиями.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Поскольку степень задержки психического развития бывает различной, то в легких случаях помощь детям с ЗПР может быть оказана в условиях школы общего назначения. В случаях тяжелых форм ЗПР детям лучше всего обучаться в специальных учреждениях.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Детям с данной патологией свойственны частые переходы от состояния активности к полной или частичной пассивности, смене рабочих и нерабочих настроений, что связано с их нервно-психическими состояниями. Вместе с тем, иногда и внешние обстоятельства (сложность задания, большой объем работы и др.) выводят ребенка из равновесия, заставляют нервничать, волноваться.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с ЗПР не остаются равнодушными к оценке результатов своей деятельности: ищут у учителя подтверждения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правильностисвоих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решений, одобрения, проявляют заинтересованность в хороших оценках и очень огорчаются неудачам.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отмечают многие авторы, дети с ЗПР эффективно принимают и используют помощь взрослого при выполнении каких-либо заданий. Причем в зависимости от степени задержки психического развития и материала, с которым работает ребенок, помощь по своему характеру может быть разной. Способность принимать помощь взрослых, усваивать принцип действия и переносить его на аналогичные задания существенно отличает детей с ЗПР от умственно отсталых, обнаруживает более высокие потенциальные возможности их психического развития и является той основой, на которую возможно опереться при организации коррекционных мероприятий.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дети с ЗПР любят занятия физической культурой, спортивные игры, хотя у них обнаруживается двигательная неловкость, недостаточная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координированность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движений, неумение подчиняться заданному ритму. Со временем в процессе обучения они достигают значительных успехов.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правило, дети с ЗПР проявляют исполнительность и аккуратность во время уборки класса, территории, ухаживая за растениями и животными. Но это отмечается только в том случае, если работа не требует от них длительного напряжения и не монотонна.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Школьники с ЗПР, дорожа доверием взрослых, могут допускать срывы в своем поведении. Они трудно входят в рабочий режим урока, могут вскочить, пройтись по классу, задавать вопросы, не относящиеся к данному уроку. Быстро утомляясь, одни дети становятся вялыми, пассивными, не работают; другие — повышенно возбудимы, расторможены,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двигательно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беспокойны. Эти дети очень обидчивы и вспыльчивы. Для вывода их из таких состояний требуется время, особые методы и большой такт со стороны педагога и других взрослых, окружающих ребенка с данным дефектом развития.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Они с трудом переключаются с одного вида деятельности на другой.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Многим детям с ЗПР необходимо обучение в специальных школах, где с ними проводится большая коррекционная работа, задача которой — обогащать этих детей разнообразными знаниями об окружающем мире, развивать у них наблюдательность и опыт практического обобщения, формировать умение самостоятельно добывать знания и пользоваться ими. Неотъемлемой частью коррекционного обучения детей с ЗПР является нормализация их учебной деятельности, которая характеризуется неорганизованностью, импульсивностью, низкой продуктивностью. Учащиеся с данным дефектом не достаточно умеют планировать свои действия, их контролировать, не руководствуются в своей деятельности конечной целью, часто «перескакивают» с одного задания на другое, не завершив начатое, и т.д. 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71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Нарушения деятельности детей с ЗПР — существенный компонент в структуре дефекта, они тормозят обучение и развитие учащихся. Нормализация деятельности составляет важную часть коррекционного обучения таких детей, осуществляемая на всех уроках и во внеурочное время.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детей с ЗПР характерна значительная неоднородность нарушенных и сохранных звеньев психической деятельности. Наиболее нарушенной оказывается эмоционально-личностная сфера и общие характеристики деятельности (познавательная активность, особенно спонтанная, целенаправленность, контроль, работоспособность), в сравнении с относительно более высокими показателями мышления и памяти.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Коррекционная работа по формированию учебной деятельности может осуществляться на уроках по любому школьному предмету, но преимущественно на уроках труда, на которых у учащихся с ЗПР формируются все этапы деятельности и корригируются многие негативные черты личности, такие как нерешительность, растерянность и др.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Необходимо помнить, что ребенок с такой патологией часто нуждается в помощи взрослого при выполнении заданий. Если родители не могут сами оказать такой помощи, целесообразно поместить ребенка в специальное учреждение, где ему будет предоставлена необходимая квалифицированная помощь, или пригласить специалиста-дефектолога для домашнего обучения ребенка.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с ЗПР могут обучаться в школах общего назначения, но учитель должен хорошо знать их особенности, чтобы осуществлять индивидуальный подход к этим детям. Детям с резко выраженной задержкой психического развития, как правило, следует посещать специальные группы при детских садах, учиться в специальных школах. Для них организуются классы выравнивания при школах общего назначения.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окончании учеником начальной школы ПМПК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психолого-медико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педагогическая комиссия) решает вопрос о месте его дальнейшего обучения. Детям со стойкими формами ЗПР рекомендуется обучение в специальных школах, продолжительность обучения в которых 10 лет. По окончании неполной средней школы выпускники могут поступать в различные учебные заведения общего типа — на курсы, в ПТУ, в техникумы и др.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90" y="214282"/>
            <a:ext cx="6515100" cy="785818"/>
          </a:xfrm>
        </p:spPr>
        <p:txBody>
          <a:bodyPr>
            <a:normAutofit/>
          </a:bodyPr>
          <a:lstStyle/>
          <a:p>
            <a:pPr lvl="0" indent="14288" algn="ctr" fontAlgn="base">
              <a:spcAft>
                <a:spcPct val="0"/>
              </a:spcAft>
            </a:pP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И КОМПЛЕКСИРОВАНИЕ ПРОГРАММ В ГРУППАХ </a:t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 НАПРАВЛЕННОСТИ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142976"/>
          <a:ext cx="6357982" cy="7289836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20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Парциальные программы и технологии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8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ФИЗИЧЕСКОЕ РАЗВИТИЕ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411">
                <a:tc>
                  <a:txBody>
                    <a:bodyPr/>
                    <a:lstStyle/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Степаненкова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Э.Я. Методика физического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воспитания.-М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.: «Воспитание дошкольника»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Степаненкова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Э.Я. Физическое воспитание в детском саду.-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Рунова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М.Н. Двигательная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активность ребенка в детском 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саду. М.-2003.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397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Л.И.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Пензулаева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Физкультурные занятия с детьми 3-4, 4-5, 5-6, 6-7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лет.-М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.: Мозаика-Синтез </a:t>
                      </a:r>
                      <a:r>
                        <a:rPr lang="ru-RU" sz="1400" spc="-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8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СОЦИАЛЬНО-ЛИЧНОСТНОЕ РАЗВИТИЕ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Социализация</a:t>
                      </a:r>
                      <a:endParaRPr lang="ru-RU" sz="1400" dirty="0">
                        <a:solidFill>
                          <a:srgbClr val="2B05C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965">
                <a:tc>
                  <a:txBody>
                    <a:bodyPr/>
                    <a:lstStyle/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Губанова Н.Ф. Игровая деятельность в детском саду.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Губанова Н.Ф. Развитие игровой деятельности.-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2008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Э.Я. </a:t>
                      </a:r>
                      <a:r>
                        <a:rPr lang="ru-RU" sz="1400" spc="-2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Степаненкова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Методика проведения подвижных </a:t>
                      </a:r>
                      <a:r>
                        <a:rPr lang="ru-RU" sz="1400" spc="-2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</a:t>
                      </a:r>
                      <a:r>
                        <a:rPr lang="ru-RU" sz="1400" spc="-2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.-М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.: Мозаика - Синтез 2009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890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Петрова В.И.,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Стульник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Т.Д. Нравственное воспитание в детском саду.-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Петрова В.И.,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Стульник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Т.Д. Этические беседы с детьми 4-7 лет.-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</a:t>
                      </a:r>
                      <a:endParaRPr lang="ru-RU" sz="1400" dirty="0">
                        <a:solidFill>
                          <a:srgbClr val="2B05C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372">
                <a:tc>
                  <a:txBody>
                    <a:bodyPr/>
                    <a:lstStyle/>
                    <a:p>
                      <a:pPr marL="4445" marR="27305"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Комарова Т.С.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Куцакова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Л.В. Павлова Л.Ю. Трудовое воспитание в детском саду.-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Л.В.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Куцакова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Нравственно-трудовое воспитание в детском саду.-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8415" indent="44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Куцакова</a:t>
                      </a:r>
                      <a:r>
                        <a:rPr lang="ru-RU" sz="1400" spc="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Л.В. Конструирование и ручной труд в детском саду.- М.: Мозаика Синтез 2008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Куцакова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Л.В. Конструирование и художественный труд в детском саду.- М.: Сфера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64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Безопасность</a:t>
                      </a:r>
                      <a:endParaRPr lang="ru-RU" sz="1400" dirty="0">
                        <a:solidFill>
                          <a:srgbClr val="2B05C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372">
                <a:tc>
                  <a:txBody>
                    <a:bodyPr/>
                    <a:lstStyle/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Шорыгина Беседы о правилах пожарной безопасности.- М.: Сфера 2009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Т.А. Шорыгина Беседы о правилах дорожного движения.- М.: Сфера 2009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Н.А.Извекова Занятия по правилам дорожного движения.- </a:t>
                      </a:r>
                      <a:r>
                        <a:rPr lang="ru-RU" sz="14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М.:Сфера</a:t>
                      </a:r>
                      <a:r>
                        <a:rPr lang="ru-RU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2010</a:t>
                      </a:r>
                    </a:p>
                    <a:p>
                      <a:pPr marR="368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Т.Ф. </a:t>
                      </a:r>
                      <a:r>
                        <a:rPr lang="ru-RU" sz="14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Саулина</a:t>
                      </a:r>
                      <a:r>
                        <a:rPr lang="ru-RU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Три сигнала светофора..- М.: Мозаика Синтез, 2009</a:t>
                      </a:r>
                    </a:p>
                  </a:txBody>
                  <a:tcPr marL="18932" marR="189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428596"/>
          <a:ext cx="6357982" cy="7392200"/>
        </p:xfrm>
        <a:graphic>
          <a:graphicData uri="http://schemas.openxmlformats.org/drawingml/2006/table">
            <a:tbl>
              <a:tblPr/>
              <a:tblGrid>
                <a:gridCol w="6357982"/>
              </a:tblGrid>
              <a:tr h="193676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ПОЗНАВАТЕЛЬНОЕ РАЗВИТИЕ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76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Познание</a:t>
                      </a:r>
                      <a:endParaRPr lang="ru-RU" sz="1400" dirty="0">
                        <a:solidFill>
                          <a:srgbClr val="2B05C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146">
                <a:tc>
                  <a:txBody>
                    <a:bodyPr/>
                    <a:lstStyle/>
                    <a:p>
                      <a:pPr marR="8890" indent="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В.П. Новикова Математика в детском саду 3-4 года, Математика в детском саду 4-5 лет, Математика в детском саду 5-6 лет, Математика в детском саду 6-7 лет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890" indent="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 Мозаика Синтез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 Ребенок и окружающий мир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 Предметный мир как средство формирования творчества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детей.-М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.: Педагогическое общество России 2002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 Что было до… Игры-путешествия в прошлое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предметов._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М.: Сфера, 1999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 Игровые технологии ознакомления дошкольников с предметным миром Педагогическое общество России 2007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 Предметный мир как источник познания социальной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действительности._Самара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1997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О.В.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Дыбина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Ознакомление дошкольников с предметным миром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8890" indent="444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 Педагогическое общество России 2007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Соломенникова</a:t>
                      </a: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О.А. Экологическое воспитание в детском саду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Соломенникова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О.А. Занятия по формированию элементарных экологических представлений 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2008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76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РЕЧЕВОЕ РАЗВИТИЕ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4">
                <a:tc>
                  <a:txBody>
                    <a:bodyPr/>
                    <a:lstStyle/>
                    <a:p>
                      <a:pPr marL="4445" marR="27305" indent="1397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Коммуникация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16">
                <a:tc>
                  <a:txBody>
                    <a:bodyPr/>
                    <a:lstStyle/>
                    <a:p>
                      <a:pPr marL="4445" marR="27305" indent="13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О.С. Ушакова, Е.М. Струнина Развитие речи детей  3-4 года,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речи детей 4-5 лет, Развитие речи детей 4-6 лет, Развитие речи детей 6-7 лет М.: «</a:t>
                      </a:r>
                      <a:r>
                        <a:rPr lang="ru-RU" sz="1400" spc="-2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Вентана-Граф</a:t>
                      </a: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2009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25">
                <a:tc>
                  <a:txBody>
                    <a:bodyPr/>
                    <a:lstStyle/>
                    <a:p>
                      <a:pPr marL="4445" marR="27305" indent="1397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20" dirty="0" smtClean="0">
                          <a:solidFill>
                            <a:srgbClr val="2B05CB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lang="ru-RU" sz="1400" dirty="0">
                        <a:solidFill>
                          <a:srgbClr val="2B05CB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22">
                <a:tc>
                  <a:txBody>
                    <a:bodyPr/>
                    <a:lstStyle/>
                    <a:p>
                      <a:pPr marL="4445" marR="27305" indent="1397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О.С. Ушакова, Н.В. </a:t>
                      </a:r>
                      <a:r>
                        <a:rPr lang="ru-RU" sz="1400" spc="-2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Гавриш</a:t>
                      </a: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Знакомим дошкольников с литературой от 3 до 7 </a:t>
                      </a:r>
                      <a:r>
                        <a:rPr lang="ru-RU" sz="1400" spc="-2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лет.-М</a:t>
                      </a:r>
                      <a:r>
                        <a:rPr lang="ru-RU" sz="14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.: Сфера 2004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718" marR="227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04" y="428596"/>
          <a:ext cx="6215106" cy="6786610"/>
        </p:xfrm>
        <a:graphic>
          <a:graphicData uri="http://schemas.openxmlformats.org/drawingml/2006/table">
            <a:tbl>
              <a:tblPr/>
              <a:tblGrid>
                <a:gridCol w="6215106"/>
              </a:tblGrid>
              <a:tr h="364500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00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Художественное творчество</a:t>
                      </a:r>
                      <a:endParaRPr lang="ru-RU" sz="1400" dirty="0">
                        <a:solidFill>
                          <a:srgbClr val="2B05CB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520">
                <a:tc>
                  <a:txBody>
                    <a:bodyPr/>
                    <a:lstStyle/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Изобразительная деятельность в детском саду.-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 Детское художественное творчество.-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Савенков А.И. Коллективное творчество дошкольников.- М: Педагогическое общество России 2005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Народное искусство в воспитании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детей.-М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 Педагогическое общество России 2005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8890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Соломенникова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О.А Радость творчества. Ознакомление дошкольников 5-7 лет с народным искусством.-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Комарова Т.С. Занятия по изобразительной деятельности.-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00">
                <a:tc>
                  <a:txBody>
                    <a:bodyPr/>
                    <a:lstStyle/>
                    <a:p>
                      <a:pPr marL="4445" marR="27305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0" dirty="0">
                          <a:solidFill>
                            <a:srgbClr val="2B05CB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400" dirty="0">
                        <a:solidFill>
                          <a:srgbClr val="2B05CB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590">
                <a:tc>
                  <a:txBody>
                    <a:bodyPr/>
                    <a:lstStyle/>
                    <a:p>
                      <a:pPr marL="4445" marR="27305" indent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Зацепина</a:t>
                      </a:r>
                      <a:r>
                        <a:rPr lang="ru-RU" sz="1400" spc="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М.Б. Музыкальное воспитание в детском саду.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М.:Мозаика-Синтез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И.А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Новоскольцева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И.М.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Каплунова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«Ладушки»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«Композитор».- (С.П.) 2000 все возраста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А.И. Буренина Ритмическая мозаика.- Санкт-Петербург 2000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8415"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Т.Э.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Тютюнникова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Учусь творить. Элементарное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музицирование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музыка, речь, </a:t>
                      </a:r>
                      <a:r>
                        <a:rPr lang="ru-RU" sz="1400" spc="-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движение.-М.:Москва</a:t>
                      </a: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2007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571472"/>
          <a:ext cx="6429420" cy="210312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14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Цель: взаимодействие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ОУ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семьи для успешного развития личности ребенка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84" y="928662"/>
          <a:ext cx="4643470" cy="210312"/>
        </p:xfrm>
        <a:graphic>
          <a:graphicData uri="http://schemas.openxmlformats.org/drawingml/2006/table">
            <a:tbl>
              <a:tblPr/>
              <a:tblGrid>
                <a:gridCol w="4643470"/>
              </a:tblGrid>
              <a:tr h="145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8" y="1500166"/>
          <a:ext cx="6357984" cy="1209294"/>
        </p:xfrm>
        <a:graphic>
          <a:graphicData uri="http://schemas.openxmlformats.org/drawingml/2006/table">
            <a:tbl>
              <a:tblPr/>
              <a:tblGrid>
                <a:gridCol w="1428762"/>
                <a:gridCol w="1750230"/>
                <a:gridCol w="1893108"/>
                <a:gridCol w="1285884"/>
              </a:tblGrid>
              <a:tr h="1021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Создавать в дошкольном отделении условия для взаимодействия с родителями</a:t>
                      </a: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Планировать работу с родителями на основе анализа структуры семейного социума и психологического климата</a:t>
                      </a: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Привлекать родителей к участию в жизнедеятельности дошкольного отделения и образовательного комплекса</a:t>
                      </a: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rgbClr val="9933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Оказывать помощь родителям в воспитательном процессе</a:t>
                      </a:r>
                      <a:endParaRPr lang="ru-RU" sz="11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60" y="2786050"/>
          <a:ext cx="4572000" cy="210312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45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работы с родителями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7" marR="47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60" y="3428992"/>
          <a:ext cx="4572000" cy="473202"/>
        </p:xfrm>
        <a:graphic>
          <a:graphicData uri="http://schemas.openxmlformats.org/drawingml/2006/table">
            <a:tbl>
              <a:tblPr/>
              <a:tblGrid>
                <a:gridCol w="1132402"/>
                <a:gridCol w="1153147"/>
                <a:gridCol w="1155402"/>
                <a:gridCol w="1131049"/>
              </a:tblGrid>
              <a:tr h="448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Оказание помощи семье в воспитании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Вовлечение семьи в образовательный процесс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Культурно-просветительская работа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3399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реализации личности ребенка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85860" y="4143372"/>
          <a:ext cx="4572000" cy="210312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49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00108" y="5214942"/>
          <a:ext cx="4857783" cy="2357454"/>
        </p:xfrm>
        <a:graphic>
          <a:graphicData uri="http://schemas.openxmlformats.org/drawingml/2006/table">
            <a:tbl>
              <a:tblPr/>
              <a:tblGrid>
                <a:gridCol w="659717"/>
                <a:gridCol w="543408"/>
                <a:gridCol w="297073"/>
                <a:gridCol w="714380"/>
                <a:gridCol w="285752"/>
                <a:gridCol w="1071570"/>
                <a:gridCol w="928694"/>
                <a:gridCol w="357189"/>
              </a:tblGrid>
              <a:tr h="2357454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Анкетирование и тестирование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Родительские уголки и информационные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стенды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Дни открытых дверей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создании развивающей среды, изготовление атрибутов к праздникам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педагогическом процессе  (занятия, утренники, походы, экскурсии)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Экскурсии по ОУ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552" marR="485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52" y="8143900"/>
          <a:ext cx="6429420" cy="420624"/>
        </p:xfrm>
        <a:graphic>
          <a:graphicData uri="http://schemas.openxmlformats.org/drawingml/2006/table">
            <a:tbl>
              <a:tblPr/>
              <a:tblGrid>
                <a:gridCol w="6429420"/>
              </a:tblGrid>
              <a:tr h="29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Результат: успешное развитие воспитанников дошкольного отделения и реализация творческого потенциала родителей и детей.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500438" y="71434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500174" y="1142976"/>
            <a:ext cx="2057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3000372" y="1142976"/>
            <a:ext cx="5715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500438" y="3000364"/>
            <a:ext cx="5715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3571876" y="1142976"/>
            <a:ext cx="21717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1357298" y="3000364"/>
            <a:ext cx="21717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786058" y="3000364"/>
            <a:ext cx="6858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571876" y="1142976"/>
            <a:ext cx="4572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500438" y="3000364"/>
            <a:ext cx="21717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49" name="Line 1"/>
          <p:cNvSpPr>
            <a:spLocks noChangeShapeType="1"/>
          </p:cNvSpPr>
          <p:nvPr/>
        </p:nvSpPr>
        <p:spPr bwMode="auto">
          <a:xfrm flipH="1">
            <a:off x="1142984" y="4357686"/>
            <a:ext cx="2457448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H="1">
            <a:off x="1928802" y="4357686"/>
            <a:ext cx="1657348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2357430" y="4357686"/>
            <a:ext cx="125730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2857496" y="4357686"/>
            <a:ext cx="714376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3357563" y="4357686"/>
            <a:ext cx="214314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571876" y="4357686"/>
            <a:ext cx="571504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571876" y="4357686"/>
            <a:ext cx="1571636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571876" y="4357686"/>
            <a:ext cx="2071702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714752" y="7715272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643050" y="0"/>
            <a:ext cx="3668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ВЗАИМОДЕЙСТВИЯ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ОТДЕЛЕНИЯ И РОДИТЕЛЕЙ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45720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91440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8288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50" b="1" dirty="0" smtClean="0"/>
              <a:t> Физическое развитие: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задачи и компоненты образовательной области; </a:t>
            </a:r>
          </a:p>
          <a:p>
            <a:pPr>
              <a:buNone/>
            </a:pPr>
            <a:r>
              <a:rPr lang="ru-RU" sz="1250" dirty="0" smtClean="0"/>
              <a:t>- формы работы; </a:t>
            </a:r>
          </a:p>
          <a:p>
            <a:pPr>
              <a:buNone/>
            </a:pPr>
            <a:r>
              <a:rPr lang="ru-RU" sz="1250" dirty="0" smtClean="0"/>
              <a:t>- методы физического развития; </a:t>
            </a:r>
          </a:p>
          <a:p>
            <a:pPr>
              <a:buNone/>
            </a:pPr>
            <a:r>
              <a:rPr lang="ru-RU" sz="1250" b="1" dirty="0" smtClean="0"/>
              <a:t>Художественно-эстетическое развитие: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задачи и компоненты образовательной области; </a:t>
            </a:r>
          </a:p>
          <a:p>
            <a:pPr>
              <a:buNone/>
            </a:pPr>
            <a:r>
              <a:rPr lang="ru-RU" sz="1250" dirty="0" smtClean="0"/>
              <a:t>- формы работы; </a:t>
            </a:r>
          </a:p>
          <a:p>
            <a:pPr>
              <a:buNone/>
            </a:pPr>
            <a:r>
              <a:rPr lang="ru-RU" sz="1250" dirty="0" smtClean="0"/>
              <a:t>- система музыкального воспитания; </a:t>
            </a:r>
          </a:p>
          <a:p>
            <a:pPr>
              <a:buNone/>
            </a:pPr>
            <a:r>
              <a:rPr lang="ru-RU" sz="1250" dirty="0" smtClean="0"/>
              <a:t>- направление художественно-эстетического развития в младшем дошкольном возрасте; </a:t>
            </a:r>
          </a:p>
          <a:p>
            <a:pPr>
              <a:buNone/>
            </a:pPr>
            <a:r>
              <a:rPr lang="ru-RU" sz="1250" dirty="0" smtClean="0"/>
              <a:t>- направление художественно-эстетического развития в старшем дошкольном возрасте; </a:t>
            </a:r>
          </a:p>
          <a:p>
            <a:pPr>
              <a:buNone/>
            </a:pPr>
            <a:r>
              <a:rPr lang="ru-RU" sz="1250" dirty="0" smtClean="0"/>
              <a:t>  </a:t>
            </a:r>
            <a:r>
              <a:rPr lang="ru-RU" sz="1250" b="1" dirty="0" smtClean="0"/>
              <a:t>Речевое развитие:</a:t>
            </a:r>
          </a:p>
          <a:p>
            <a:pPr>
              <a:buNone/>
            </a:pPr>
            <a:r>
              <a:rPr lang="ru-RU" sz="1250" dirty="0" smtClean="0"/>
              <a:t>- задачи и компоненты образовательной области; </a:t>
            </a:r>
          </a:p>
          <a:p>
            <a:pPr>
              <a:buNone/>
            </a:pPr>
            <a:r>
              <a:rPr lang="ru-RU" sz="1250" dirty="0" smtClean="0"/>
              <a:t>- формы работы; </a:t>
            </a:r>
          </a:p>
          <a:p>
            <a:pPr>
              <a:buNone/>
            </a:pPr>
            <a:r>
              <a:rPr lang="ru-RU" sz="1250" dirty="0" smtClean="0"/>
              <a:t>- система работы по развитию речи; </a:t>
            </a:r>
          </a:p>
          <a:p>
            <a:pPr>
              <a:buNone/>
            </a:pPr>
            <a:r>
              <a:rPr lang="ru-RU" sz="1250" dirty="0" smtClean="0"/>
              <a:t>- система работы по ознакомлению детей с художественной литературой. </a:t>
            </a:r>
          </a:p>
          <a:p>
            <a:pPr>
              <a:buNone/>
            </a:pPr>
            <a:r>
              <a:rPr lang="ru-RU" sz="1250" b="1" dirty="0" smtClean="0"/>
              <a:t>      3.      Образовательная деятельность по профессиональной коррекции нарушений развития детей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пояснительная записка; </a:t>
            </a:r>
          </a:p>
          <a:p>
            <a:pPr>
              <a:buNone/>
            </a:pPr>
            <a:r>
              <a:rPr lang="ru-RU" sz="1250" dirty="0" smtClean="0"/>
              <a:t>- психолого-педагогическая характеристика детей с ЗПР;</a:t>
            </a:r>
          </a:p>
          <a:p>
            <a:pPr>
              <a:buNone/>
            </a:pPr>
            <a:r>
              <a:rPr lang="ru-RU" sz="1250" dirty="0" smtClean="0"/>
              <a:t>- направления работы с детьми в группах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модель организации воспитательно-образовательного процесса на день  в группах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режим дня групп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двигательный режим групп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план непосредственно образовательной деятельности на неделю в соответствии с «Программой коррекционно-развивающего воспитания и подготовки детей к школе детей с ЗПР» под ред. С.Г.Шевченко; </a:t>
            </a:r>
          </a:p>
          <a:p>
            <a:pPr>
              <a:buNone/>
            </a:pPr>
            <a:r>
              <a:rPr lang="ru-RU" sz="1250" dirty="0" smtClean="0"/>
              <a:t>- распределение режимных моментов в течение дня групп компенсирующей направленности в соответствии с </a:t>
            </a:r>
            <a:r>
              <a:rPr lang="ru-RU" sz="1250" dirty="0" err="1" smtClean="0"/>
              <a:t>СанПиН</a:t>
            </a:r>
            <a:r>
              <a:rPr lang="ru-RU" sz="1250" dirty="0" smtClean="0"/>
              <a:t> 2.4.2.30.49-13; </a:t>
            </a:r>
          </a:p>
          <a:p>
            <a:pPr>
              <a:buNone/>
            </a:pPr>
            <a:r>
              <a:rPr lang="ru-RU" sz="1250" dirty="0" smtClean="0"/>
              <a:t>- выбор и комплексирование программ в группах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содержание коррекционно-развивающей работы воспитателя с детьми групп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содержание коррекционно-развивающей работы педагога-психолога с детьми групп компенсирующей направленности; </a:t>
            </a:r>
          </a:p>
          <a:p>
            <a:pPr>
              <a:buNone/>
            </a:pPr>
            <a:endParaRPr lang="ru-RU" sz="12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52" y="142844"/>
            <a:ext cx="6515100" cy="71437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Целевые ориентиры ФГОС на этапе завершения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785788"/>
          <a:ext cx="6357982" cy="8285711"/>
        </p:xfrm>
        <a:graphic>
          <a:graphicData uri="http://schemas.openxmlformats.org/drawingml/2006/table">
            <a:tbl>
              <a:tblPr/>
              <a:tblGrid>
                <a:gridCol w="571505"/>
                <a:gridCol w="5786477"/>
              </a:tblGrid>
              <a:tr h="183150">
                <a:tc rowSpan="1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ВЫПУСКНИК ДОШКОЛЬНОГО ОТДЕЛЕНИЯ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Владеет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основными культурными способами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 Проявляет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инициативу и самостоятельность в разных видах деятельности - игре, общении, познавательно-исследовательской деятельности, конструировании и др.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 Способен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выбирать себе род занятий, участников по совместной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4. Обладает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установкой положительного отношения к миру, к разным видам труда, другим людям и самому себе.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5. Обладает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чувством собственного достоинства; активно взаимодействует со сверстниками и взрослыми, участвует в совместных играх.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6. Способен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7. Обладает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развитым воображением, которое реализуется в разных видах деятельности, и прежде всего в игре.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8. Владеет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разными формами и видами игры, различает условную и реальную ситуации, умеет подчиняться разным правилам и социальным нормам.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9. Достаточно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10. Обладает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развитой крупной и мелкой моторикой.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11. Подвижен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, вынослив, владеет основными движениями, может контролировать свои движения и управлять ими.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12. Способен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 Проявляет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14. Склонен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наблюдать, экспериментировать.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 Обладает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начальными знаниями о себе, о природном и социальном мире, в котором он живет.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 Знаком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 произведениями детской литературы, обладает элементарными представлениями об окружающем мире.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 </a:t>
                      </a:r>
                      <a:r>
                        <a:rPr lang="ru-RU" sz="1100" b="1" smtClean="0">
                          <a:latin typeface="Times New Roman"/>
                          <a:ea typeface="Times New Roman"/>
                          <a:cs typeface="Times New Roman"/>
                        </a:rPr>
                        <a:t>Способен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 принятию собственных решений, опираясь на свои знания и умения в различных видах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50"/>
                        <a:buFont typeface="+mj-lt"/>
                        <a:buNone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18. Владеет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универсальными предпосылками учебной деятельности - умениями работать по правилу и по образцу, слушать взрослого и выполнять его инструкции.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926" marR="23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8501122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97337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Содержательный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55007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Содержание образовательной деятельности, осуществляемой в процессе организации различных видов детской деятельности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1" y="214285"/>
          <a:ext cx="6429418" cy="8627588"/>
        </p:xfrm>
        <a:graphic>
          <a:graphicData uri="http://schemas.openxmlformats.org/drawingml/2006/table">
            <a:tbl>
              <a:tblPr/>
              <a:tblGrid>
                <a:gridCol w="1000131"/>
                <a:gridCol w="5429287"/>
              </a:tblGrid>
              <a:tr h="129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4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формированию у детей положительных эмоций, активности в самостоятельной двигательной деятельности.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навыки организованного поведения в детском саду, дома, на улице.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участие детей в совместных играх. Развивать интерес к различным видам игр.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объединяться для игры в группы по 2-3 человека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Microsoft Sans Serif"/>
                        </a:rPr>
                        <a:t>на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основе личных симпатий. Развивать умение соблюдать в ходе игры элементарные правила.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 процессе игр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Microsoft Sans Serif"/>
                        </a:rPr>
                        <a:t>с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игрушками, природными и строительными материалами развивать у детей интерес к окружающему миру.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взаимодействовать и ладить друг с другом в непро­должительной совместной игре.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детей общаться спокойно, без крика. Формировать доброжелательное отношение друг к другу, умение делиться с товарищем, опыт правильной оценки хороших и плохих поступков.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к вежливости (учить здороваться, прощаться, благодарить за помощь).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Создавать условия для формирования доброжелательности, доброты, дружелюбия. Обеспечивать условия для нравственного воспитания детей. Поощрять попытки пожалеть сверстника, обнять его, помочь.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8185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Беседовать с ребенком о членах его семьи, закреплять умение называть их имена.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8884" marR="288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285719"/>
          <a:ext cx="6429422" cy="8891150"/>
        </p:xfrm>
        <a:graphic>
          <a:graphicData uri="http://schemas.openxmlformats.org/drawingml/2006/table">
            <a:tbl>
              <a:tblPr/>
              <a:tblGrid>
                <a:gridCol w="1000135"/>
                <a:gridCol w="5429287"/>
              </a:tblGrid>
              <a:tr h="78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72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9" marR="1476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5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самостоятельные игры детей с каталками, автомобилями, тележками, велосипедами, мячами, шарами.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Учить детей использовать в играх строительный материал (кубы, бруски, пластины), простейшие деревянные и пластмассовые конструкторы, природный материал (песок, снег, вода); разнообразно действовать с ними (строить горку для кукол, мост, дорогу; лепить из снега заборчик, ломик; пускать по воде игрушки).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элементарные представления о росте и развитии ребенка, изменении его социального статуса в связи с началом посещения детского сада.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Постепенно формировать образ Я.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традициями детского сада. Знакомить с правами (на игру, доброжелательное отношение, новые знания и др.) и обязанностями (самостоятельно кушать, одеваться, убирать игрушки и др.) детей в группе.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уважение к людям знакомых профессий. 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интерес к жизни и труду взрослых.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трудом близких взрослых.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Рассказывать детям о понятных им профессиях (воспитатель, помощ­ник воспитателя, музыкальный руководитель, врач, продавец, повар, шофер, строитель), расширять и обогащать представления о трудовых действиях, результатах труда.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Побуждать оказывать помощь взрослым, воспитывать бережное отношение к результатам их труда.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элементарными правилами поведения в дет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Microsoft Sans Serif"/>
                        </a:rPr>
                        <a:t>ском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саду: играть с детьми, не мешая им и не причиняя боль; уходить из детского сада только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Microsoft Sans Serif"/>
                        </a:rPr>
                        <a:t>с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родителями; не разговаривать с незнакомыми людьми и не брать у них угощения и различные предметы, сообщать воспитателю о появлении на участке незнакомого человека и т. д. 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объяснять детям, что нельзя брать в рот различные предметы, засовывать их в уши и нос.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представления о том, что следует одеваться по погоде (в солнечную погоду носить панаму, в дождь—надевать резиновые сапоги и т.д.). О правилах безопасности дорожного движения. Расширять представления детей о правилах дорожного движения: рассказать, что автомобили ездят по  дороге (проезжей части), а пешеходы ходят по тротуару; светофор регулирует движение транспорта и пешеходов. Рассказать, что светофор имеет три световых сигнала (красный, желтый, зеленый). Напоминать, что переходить дорогу можно только со взрослыми на зеленый сигнал светофора или по пешеходному переходу «Зебра», обозначенному белыми полосками.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различать проезжую часть дороги, тротуар, обочину. Напоминать детям о том, что необходимо останавливаться, подходя к проезжей части дороги; переходя дорогу, нужно крепко держать взрослых за руку. Знакомить детей со специальными видами транспорта: «Скорая помощь» лет по вызову к больным людям), пожарная машина (едет тушить пожар).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возникновению игр на темы из окружающей жизни, по мотивам литературных произведений (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Century Schoolbook"/>
                        </a:rPr>
                        <a:t>потешек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, песенок, сказок, стихов); обогащению игрового опыта посредством объединения отдельных дейст­вий в единую сюжетную линию.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умение слушать новые сказки, рассказы, стихи, следить за развитием действия, сопереживать героям произведения. Объяснять детям поступки персонажей и последствия этих поступков.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769" marR="147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5" y="142841"/>
          <a:ext cx="6357984" cy="8272197"/>
        </p:xfrm>
        <a:graphic>
          <a:graphicData uri="http://schemas.openxmlformats.org/drawingml/2006/table">
            <a:tbl>
              <a:tblPr/>
              <a:tblGrid>
                <a:gridCol w="1071573"/>
                <a:gridCol w="5286411"/>
              </a:tblGrid>
              <a:tr h="32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выбирать роль, выполнять в игре с игрушками не­сколько взаимосвязанных действий (готовить обед, накрывать на стол, кормить). Формировать положительное отношение к труду взрослых. 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взаимодействовать в сюжетах с двумя действующими лицами (шофер—пассажир, мама—дочка, врач — больной); в индивидуальных играх с игрушками-заместителями исполнять роль за себя и за игрушку.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детей самостоятельно одеваться и раздеваться в определенной последовательности (надевать и снимать  одежду, расстегивать и застегивать пуговицы, складывать, вешать предметы одежды и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т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.п.). Воспитывать опрятность, умение замечать непорядок в одежде и устранять его при небольшой помощи взрослых.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подбирать предметы по цвету и величине (большие, средние и маленькие шарики 2-3 цветов), собирать пирамидку из уменьшающихся по размеру колец, чередуя в определенной последовательности 2-3 цвета. Учить собирать картинку из 4-6 частей («Наша посуда», «Игрушки» и др.).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 совместных играх развивать умение выполнять постепенно усложняющиеся правила.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Вызывать радость от восприятия результата своей и общей работы.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представление о  связи результата деятельности и собственной целенаправленной активности, то есть об авторстве продукта.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2880" algn="l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бережное отношение к собственным поделкам и поделкам сверстников.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следить за развитием действия в играх-драматизациях и кукольных спектаклях, созданных силами взрослых и старших детей.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имитировать характерные действия персонажей (птички летают, козленок скачет), передавать эмоциональное состояние человека (мимикой, позой, жестом, движением).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261" marR="23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14282"/>
          <a:ext cx="6286544" cy="8561040"/>
        </p:xfrm>
        <a:graphic>
          <a:graphicData uri="http://schemas.openxmlformats.org/drawingml/2006/table">
            <a:tbl>
              <a:tblPr/>
              <a:tblGrid>
                <a:gridCol w="1071570"/>
                <a:gridCol w="5214974"/>
              </a:tblGrid>
              <a:tr h="1021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2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умение соблюдать правила безопасного передвижения в помещении и  осторожно спускаться и подниматься по лестнице; держаться за перила.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показывать разные способы обследования предметов, активно включать движения рук по предмету и его частям.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жить дружно, вместе пользоваться игрушками, книгами, помогать друг другу.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попытки детей самостоятельно подбирать атрибуты для той или иной роли; дополнять игровую обстановку недостающими предметами, игрушками.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82880" algn="l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учить детей обыгрывать постройки, объединять их по сюжету: дорожка и дома — улица; стол, стул, диван — мебель для кукол. Приучать после игры аккуратно складывать детали в коробки.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Побуждать детей к самостоятельному выполнению элементарных поручений: готовить материалы к занятиям, доски для лепки и пр.), после игры убирать на место игрушки, строительный материал.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 второй половине года начинать формировать у детей умения, необходимые при дежурстве по столовой: помогать накрывать стол к обеду (раскладывать ложки, расставлять хлебницы (без хлеба), тарелки, чашки и т. п.).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восприятие, создавать условия для ознакомления детей с цветом, формой, величиной, осязаемыми свойствами предметов (теплый, холодный, твердый, мягкий, пушистый и т.п.); развивать умение воспринимать звучание различных музыкальных инструментов, родной речи.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82880" algn="l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продуктивную деятельность, организовывать презентацию ее результатов.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стремление импровизировать на несложные сюжеты песен, сказок. Вызывать желание выступать перед куклами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сверстниками, обустраивая место для выступления.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68" marR="2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14283"/>
          <a:ext cx="6357982" cy="8723004"/>
        </p:xfrm>
        <a:graphic>
          <a:graphicData uri="http://schemas.openxmlformats.org/drawingml/2006/table">
            <a:tbl>
              <a:tblPr/>
              <a:tblGrid>
                <a:gridCol w="1000132"/>
                <a:gridCol w="5357850"/>
              </a:tblGrid>
              <a:tr h="826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149" marR="16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149" marR="16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16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149" marR="161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149" marR="16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6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На основе обогащения представлений о ближайшем окружении продолжать расширять и активизировать словарный запас детей. Уточнять названия и назначение предметов одежды, обуви, головных уборов, посуды, мебели, видов транспорта.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детей согласовывать прилагательные с существительными в роде, числе, падеже; употреблять существительные с предлогами (в, на, под,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за,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около). Помогать употреблять в речи имена существительные в форме единственного и множественного числа, обозначающие животных и их детенышей (утка — утенок — утята); форму множественного числа существительных в родительном падеже (ленточек, матрешек, книг, груш, слив).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предметами ближайшего окружения, их назначением. Развивать умение определять цвет, величину, форму, вес (легкий, тяжелый) предметов; расположение их по отношению к себе (далеко, близко, высоко).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материалами (дерево, бумага, ткань, глина), их свойствами (прочность, твердость, мягкость).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группировать (чайная, столовая, кухонная посуда) и классифицировать (посуда — одежда) хорошо знакомые предметы.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Microsoft Sans Serif"/>
                        </a:rPr>
                        <a:t>Звуковая культура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детей внятно произносить в словах гласные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(а, у, и, о, 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э)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и некоторые согласные звуки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(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п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 — 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6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— т —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д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 — к — г;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ф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— </a:t>
                      </a:r>
                      <a:r>
                        <a:rPr lang="ru-RU" sz="1100" i="1" spc="-50" dirty="0" err="1">
                          <a:latin typeface="Times New Roman"/>
                          <a:ea typeface="Times New Roman"/>
                          <a:cs typeface="MS Reference Sans Serif"/>
                        </a:rPr>
                        <a:t>в;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т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b="1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— 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с </a:t>
                      </a:r>
                      <a:r>
                        <a:rPr lang="ru-RU" sz="1100" b="1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—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з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 —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Century Schoolbook"/>
                        </a:rPr>
                        <a:t>ц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Century Schoolbook"/>
                        </a:rPr>
                        <a:t>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моторику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речедвигательного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аппарата, слуховое восприятие, речевой слух и речевое дыхание, уточнять и закреплять артикуляцию звуков. Вырабатывать правильный темп речи, интонационную выразительность. Формировать умение отчетливо произносить слова и короткие фразы, говорить спокойно, с естественными интонациями.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Microsoft Sans Serif"/>
                        </a:rPr>
                        <a:t>Грамматический строй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Относиться к словотворчеству детей как к этапу активного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ов­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ладения грамматикой, подсказывать им правильную форму слова.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получать из нераспространенных простых предложе­ний (состоят только из подлежащего и сказуемого) распространенные пу­тем введения в них определений, дополнений, обстоятельств; составлять предложения с однородными членами («Мы пойдем в зоопарк и увидим слона, зебру и тиграм).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Microsoft Sans Serif"/>
                        </a:rPr>
                        <a:t>Связная речь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диалогическую форму речи.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Вовлекать детей в разговор во время рассматривания предметов, картин, иллюстраций; наблюдений за живыми объектами; после просмотра спектаклей, мультфильмов.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вести диалог с педагогом: слушать и понимать заданный вопрос, понятно отвечать на него, говорить в нормальном темпе, не перебивая говорящего взрослого.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Напоминать детям о необходимости говорить «спасибо», «здравствуйте», «до свидания», «спокойной ночи» (в семье, группе).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инициативную речь детей во взаимодействиях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со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взрослыми и другими детьми.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149" marR="16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5" y="285720"/>
          <a:ext cx="6357984" cy="8560458"/>
        </p:xfrm>
        <a:graphic>
          <a:graphicData uri="http://schemas.openxmlformats.org/drawingml/2006/table">
            <a:tbl>
              <a:tblPr/>
              <a:tblGrid>
                <a:gridCol w="1071573"/>
                <a:gridCol w="5286411"/>
              </a:tblGrid>
              <a:tr h="528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2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08" marR="1740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исследовательский интерес, проведение простейших наблюдений. Учить способам обследования предметов, включая простейшие опыты (тонет — не тонет, рвется — не рвется).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Учить располагать кирпичики, пластины вертикально (в ряд, по кругу, по периметру четырехугольника), ставить их плотно друг к другу, на определенном расстоянии (заборчик, ворота). Побуждать детей к созданию вариантов конструкций, добавляя другие детали (на столбики ворот ставить трехгранные призмы, рядом со столбами — кубики и др.). Изменять постройки двумя способами: заменяя одни детали другими или надстраивая их в высоту, длину (низкая и высокая башенка, короткий и длинный поезд).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желание сооружать постройки по собственному замыслу. Вызывать чувство радости при удавшейся постройке.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Подводить детей к простейшему анализу созданных построек. Совершенствовать конструктивные умения.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различать, называть и использовать основные строительные детали (кубики, кирпичики, пластины, цилиндры, трехгранные призмы), сооружать новые постройки, используя полученные ранее умения (накладывание, приставление, прикладывание), использовать в постройках детали разного цвета.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детей о растениях и животных. Продолжать знакомить с домашними животными и их детенышами, особенностями их поведения и питания.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Обращать внимание детей на некоторые сходные по назначению предметы (тарелка — блюдце, стул — табурет, шуба — пальто — дубленка).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понимать обобщающие слова (одежда, посуда, мебель, овощи, фрукты, птицы и т. п.); называть части суток (утро, день, вечер, ночь); называть домашних животных и их детенышей, овощи и фрукты.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 i="1" spc="50" dirty="0">
                          <a:latin typeface="Times New Roman"/>
                          <a:ea typeface="Times New Roman"/>
                          <a:cs typeface="Microsoft Sans Serif"/>
                        </a:rPr>
                        <a:t>целях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развития инициативной речи, обогащения и уточнения представлений о предметах ближайшего окружения предоставлять детям для самостоятельного рассматривания картинки, книги, наборы предметов.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интерес к книгам. Регулярно рассматривать с детьми иллюстрации.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 помощью воспитателя инсценировать и драматизировать небольшие отрывки из народных сказок.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Повторять наиболее интересные, выразительные отрывки из прочитанного произведения, предоставляя детям возможность договаривать слова и несложные для воспроизведения фразы.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детей читать наизусть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потешки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и небольшие стихотворения.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408" marR="17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5" y="214283"/>
          <a:ext cx="6215106" cy="8643997"/>
        </p:xfrm>
        <a:graphic>
          <a:graphicData uri="http://schemas.openxmlformats.org/drawingml/2006/table">
            <a:tbl>
              <a:tblPr/>
              <a:tblGrid>
                <a:gridCol w="1071571"/>
                <a:gridCol w="5143535"/>
              </a:tblGrid>
              <a:tr h="1296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63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25" marR="200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правильно держать карандаш, фломастер, кисть, не напрягая мышц </a:t>
                      </a:r>
                      <a:r>
                        <a:rPr lang="ru-RU" sz="1100" spc="-5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не сжимая сильно пальцы. Добиваться свободного движения руки с карандашом и кистью во время рисования.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раскатывать комочки прямыми и круговыми движениями, соединять концы получившейся палочки, сплющивать шар, сминая его ладонями обеих рук. Побуждать детей украшать вылепленные предметы, используя палочку с заточенным концом.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Учить предварительно выкладывать (в определенной последовательности) на листе бумаги готовые детали разной формы, величины, цвета, составляя изображение (задуманное ребенком или задан­ное воспитателем), и наклеивать их.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аккуратно пользоваться клеем: намазывать его кисточкой тонким слоем на обратную сторону наклеиваемой фигуры (на .специально приготовленной клеенке); прикладывать стороной, намазанной клеем, к листу бумаги и плотно прижимать салфеткой.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Стимулировать самостоятельное выполнение танцевальных движений под плясовые мелодии. Формировать навыки более точного выполнения движений, передающих характер изображаемых животных.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родной культурой, с изделиями (игрушками) народных мастеров.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ahoma"/>
                        </a:rPr>
                        <a:t>Коммуникативная деятельность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Обогащать чувственный опыт детей и умение фиксировать его в речи.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различать и называть существенные детали и части предметов (у платья — рукава, воротник, карманы, пуговицы), качества (цвет и его оттенки, форма, размер), особенности поверхности (гладкая, пушистая, шероховатая), некоторые материалы и их свойства (бумага легко рвется и размокает, стеклянные предметы бьются, резиновые игрушки после сжимания восстанавливают первоначальную форму), местоположе­ние (за окном, высоко, далеко, под шкафом).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ahoma"/>
                        </a:rPr>
                        <a:t>Конструктивная деятельность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Предлагать детям передавать в рисунках красоту окружающих предметов и природы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голубое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небо с белыми облаками; кружащиеся на ветру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падающие на землю разноцветные листья; снежинки и т. п.).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25" marR="20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7154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50" dirty="0" smtClean="0"/>
              <a:t>- содержание коррекционно-развивающей работы специалистов коррекции с детьми групп компенсирующей направленности; </a:t>
            </a:r>
          </a:p>
          <a:p>
            <a:pPr>
              <a:buNone/>
            </a:pPr>
            <a:r>
              <a:rPr lang="ru-RU" sz="1250" dirty="0" smtClean="0"/>
              <a:t>- годовой план специалистов групп компенсирующей направленности на текущий год; </a:t>
            </a:r>
          </a:p>
          <a:p>
            <a:pPr>
              <a:buNone/>
            </a:pPr>
            <a:r>
              <a:rPr lang="ru-RU" sz="1250" dirty="0" smtClean="0"/>
              <a:t>- модель взаимодействия специалистов в коррекционно-развивающем пространстве; </a:t>
            </a:r>
          </a:p>
          <a:p>
            <a:pPr>
              <a:buNone/>
            </a:pPr>
            <a:r>
              <a:rPr lang="ru-RU" sz="1250" dirty="0" smtClean="0"/>
              <a:t>- мониторинг выполнения программы для групп компенсирующей направленности; </a:t>
            </a:r>
          </a:p>
          <a:p>
            <a:pPr>
              <a:buNone/>
            </a:pPr>
            <a:r>
              <a:rPr lang="ru-RU" sz="1250" b="1" dirty="0" smtClean="0"/>
              <a:t>4. Новые формы коррекционно-развивающего обучения</a:t>
            </a:r>
          </a:p>
          <a:p>
            <a:pPr>
              <a:buNone/>
            </a:pPr>
            <a:r>
              <a:rPr lang="ru-RU" sz="1250" b="1" dirty="0" smtClean="0"/>
              <a:t>- </a:t>
            </a:r>
            <a:r>
              <a:rPr lang="ru-RU" sz="1250" dirty="0" smtClean="0"/>
              <a:t>программа </a:t>
            </a:r>
            <a:r>
              <a:rPr lang="ru-RU" sz="1250" dirty="0" err="1" smtClean="0"/>
              <a:t>тьюторского</a:t>
            </a:r>
            <a:r>
              <a:rPr lang="ru-RU" sz="1250" dirty="0" smtClean="0"/>
              <a:t> сопровождения</a:t>
            </a:r>
          </a:p>
          <a:p>
            <a:pPr>
              <a:buNone/>
            </a:pPr>
            <a:r>
              <a:rPr lang="ru-RU" sz="1250" b="1" dirty="0" smtClean="0"/>
              <a:t>5. Воспитательно-образовательная деятельность по профессиональной коррекции нарушений развития детей общеобразовательных групп 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организация коррекционно-профилактической работы учителя-логопеда общеобразовательных групп; </a:t>
            </a:r>
          </a:p>
          <a:p>
            <a:pPr>
              <a:buNone/>
            </a:pPr>
            <a:r>
              <a:rPr lang="ru-RU" sz="1250" dirty="0" smtClean="0"/>
              <a:t>- система работы педагога-психолога с общеобразовательными группами. </a:t>
            </a:r>
          </a:p>
          <a:p>
            <a:pPr>
              <a:buNone/>
            </a:pPr>
            <a:r>
              <a:rPr lang="ru-RU" sz="1250" b="1" dirty="0" smtClean="0"/>
              <a:t>6.       Система работы по поддержке детской инициативности</a:t>
            </a:r>
            <a:endParaRPr lang="ru-RU" sz="1250" dirty="0" smtClean="0"/>
          </a:p>
          <a:p>
            <a:pPr>
              <a:buNone/>
            </a:pPr>
            <a:r>
              <a:rPr lang="ru-RU" sz="1250" b="1" dirty="0" smtClean="0"/>
              <a:t>7.       Воспитательно-образовательная деятельность в группах для детей раннего возраста: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модель работы с детьми раннего возраста в адаптационный период; </a:t>
            </a:r>
          </a:p>
          <a:p>
            <a:pPr>
              <a:buNone/>
            </a:pPr>
            <a:r>
              <a:rPr lang="ru-RU" sz="1250" dirty="0" smtClean="0"/>
              <a:t>- модель организации воспитательно-образовательного процесса на день для групп детей раннего возраста; </a:t>
            </a:r>
          </a:p>
          <a:p>
            <a:pPr>
              <a:buNone/>
            </a:pPr>
            <a:r>
              <a:rPr lang="ru-RU" sz="1250" dirty="0" smtClean="0"/>
              <a:t>- режим дня для групп детей раннего возраста; </a:t>
            </a:r>
          </a:p>
          <a:p>
            <a:pPr>
              <a:buNone/>
            </a:pPr>
            <a:r>
              <a:rPr lang="ru-RU" sz="1250" dirty="0" smtClean="0"/>
              <a:t>- двигательный режим для групп детей раннего возраста; </a:t>
            </a:r>
          </a:p>
          <a:p>
            <a:pPr>
              <a:buNone/>
            </a:pPr>
            <a:r>
              <a:rPr lang="ru-RU" sz="1250" dirty="0" smtClean="0"/>
              <a:t>- план недельной нагрузки для групп детей раннего возраста; </a:t>
            </a:r>
          </a:p>
          <a:p>
            <a:pPr>
              <a:buNone/>
            </a:pPr>
            <a:r>
              <a:rPr lang="ru-RU" sz="1250" dirty="0" smtClean="0"/>
              <a:t>- распределение режимных моментов в течение дня групп для детей раннего возраста в соответствии с </a:t>
            </a:r>
            <a:r>
              <a:rPr lang="ru-RU" sz="1250" dirty="0" err="1" smtClean="0"/>
              <a:t>СанПиН</a:t>
            </a:r>
            <a:r>
              <a:rPr lang="ru-RU" sz="1250" dirty="0" smtClean="0"/>
              <a:t> 2.4.2.30.49-13; </a:t>
            </a:r>
          </a:p>
          <a:p>
            <a:pPr>
              <a:buNone/>
            </a:pPr>
            <a:r>
              <a:rPr lang="ru-RU" sz="1250" dirty="0" smtClean="0"/>
              <a:t>- выбор и комплексирование программ в группах для детей раннего возраста; </a:t>
            </a:r>
          </a:p>
          <a:p>
            <a:pPr>
              <a:buNone/>
            </a:pPr>
            <a:r>
              <a:rPr lang="ru-RU" sz="1250" dirty="0" smtClean="0"/>
              <a:t>- модель построения образовательного процесса с учетом возраста воспитанников, основных направлений развития и различных видов детской деятельности; </a:t>
            </a:r>
          </a:p>
          <a:p>
            <a:pPr>
              <a:buNone/>
            </a:pPr>
            <a:r>
              <a:rPr lang="ru-RU" sz="1250" dirty="0" smtClean="0"/>
              <a:t>-тематическое планирование образовательного процесса с учетом времени года и возрастных психофизических возможностей детей; </a:t>
            </a:r>
          </a:p>
          <a:p>
            <a:pPr>
              <a:buNone/>
            </a:pPr>
            <a:r>
              <a:rPr lang="ru-RU" sz="1250" b="1" dirty="0" smtClean="0"/>
              <a:t>8. Новые формы воспитательно-образовательной деятельности для детей раннего возраста</a:t>
            </a:r>
          </a:p>
          <a:p>
            <a:pPr>
              <a:buNone/>
            </a:pPr>
            <a:r>
              <a:rPr lang="ru-RU" sz="1250" dirty="0" smtClean="0"/>
              <a:t>- режим дня для адаптационной группы кратковременного пребывания; </a:t>
            </a:r>
          </a:p>
          <a:p>
            <a:pPr>
              <a:buNone/>
            </a:pPr>
            <a:r>
              <a:rPr lang="ru-RU" sz="1250" dirty="0" smtClean="0"/>
              <a:t>- план недельной нагрузки для адаптационной группы кратковременного пребывания; </a:t>
            </a:r>
          </a:p>
          <a:p>
            <a:pPr>
              <a:buNone/>
            </a:pPr>
            <a:r>
              <a:rPr lang="ru-RU" sz="1250" dirty="0" smtClean="0"/>
              <a:t>-тематическое планирование образовательного процесса для адаптационной группы кратковременного пребывания;    </a:t>
            </a:r>
            <a:endParaRPr lang="ru-RU" sz="12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5" y="214283"/>
          <a:ext cx="6500862" cy="8687771"/>
        </p:xfrm>
        <a:graphic>
          <a:graphicData uri="http://schemas.openxmlformats.org/drawingml/2006/table">
            <a:tbl>
              <a:tblPr/>
              <a:tblGrid>
                <a:gridCol w="1143013"/>
                <a:gridCol w="5357849"/>
              </a:tblGrid>
              <a:tr h="46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68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интерес к произведениям народного и профессионального искусства, к литературе (стихи, песенки, потешки, проза), слушанию и исполнению музыкальных произведений, выделению красоты сезонных изменений в природе, предметах окружающей действительности (цвет, форма, величина: дом, ковер, посуда и т. п.).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 помощью воспитателя инсценировать и драматизировать небольшие отрывки из народных сказок.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Повторять наиболее интересные, выразительные отрывки из прочитанного произведения, предоставляя детям возможность договаривать слова и несложные для воспроизведения фразы.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Учить детей читать наизусть потешки и небольшие стихотворения.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желание участвовать в трудовой деятельности'.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соблюдать порядок и чистоту в помещении и на участке детского сада.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желание принимать участие в посильном труде, умение преодолевать небольшие трудности.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Подводить детей к восприятию произведений искусства. Знакомить с элементарными средствами выразительности в разных видах искусства (цвет, звук, форма, движение, жесты), подводить к различению разных видов искусства через художественный образ. Готовить к посещению кукольного театра, выставке детских работ и т. д.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создавать несложные сюжетные композиции, повторяя изображение одного предмета или изображая разнообразные предметы, насекомых и т.п. Развивать умение располагать изображения по всему листу.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l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Предлагать детям лепить несложные предметы, состоящие из нескольких частей Предлагать объединить вылепленные фигурки в коллективную композицию: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создавать в аппликации на бумаге разной формы (квадрат, розета и др.) предметные и декоративные композиции из геометрических форм и природных материалов, повторяя и чередуя их по форме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цвету. Закреплять знание формы предметов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их цвета. Развивать чувство ритма.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Приобщать детей к народной и классической музыке.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тремя музыкальными жанрами: песней, танцем, маршем.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эмоциональную отзывчивость на произведение, умение  различать веселую и грустную музыку.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слушать музыкальное произведение до конца, понимать характер музыки, узнавать и определять, сколько частей в произведении.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способность различать музыкальные звуки по высоте в пределах октавы — септимы, замечать изменения в силе звучания мелодии громко, тихо).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777" marR="16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3"/>
          <a:ext cx="6429420" cy="8964531"/>
        </p:xfrm>
        <a:graphic>
          <a:graphicData uri="http://schemas.openxmlformats.org/drawingml/2006/table">
            <a:tbl>
              <a:tblPr/>
              <a:tblGrid>
                <a:gridCol w="1143008"/>
                <a:gridCol w="5286412"/>
              </a:tblGrid>
              <a:tr h="287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2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активность детей в двигательной деятельности. Развивать умение ходить и бегать свободно, не шаркая ногами, не опус­кая голову, сохраняя перекрестную координацию движений рук и ног. Приучать действовать совместно. Формировать умение строиться в колонну по одному, шеренгу, круг, находить свое место при построениях.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разнообразные виды движений, совершенство­вать основные движения. Развивать навыки лазанья, ползания; ловкость, выразительность и красоту движений.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интерес к физическим упражнениям, учить пользоваться физкультурным оборудованием в свободное время.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82880" algn="l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ориентироваться в расположении частей своего тела и в соответствии с ними различать пространственные направления от себя: </a:t>
                      </a:r>
                      <a:r>
                        <a:rPr lang="ru-RU" sz="1100" i="1" spc="-50">
                          <a:latin typeface="Times New Roman"/>
                          <a:ea typeface="Times New Roman"/>
                          <a:cs typeface="MS Reference Sans Serif"/>
                        </a:rPr>
                        <a:t>вверху — внизу, впереди — сзади (позади), справа — слева;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различать правую и левую руки.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упражнениями, укрепляющими различные органы и системы организма. Дать представление о необходимости закаливания.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культурно-гигиенические навыки, формировать простейшие навыки поведения во время еды, умывания.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сохранять правильную осанку в положениях сидя, стоя, в движении, при выполнении упражнений в равновесии.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соблюдать элементарные правила, согласовывать движения, ориентироваться в пространстве.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Вводить в игры более сложные правила со сменой видов движений.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самостоятельность </a:t>
                      </a:r>
                      <a:r>
                        <a:rPr lang="ru-RU" sz="1100" spc="-5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творчество при выполнении физических упражнений, в подвижных играх. Организовывать подвижные игры с правилами.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Организовывать игры со всеми детьми. Поощрять игры с каталками, автомобилями, тележками, велосипедами; игры, в которых развиваются навыки лазанья, ползания; игры с мячами, шарами, развивающие ловкость движений.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реагировать на сигналы «беги», «лови», «стой» и др.; выполнять правила в подвижных играх.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детей различать и называть органы чувств (глаза, рот, нос, уши), дать представление об их роли в организме и о том, как их беречь и ухаживать за ними.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сообщать о самочувствии взрослым, избегать ситуаций, приносящих вред здоровью, осознавать необходимость лечения.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Включать в процесс обследования предмета движения обеих рук по предмету, охватывание его руками.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представление о том, что утренняя зарядка, игры, физические упражнения вызывают хорошее настроение; с помощью сна восстанавливаются силы.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самостоятельные игры детей с каталками, автомобилями, тележками, велосипедами, мячами, шарами.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представление о ценности здоровья; формировать желание вести здоровый образ жизни.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бережное отношение к своему телу, своему здоровью, здоровью других детей.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Осуществлять постоянный контроль за выработкой правильной осанки.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801" marR="14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1"/>
          <a:ext cx="6429420" cy="8630738"/>
        </p:xfrm>
        <a:graphic>
          <a:graphicData uri="http://schemas.openxmlformats.org/drawingml/2006/table">
            <a:tbl>
              <a:tblPr/>
              <a:tblGrid>
                <a:gridCol w="1071570"/>
                <a:gridCol w="5357850"/>
              </a:tblGrid>
              <a:tr h="1095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ВТОРАЯ МЛАДШАЯ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24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потребность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соблюдении навыков гигиены и опрятности в повседневной жизни.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следить за своим внешним видом. Продолжать формировать умение правильно пользоваться мылом, аккуратно мыть руки, лицо, уши; насухо вытираться после умывания, вешать полотенце на место, пользоваться расческой и носовым платком.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желание участвовать в трудовой деятельности'.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соблюдать порядок и чистоту в помещении и на участке детского сада.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желание принимать участие в посильном труде, умение преодолевать небольшие трудности.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Включать в процесс обследования предмета движения обеих рук по предмету, охватывание его руками.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Осуществлять постоянный контроль за выработкой правильной осанки.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двигаться в соответствии с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двухчастной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формой музыки и силой ее звучания (громко, тихо); реагировать на начало звучания музыки и ее окончание.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34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маршировать вместе со всеми и индивидуально, бегать легко, в умеренном и быстром темпе под музыку.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Улучшать качество исполнения танцевальных движений: притопывать переменно двумя ногами и одной ногой.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кружиться в парах, выполнять прямой галоп, двигаться под музыку ритмично и согласно темпу и характеру музыкального произведения, с предметами, игрушками и без них.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развитию навыков выразительной и эмоциональной передачи игровых и сказочных образов: идет медведь, крадется кошка, бегают мышата, скачет зайка, ходит петушок, клюют зернышки цыплята, летают птички и т. д.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259" marR="24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357160"/>
          <a:ext cx="6357982" cy="8203387"/>
        </p:xfrm>
        <a:graphic>
          <a:graphicData uri="http://schemas.openxmlformats.org/drawingml/2006/table">
            <a:tbl>
              <a:tblPr/>
              <a:tblGrid>
                <a:gridCol w="1071570"/>
                <a:gridCol w="5286412"/>
              </a:tblGrid>
              <a:tr h="499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76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знания детей о правилах дорожного движения: переходить улицу только со взрослым, в строго отведенных местах и на зеленый сигнал светофора.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знания детей о светофоре. Закреплять знания о значении сигналов светофора (на красный свет пешеходы и автомобили стоят, на желтый —готовятся к движению, на зеленый —двигаются).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 дошкольников интерес к различным видам игр, самостоятельность в выборе игр; побуждать к активной деятельности.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 дошкольников интерес к различным видам игр, самостоятельность в выборе игр; побуждать к активной деятельности.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 детей умение соблюдать в процессе игры правила поведения.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-91440"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по развитию и обогащению сюжетов игр; используя косвенные методы руководства, подводить детей к самостоятельному созданию игровых замыслов.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 совместных с воспитателем играх, содержащих 2-3 роли, совершенст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Microsoft Sans Serif"/>
                        </a:rPr>
                        <a:t>вовать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умение объединяться в игре, распределять роли (мать, отец, дети), выполнять игровые действия, поступать в соответствии с правилами и общим игровым замыслом.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 детей умение договариваться о том, что они будут строить, распределять между собой материал, согласовывать действия и совместными усилиями достигать результата.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9273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детей рассказывать: описывать предмет, картину; упражнять в составлении рассказов по картине, созданной ребенком с использованием раздаточного дидактического материала.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доброжелательно общаться со сверстниками, подсказывать, как можно порадовать друга, поздравить его, как спокойно высказать свое недовольство его поступком, как извиниться.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выражать свою точку зрения, обсуждать со сверстниками различные ситуации.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 поддерживать интерес детей к театрализованной игре путем приобретения более сложных игровых умений и навыков (способность воспринимать художественный образ, следить за развитием и взаимодействием персонажей).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Проводить этюды для развития необходимых психических качеств (восприятия, воображения, внимания, мышления), исполнительских навыков (ролевого воплощения, умения действовать в воображаемом плане) и ощущений (мышечных, чувственных), используя музыкальные, словесные, зрительные образы.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226" marR="1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1"/>
          <a:ext cx="6429420" cy="8066903"/>
        </p:xfrm>
        <a:graphic>
          <a:graphicData uri="http://schemas.openxmlformats.org/drawingml/2006/table">
            <a:tbl>
              <a:tblPr/>
              <a:tblGrid>
                <a:gridCol w="1071570"/>
                <a:gridCol w="5357850"/>
              </a:tblGrid>
              <a:tr h="55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1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74" marR="187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элементарными правилами поведения в детском саду.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элементами дороги (разделительная полоса, пешеходный переход, остановка общественного транспорта). Напоминать, что пешеходы должны переходить дорогу по наземному, подземному или пешеходному переходу «Зебра».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знания о специальных видах транспорта: «Скорая помощь» (едет по вызову к больным людям), пожарная машина (едет тушить пожар), «Милиция» (едет на помощь людям, попавшим в беду), машина МЧС.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дорожными знаками: «Пешеходный переход», «Дети», «Остановка общественного транспорта».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знания детей о правилах поведения в общественном транспорте (в общественном транспорте можно ездить только со взрослыми; разговаривать спокойно, не мешая другим пассажирам; слушаться взрослых; соблюдать чистоту и порядок; выходить из транспортного средства можно после того, как вышли взрослые и т.д.).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Рассказать детям о том, что общественный транспорт нужно ожидать на остановке.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Объяснять, что остановки общественного транспорта находятся вблизи проезжей части дороги, поэтому, ожидая транспорт, нужно вести себя спокойно (не бегать,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не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ходить по бордюрам, не толкаться, не выбегать на проезжую часть, не мусорить, не кричать).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подбирать предметы и атрибуты для игры, развивать умение использовать в сюжетно-ролевой игре постройки разной конструктивной сложности из строительного материала.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самостоятельно измерять постройки (по высоте, длине и ширине), соблюдать заданный воспитателем принцип конструкции («Построй такой же домик, но высокий»).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Знакомить с дидактическими играми, направленными на закрепление представлений о свойствах предметов, совершенствование умения сравнивать предметы по внешним признакам, группировать, составлять целое из частей (кубики, мозаика, пазлы).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стремление детей освоить правила простейших настольно-печатных игр («Домино», «Лото»).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инсценировать песни и ставить небольшие музыкальные спектакли.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774" marR="187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14281"/>
          <a:ext cx="6357982" cy="8759704"/>
        </p:xfrm>
        <a:graphic>
          <a:graphicData uri="http://schemas.openxmlformats.org/drawingml/2006/table">
            <a:tbl>
              <a:tblPr/>
              <a:tblGrid>
                <a:gridCol w="1143008"/>
                <a:gridCol w="5214974"/>
              </a:tblGrid>
              <a:tr h="848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7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521" marR="265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3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область самостоятельных действий детей в выборе роли, разработке и осуществлении замысла, использовании атрибутов; развивать социальные отношения играющих за счет осмысления профессиональной деятельности взрослых.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самостоятельно одеваться, раздеваться. Приучать аккуратно складывать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вешать одежду, с помощью взрослого приводить ее в порядок (чистить, просушивать). Воспитывать стремление быть всегда аккуратными, опрятными.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самостоятельно поддерживать порядок в групповой комнате и на участке детского сада; убирать на место строительный материал, игрушки; помогать воспитателю подклеивать книги, коробки.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 весенний и осенний периоды приучать детей вместе с воспитателем убирать на участке мусор, в зимний период расчищать снег.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самостоятельно выполнять обязанности дежурных по столовой: аккуратно расставлять хлебницы, чашки с блюдцами, глубокие тарелки, ставить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салфетницы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раскладывать столовые приборы (ложки, вилки, ножи).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самостоятельно готовить свое рабочее место и убирать его после окончания занятий рисованием, лепкой, аппликацией (мыть баночки, кисти, протирать стол и т. 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проявлять дружелюбие при оценке работ других детей.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выражение эстетических чувств, проявление эмоций при рассматривании предметов народного и декоративно-прикладного искусства.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правильно пользоваться ножницами (в присутствии взрослых).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521" marR="26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1"/>
          <a:ext cx="6429420" cy="8689213"/>
        </p:xfrm>
        <a:graphic>
          <a:graphicData uri="http://schemas.openxmlformats.org/drawingml/2006/table">
            <a:tbl>
              <a:tblPr/>
              <a:tblGrid>
                <a:gridCol w="1285884"/>
                <a:gridCol w="5143536"/>
              </a:tblGrid>
              <a:tr h="849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3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по сенсорному развитию в разных видах деятельности. Обогащать сенсорный опыт, знакомя детей с широким кругом предметов и объектов, новыми способами их обследования. Закреплять полученные ранее навыки их обследования.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определять пространственные направления от себя, двигаться в заданном направлении (вперед — назад, направо — налево, вверх — вниз); обозначать словами положение предметов по отношению к себе (передо мной стол, справа от меня дверь, слева — окно, сзади на пол­ках — игрушки).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пространственными отношениями: далеко — близко (дом стоит близко,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Microsoft Sans Serif"/>
                        </a:rPr>
                        <a:t>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березка растет далеко).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самостоятельность в организации знакомых игр с небольшой группой сверстников. Приучать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MS Reference Sans Serif"/>
                        </a:rPr>
                        <a:t>к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самостоятельному выполнению правил.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творческие способности детей в играх (придумывание вариантов игр, комбинирование движений).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Приобщать детей к изготовлению поделок из природного материала: коры, веток, листьев, шишек, каштанов, ореховой скорлупы, соломы (лодочки, ежики и т.д.). Учить использовать для закрепления частей клей, пластилин; применять в поделках катушки, коробки разной величины и другие предметы.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музыкальные впечатления, способствовать дальнейшему развитию основ музыкальной культуры, осознанного отношения к музыке.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у детей интерес к музыке, желание слушать ее. Закреплять знания о жанрах в музыке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(песня,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танец, марш).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5701" marR="25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85720"/>
          <a:ext cx="6429420" cy="8520244"/>
        </p:xfrm>
        <a:graphic>
          <a:graphicData uri="http://schemas.openxmlformats.org/drawingml/2006/table">
            <a:tbl>
              <a:tblPr/>
              <a:tblGrid>
                <a:gridCol w="1143008"/>
                <a:gridCol w="5286412"/>
              </a:tblGrid>
              <a:tr h="88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16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006" marR="210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по формированию интереса к книге. Продолжать регулярно читать детям художественные и познавательные книги. Формировать понимание того, что из книг можно узнать много интересного.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Предлагать вниманию детей иллюстрированные издания знакомых произведений. Объяснять, как важны в книге рисунки; показывать, как много интересного можно узнать, внимательно рассматривая книжные иллюстрации.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приучать детей слушать сказки, рассказы, стихотворения; запоминать небольшие и простые по содержанию считалки. Помогать им. используя разные приемы и педагогические ситуации, правильно воспринимать содержание произведения, сопереживать его героям.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Зачитывать по просьбе ребенка понравившийся отрывок из сказки, рассказа, стихотворения, помогая становлению личностного отношения к произведению. Поддерживать внимание и интерес к слову в литературном произведении.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570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Вводить в словарь детей существительные, обозначающие профессии; глаголы, характеризующие трудовые действия.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положительное отношение к труду, желание трудиться.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выполнять индивидуальные и коллективные поручения. Формировать умение договариваться с помощью воспитателя о распределении коллективной работы, заботиться о своевременном заверше­нии совместного задания.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предпосылки ответственного отношения к порученному заданию (умение и желание доводить дело до конца, стремление сделать его хорошо).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Разъяснять детям значимость их труда. Поощрять инициативу в оказании помощи товарищам, взрослым.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элементарные представления об изменении видов человеческого труда и быта на примере истории игрушки и предметов обихода.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элементарные представления о жизни и особенностях труда в городе и в сельской местности с опорой на опыт детей. Расширять представления о профессиях.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1006" marR="21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357158"/>
          <a:ext cx="6500858" cy="8665972"/>
        </p:xfrm>
        <a:graphic>
          <a:graphicData uri="http://schemas.openxmlformats.org/drawingml/2006/table">
            <a:tbl>
              <a:tblPr/>
              <a:tblGrid>
                <a:gridCol w="1241737"/>
                <a:gridCol w="5259121"/>
              </a:tblGrid>
              <a:tr h="889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698" marR="1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698" marR="1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2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698" marR="1469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698" marR="1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Обсуждать с детьми информацию о предметах, явлениях, событиях, выходящих за пределы привычного им ближайшего окружения.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Выслушивать детей, уточнять их ответы, подсказывать слова, более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Microsoft Sans Serif"/>
                        </a:rPr>
                        <a:t>точ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но отражающие особенность предмета, явления, состояния, поступка; помогать логично и понятно высказывать суждение.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Обращать внимание детей на различные здания и сооружения вокруг их домов, детского сада. На прогулках в процессе игр рассматривать с детьми машины, тележки, автобусы и другие виды транспорта, выделяя их части, называть их форму и расположение по отношению к самой большой части.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предметах, явлениях, событиях, не имевших места в собственном опыте дошкольников.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Пополнять и активизировать словарь на основе углубления знаний детей о ближайшем окружении. 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5709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Активизировать употребление в речи названий предметов, их частей материалов, из которых они изготовлены.Развивать умение использовать в речи наиболее употребительные прилагательные, глаголы, наречия, предлоги. 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3296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детей определять и называть местоположение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предмета,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время суток. Помогать заменять часто используемые детьми указательные местоимения и наречия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более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точными выразительными словами; употреблять слова-антонимы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Учить употреблять существительные с обобщающим значением (мебель, овощи, животные и т. п.).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/>
                          <a:ea typeface="Times New Roman"/>
                          <a:cs typeface="Microsoft Sans Serif"/>
                        </a:rPr>
                        <a:t>Звуковая культура речи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правильное произношение гласных и согласных звуков, отрабатывать произношение свистящих, шипящих и сонорных </a:t>
                      </a:r>
                      <a:r>
                        <a:rPr lang="ru-RU" sz="1050" i="1" dirty="0">
                          <a:latin typeface="Times New Roman"/>
                          <a:ea typeface="Times New Roman"/>
                          <a:cs typeface="MS Reference Sans Serif"/>
                        </a:rPr>
                        <a:t>(</a:t>
                      </a:r>
                      <a:r>
                        <a:rPr lang="ru-RU" sz="105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р</a:t>
                      </a:r>
                      <a:r>
                        <a:rPr lang="ru-RU" sz="1050" i="1" dirty="0">
                          <a:latin typeface="Times New Roman"/>
                          <a:ea typeface="Times New Roman"/>
                          <a:cs typeface="MS Reference Sans Serif"/>
                        </a:rPr>
                        <a:t>, л)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звуков. Развивать артикуляционный аппарат.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над дикцией: совершенствовать отчетливое произнесение слов и словосочетаний.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фонематический слух: учить различать на слух и называть слова, начинающиеся на определенный звук. Совершенствовать интонационную выразительность речи.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/>
                          <a:ea typeface="Times New Roman"/>
                          <a:cs typeface="Microsoft Sans Serif"/>
                        </a:rPr>
                        <a:t>Грамматический строй речи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согласовывать слова в предложении, правильно использовать предлоги в речи; образовывать форму множественного числа существительных, обозначающих детенышей животных (по аналогии), употреблять эти существительные в именительном и винительном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падежах;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правильно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употреблять форму множественного числа родительного падежа существительных (вилок, туфель). Напоминать правильные формы повелительного наклонения некоторых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глаголов, несклоняемых 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существительных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Century Schoolbook"/>
                        </a:rPr>
                        <a:t>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характерное для детей пятого года жизни словотворчество, тактично подсказывать общепринятый образец слова,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Побуждать активно употреблять в речи простейшие виды сложносочи­ненных и сложноподчиненных предложений.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/>
                          <a:ea typeface="Times New Roman"/>
                          <a:cs typeface="Microsoft Sans Serif"/>
                        </a:rPr>
                        <a:t>Связная речь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9273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диалогическую речь: учить участвовать в беседе, понятно для слушателей отвечать на вопросы и задавать их.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9273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пересказывать наиболее выразительные и динамичные отрывки из сказок.</a:t>
                      </a:r>
                      <a:endParaRPr lang="ru-RU" sz="105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698" marR="1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42843"/>
          <a:ext cx="6357982" cy="8763393"/>
        </p:xfrm>
        <a:graphic>
          <a:graphicData uri="http://schemas.openxmlformats.org/drawingml/2006/table">
            <a:tbl>
              <a:tblPr/>
              <a:tblGrid>
                <a:gridCol w="1143008"/>
                <a:gridCol w="5214974"/>
              </a:tblGrid>
              <a:tr h="93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586" marR="1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586" marR="1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3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586" marR="195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586" marR="1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Создавать условия для расширения представлений детей об окружающем мире.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признаками предметов, совершенствовать умение определять их цвет, форму, величину, вес. Развивать умение сравнивать и группировать предметы по этим признакам. Рассказывать детям о материалах, из которых сделаны предметы, об их свойствах и качествах. Объяснять целесообразность изготовления предмета из определенного ма­териала (корпус машин — из металла, шины — из резины и т. п.). Помогать устанавливать связь между назначением и строением, назначением и материалом предметов.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знания детей об общественном транспорте (автобус, поезд, самолет, теплоход).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правилах поведения в общественных местах.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первичные представления о школе.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Через проектную деятельность, экскурсии, игры, произведения литературы продолжать знакомство с культурными явлениями (театром, цирком, зоопарком, вернисажем), их атрибутами, людьми, работающими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Microsoft Sans Serif"/>
                        </a:rPr>
                        <a:t>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них, правилами поведения.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деньгами, возможностями их использования.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исследовательскую деятельность ребенка, оказывать помощь в оформлении ее результатов и создавать условия для ее презентации сверстникам.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Предлагать сооружать постройки из крупного и мелкого строительного материала, использовать детали разных цветов для создания и украшения достроек. Развивать представления об архитектурных формах.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Обучать приемам конструирования из бумаги: сгибать прямоугольный лист бумаги пополам, совмещая стороны и углы (альбом, флажки для украшения участка, поздравительная открытка), приклеивать к основной форме детали (к дому — окна, двери, трубу; к автобусу — колеса; к стулу — спинку).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анализировать образец постройки: выделять основные части, различать и соотносить их по величине и форме, устанавливать пространственное расположение этих частей относительно друг друга (в домах — стены, вверху — перекрытие, крыша; в автомобиле — кабина, кузов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способность различать и называть строительные детали (куб, пластина, кирпичик, брусок); учить использовать их с учетом конструктивных свойств (устойчивость, форма, величина). 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9586" marR="19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357982" cy="8643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50" b="1" dirty="0" smtClean="0"/>
              <a:t>9.       Приоритетное направление работы дошкольного отделения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- содержание работы по направлению: здоровый ребенок – физкультура и спорт в детском саду; </a:t>
            </a:r>
          </a:p>
          <a:p>
            <a:pPr>
              <a:buNone/>
            </a:pPr>
            <a:r>
              <a:rPr lang="ru-RU" sz="1250" dirty="0" smtClean="0"/>
              <a:t>- виды, задачи и необходимые условия для двигательной деятельности ребенка; </a:t>
            </a:r>
          </a:p>
          <a:p>
            <a:pPr>
              <a:buNone/>
            </a:pPr>
            <a:r>
              <a:rPr lang="ru-RU" sz="1250" dirty="0" smtClean="0"/>
              <a:t>- система физкультурно-оздоровительных мероприятий; </a:t>
            </a:r>
          </a:p>
          <a:p>
            <a:pPr>
              <a:buNone/>
            </a:pPr>
            <a:r>
              <a:rPr lang="ru-RU" sz="1250" dirty="0" smtClean="0"/>
              <a:t>- система закаливающих мероприятий; </a:t>
            </a:r>
          </a:p>
          <a:p>
            <a:pPr>
              <a:buNone/>
            </a:pPr>
            <a:r>
              <a:rPr lang="ru-RU" sz="1250" dirty="0" smtClean="0"/>
              <a:t>- анонс программы «Здоровый малыш»</a:t>
            </a:r>
          </a:p>
          <a:p>
            <a:pPr algn="ctr">
              <a:buNone/>
            </a:pPr>
            <a:endParaRPr lang="ru-RU" sz="1250" b="1" dirty="0" smtClean="0"/>
          </a:p>
          <a:p>
            <a:pPr algn="ctr">
              <a:buNone/>
            </a:pPr>
            <a:r>
              <a:rPr lang="ru-RU" sz="1250" b="1" dirty="0" smtClean="0"/>
              <a:t>Организационный раздел программы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 - </a:t>
            </a:r>
            <a:r>
              <a:rPr lang="ru-RU" sz="1250" dirty="0" err="1" smtClean="0"/>
              <a:t>культурно-досуговая</a:t>
            </a:r>
            <a:r>
              <a:rPr lang="ru-RU" sz="1250" dirty="0" smtClean="0"/>
              <a:t> деятельность; </a:t>
            </a:r>
          </a:p>
          <a:p>
            <a:pPr lvl="0">
              <a:buNone/>
            </a:pPr>
            <a:r>
              <a:rPr lang="ru-RU" sz="1250" dirty="0" smtClean="0"/>
              <a:t>- модель </a:t>
            </a:r>
            <a:r>
              <a:rPr lang="ru-RU" sz="1250" dirty="0" err="1" smtClean="0"/>
              <a:t>культурно-досуговой</a:t>
            </a:r>
            <a:r>
              <a:rPr lang="ru-RU" sz="1250" dirty="0" smtClean="0"/>
              <a:t> деятельности дошкольного отделения на год; </a:t>
            </a:r>
          </a:p>
          <a:p>
            <a:pPr lvl="0">
              <a:buNone/>
            </a:pPr>
            <a:r>
              <a:rPr lang="ru-RU" sz="1250" dirty="0" smtClean="0"/>
              <a:t>- модель организации воспитательно-образовательного процесса в общеобразовательных группах на день; </a:t>
            </a:r>
          </a:p>
          <a:p>
            <a:pPr>
              <a:buNone/>
            </a:pPr>
            <a:r>
              <a:rPr lang="ru-RU" sz="1250" dirty="0" smtClean="0"/>
              <a:t>- режим дня общеобразовательных групп; </a:t>
            </a:r>
          </a:p>
          <a:p>
            <a:pPr>
              <a:buNone/>
            </a:pPr>
            <a:r>
              <a:rPr lang="ru-RU" sz="1250" dirty="0" smtClean="0"/>
              <a:t>- двигательный режим общеобразовательных групп; </a:t>
            </a:r>
          </a:p>
          <a:p>
            <a:pPr lvl="0">
              <a:buNone/>
            </a:pPr>
            <a:r>
              <a:rPr lang="ru-RU" sz="1250" dirty="0" smtClean="0"/>
              <a:t>- план недельной нагрузки для общеобразовательных групп; </a:t>
            </a:r>
          </a:p>
          <a:p>
            <a:pPr lvl="0">
              <a:buNone/>
            </a:pPr>
            <a:r>
              <a:rPr lang="ru-RU" sz="1250" dirty="0" smtClean="0"/>
              <a:t>- распределение режимных моментов в течение дня общеобразовательных групп в соответствии с </a:t>
            </a:r>
            <a:r>
              <a:rPr lang="ru-RU" sz="1250" dirty="0" err="1" smtClean="0"/>
              <a:t>СанПиН</a:t>
            </a:r>
            <a:r>
              <a:rPr lang="ru-RU" sz="1250" dirty="0" smtClean="0"/>
              <a:t> 2.4.2.30.49-13; </a:t>
            </a:r>
          </a:p>
          <a:p>
            <a:pPr lvl="0">
              <a:buNone/>
            </a:pPr>
            <a:r>
              <a:rPr lang="ru-RU" sz="1250" dirty="0" smtClean="0"/>
              <a:t>- тематическое планирование образовательного процесса на год с учетом времени года и возрастных возможностей детей; </a:t>
            </a:r>
          </a:p>
          <a:p>
            <a:pPr lvl="0">
              <a:buNone/>
            </a:pPr>
            <a:r>
              <a:rPr lang="ru-RU" sz="1250" dirty="0" smtClean="0"/>
              <a:t>- мониторинг развития интегративных качеств развития ребенка. </a:t>
            </a:r>
          </a:p>
          <a:p>
            <a:pPr algn="ctr">
              <a:buNone/>
            </a:pPr>
            <a:r>
              <a:rPr lang="ru-RU" sz="1250" b="1" dirty="0" smtClean="0"/>
              <a:t>Условия реализации программы</a:t>
            </a:r>
            <a:endParaRPr lang="ru-RU" sz="1250" dirty="0" smtClean="0"/>
          </a:p>
          <a:p>
            <a:pPr>
              <a:buNone/>
            </a:pPr>
            <a:r>
              <a:rPr lang="ru-RU" sz="1250" dirty="0" smtClean="0"/>
              <a:t> - психолого-педагогические условия реализации программы; </a:t>
            </a:r>
          </a:p>
          <a:p>
            <a:pPr lvl="0">
              <a:buNone/>
            </a:pPr>
            <a:r>
              <a:rPr lang="ru-RU" sz="1250" dirty="0" smtClean="0"/>
              <a:t>- условия для социально-личностного развития детей дошкольного возраста; </a:t>
            </a:r>
          </a:p>
          <a:p>
            <a:pPr lvl="0">
              <a:buNone/>
            </a:pPr>
            <a:r>
              <a:rPr lang="ru-RU" sz="1250" dirty="0" smtClean="0"/>
              <a:t>- план </a:t>
            </a:r>
            <a:r>
              <a:rPr lang="ru-RU" sz="1250" dirty="0" err="1" smtClean="0"/>
              <a:t>социально-пихологической</a:t>
            </a:r>
            <a:r>
              <a:rPr lang="ru-RU" sz="1250" dirty="0" smtClean="0"/>
              <a:t> службы  дошкольного отделения на текущий учебный год; </a:t>
            </a:r>
          </a:p>
          <a:p>
            <a:pPr lvl="0">
              <a:buNone/>
            </a:pPr>
            <a:r>
              <a:rPr lang="ru-RU" sz="1250" dirty="0" smtClean="0"/>
              <a:t>- материально-технические условия; </a:t>
            </a:r>
          </a:p>
          <a:p>
            <a:pPr lvl="0">
              <a:buNone/>
            </a:pPr>
            <a:r>
              <a:rPr lang="ru-RU" sz="1250" dirty="0" smtClean="0"/>
              <a:t>- предметно-развивающая среда; </a:t>
            </a:r>
          </a:p>
          <a:p>
            <a:pPr lvl="0">
              <a:buNone/>
            </a:pPr>
            <a:r>
              <a:rPr lang="ru-RU" sz="1250" dirty="0" smtClean="0"/>
              <a:t>- кадровое обеспечение дошкольного отделения; </a:t>
            </a:r>
          </a:p>
          <a:p>
            <a:pPr lvl="0">
              <a:buNone/>
            </a:pPr>
            <a:r>
              <a:rPr lang="ru-RU" sz="1250" dirty="0" smtClean="0"/>
              <a:t>- работа в режиме развития; </a:t>
            </a:r>
          </a:p>
          <a:p>
            <a:pPr lvl="0">
              <a:buNone/>
            </a:pPr>
            <a:r>
              <a:rPr lang="ru-RU" sz="1250" dirty="0" smtClean="0"/>
              <a:t>- содержание и формы работы по повышению профессиональной компетентности педагогов; </a:t>
            </a:r>
          </a:p>
          <a:p>
            <a:pPr lvl="0">
              <a:buNone/>
            </a:pPr>
            <a:r>
              <a:rPr lang="ru-RU" sz="1250" dirty="0" smtClean="0"/>
              <a:t>- планирование работы по повышению уровня теоретической подготовки педагогов в текущем учебном году; </a:t>
            </a:r>
          </a:p>
          <a:p>
            <a:pPr lvl="0">
              <a:buNone/>
            </a:pPr>
            <a:r>
              <a:rPr lang="ru-RU" sz="1250" dirty="0" smtClean="0"/>
              <a:t>- планирование работы по повышению профессионального мастерства педагогов в текущем учебном году; </a:t>
            </a:r>
          </a:p>
          <a:p>
            <a:pPr lvl="0">
              <a:buNone/>
            </a:pPr>
            <a:r>
              <a:rPr lang="ru-RU" sz="1250" dirty="0" smtClean="0"/>
              <a:t>- взаимодействие дошкольного отделения с другими организациями.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214281"/>
          <a:ext cx="6429420" cy="8750729"/>
        </p:xfrm>
        <a:graphic>
          <a:graphicData uri="http://schemas.openxmlformats.org/drawingml/2006/table">
            <a:tbl>
              <a:tblPr/>
              <a:tblGrid>
                <a:gridCol w="1143009"/>
                <a:gridCol w="5286411"/>
              </a:tblGrid>
              <a:tr h="92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6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724400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 детей навык ритмичного движения в соответствии с характером музыки, самостоятельно менять движения в соответствии с двух- и трехчастной формой музыки.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танцевальные движения: прямой галоп, пружинка, кружение по одному и в парах.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двигаться в парах по кругу в танцах и хороводах, ставить ногу на носок и на пятку, ритмично хлопать в ладоши, вы­полнять простейшие перестроения (из круга врассыпную и обратно), подскоки.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навыки основных движений (ходьба «торжественная», спокойная, «таинственная»; бег легкий и стремительный).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сохранять правильную позу при рисовании: не горбиться, не наклоняться низко над столом, к мольберту; сидеть свободно, не напрягаясь.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426720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правильно держать ножницы и пользоваться ими.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развитию эмоционально-образного исполнения музыкально-игровых упражнений (кружатся листочки, падают снежинки) и сценок, используя мимику и пантомиму (зайка веселый и грустный, хитрая лисичка, сердитый волк и т.д.).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инсценировать песни и ставить небольшие музыкальные спектакли.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91440"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навыки выразительного пения, умение петь протяжна подвижно, согласованно (в пределах </a:t>
                      </a:r>
                      <a:r>
                        <a:rPr lang="ru-RU" sz="1100" i="1">
                          <a:latin typeface="Times New Roman"/>
                          <a:ea typeface="Times New Roman"/>
                          <a:cs typeface="MS Reference Sans Serif"/>
                        </a:rPr>
                        <a:t>ре — си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первой октавы). Развивать умение брать дыхание между короткими музыкальными фразами. Побуждать петь мелодию чисто, смягчать концы фраз, четко произносить слова, петь выразительно, передавая характер музыки. Развивать навыки пения с инс­трументальным сопровождением и без него (с помощью воспитателя).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192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</a:t>
                      </a:r>
                      <a:r>
                        <a:rPr lang="ru-RU" sz="1100" dirty="0">
                          <a:latin typeface="Century Schoolbook"/>
                          <a:ea typeface="Times New Roman"/>
                          <a:cs typeface="Century Schoolbook"/>
                        </a:rPr>
                        <a:t> оформлением групповой комнаты, спальни, других помещений, подчеркнуть их назначение (подвести к пониманию функций и оформления).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Показать детям красоту убранства комнат: на фоне светлой окраски стен красиво смотрятся яркие нарядные игрушки, рисунки детей и т. п.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замечать изменения в оформлении группы и зала, участка детского сада.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Внося новые предметы в оформление среды (игрушки, книги, растения, детские рисунки и др.), обсуждать с детьми, куда их лучше поместить.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видеть красоту окружающего, предлагать называть предметы и явления, особенно понравившиеся им.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716" marR="17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3"/>
          <a:ext cx="6500858" cy="8872224"/>
        </p:xfrm>
        <a:graphic>
          <a:graphicData uri="http://schemas.openxmlformats.org/drawingml/2006/table">
            <a:tbl>
              <a:tblPr/>
              <a:tblGrid>
                <a:gridCol w="1143008"/>
                <a:gridCol w="5357850"/>
              </a:tblGrid>
              <a:tr h="857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29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по формированию интереса к книге. Продолжать регулярно читать детям художественные и познавательные книги. Формировать понимание того, что из книг можно узнать много интересного.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Предлагать вниманию детей иллюстрированные издания знакомых произведений. Объяснять, как важны в книге рисунки; показывать, как много интересного можно узнать, внимательно рассматривая книжные иллюстрации.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приучать детей слушать сказки, рассказы, стихотворения; запоминать небольшие и простые по содержанию считалки. Помогать им. используя разные приемы и педагогические ситуации, правильно воспринимать содержание произведения, сопереживать его героям.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Зачитывать по просьбе ребенка понравившийся отрывок из сказки, рассказа, стихотворения, помогая становлению личностного отношения к произведению. Поддерживать внимание и интерес к слову в литературном произведении.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Приобщать детей к восприятию искусства, развивать интерес к нему. Поощрять выражение эстетических чувств, проявление эмоций при прослушивании произведений музыкального фольклора.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самостоятельно готовить свое рабочее место и убирать его после окончания занятий рисованием, лепкой, аппликацией (мыть баночки, кисти, протирать стол и т. д.).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профессиями артиста, художника, композитора.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интерес детей к изобразительной деятельности. 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Вызывать положительный эмоциональный отклик на предложение рисовать, лепить, вырезать и наклеивать.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46634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эстетическое восприятие, образные представления, воображение, эстетические чувства, художественно-творческие способности.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73646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умение рассматривать и обследовать предметы, в том числе с помощью рук.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представления детей об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искусстве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как основе развития творчества.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выделять и использовать средства выразительности в рисовании, лепке, аппликации.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умение создавать коллективные произведения в рисовании, лепке, аппликации.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у детей интерес к музыке, желание слушать ее. Закреплять знания о жанрах в музыке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(песня,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танец, марш).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музыкальные впечатления, способствовать дальнейшему развитию основ музыкальной культуры, осознанного отношения к музыке.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навыки культуры слушания музыки (не отвлекаться,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слушать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произведение до конца).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чувствовать характер музыки, узнавать знакомые произведения, высказывать свои впечатления о прослушанном.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замечать выразительные средства музыкального произведения (тихо, громко, медленно, быстро). Развивать способность различать звуки по высоте (высокий, низкий в пределах сексты, септимы).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3908" marR="1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85720"/>
          <a:ext cx="6429420" cy="8102943"/>
        </p:xfrm>
        <a:graphic>
          <a:graphicData uri="http://schemas.openxmlformats.org/drawingml/2006/table">
            <a:tbl>
              <a:tblPr/>
              <a:tblGrid>
                <a:gridCol w="1143008"/>
                <a:gridCol w="5286412"/>
              </a:tblGrid>
              <a:tr h="48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0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Дать представление о составляющих здорового образа жизни; о значении физических упражнений для организма человека. Воспитывать потребность быть здоровым. Продолжать знакомить с физическими упражнениями на укрепление различных органов и систем организма.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и развивать умение ходить и бегать, согласовывая движения рук и ног. Развивать умение бегать легко, ритмично, энергично отталкиваясь носком.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к выполнению действий по сигналу. Упражнять в построениях, соблюдении дистанции во время передвижения.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ползать, пролезать, подлезать, перелезать через предметы.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перелезать с одного пролета гимнастической стенки на другой (вправо, влево).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энергично отталкиваться и правильно приземляться </a:t>
                      </a:r>
                      <a:r>
                        <a:rPr lang="ru-RU" sz="1100" i="1" spc="-5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прыжках на двух ногах на месте и с продвижением вперед, ориентироваться в пространстве.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 прыжках в длину и высоту с места формировать умение сочетать отталкивание со взмахом рук, при приземлении сохранять равновесие. Формировать умение прыгать через короткую скакалку.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принимать правильное исходное положение при метании, отбивать мяч о землю правой и левой рукой, бросать и ловить его кистями рук (не прижимая к груди).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физические качества: гибкость, ловкость, быстроту, выносливость и др. 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 всех формах организации двигательной деятельности развивать у детей организованность, самостоятельность, инициативность, умение поддерживать дружеские взаимоотношения со сверстниками.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активность детей в играх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Microsoft Sans Serif"/>
                        </a:rPr>
                        <a:t>с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мячами, скакалками, обручами и т. д.</a:t>
                      </a:r>
                      <a:r>
                        <a:rPr lang="ru-RU" sz="1100" i="1" spc="-5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выполнять ведущую роль в подвижной игре, осознанно относиться к выполнению правил игры.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к самостоятельному и творческому использованию физкультурного инвентаря и атрибутов для подвижных игр на прогулках.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быстроту, силу, ловкость, пространственную ориентировку. Воспитывать самостоятельность и инициативность в организации знакомых игр.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 всех формах организации двигательной деятельности развивать у детей организованность, самостоятельность, инициативность, умение поддерживать дружеские взаимоотношения со сверстниками.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7413" marR="17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142845"/>
          <a:ext cx="6500858" cy="8604640"/>
        </p:xfrm>
        <a:graphic>
          <a:graphicData uri="http://schemas.openxmlformats.org/drawingml/2006/table">
            <a:tbl>
              <a:tblPr/>
              <a:tblGrid>
                <a:gridCol w="1214446"/>
                <a:gridCol w="5286412"/>
              </a:tblGrid>
              <a:tr h="552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64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частями тела и органами чувств человека. Дать представления о функциональном назначении частей тела и органов чувств для жизни и здоровья человека (руки делают много полезных дел; ноги помогают двигаться; рот говорит, ест; зубы жуют; язык помогает жевать, говорить; кожа чувствует; нос дышит, улавливает запахи; уши слышат).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потребность в соблюдении режима питания, употреблении в пищу овощей и фруктов, других полезных продуктов.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Дать представления о необходимых телу человека веществах и витаминах. Расширять представления о важности для здоровья сна, гигиенических процедур, движений, закаливания.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понятиями «здоровье» и «болезнь».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оказывать себе элементарную помощь при ушибах, обращаться за помощью к взрослым при заболевании, травме.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заботиться о своем здоровье.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разыгрывать несложные представления по знакомым литературным произведениям; использовать для воплощения образа известные выразительные средства (интонацию, мимику, жест).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опрятность, привычку следить за своим внешним видом.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привычку самостоятельно умываться, мыть руки с мылом перед едой, по мере загрязнения, после пользования туалетом.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пользоваться расческой, носовым платком. Приучать при кашле и чихании отворачиваться, прикрывать рот и нос носовым платком.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навыки аккуратного приема пищи: пищу брать понемногу, хорошо пережевывать, есть бесшумно, правильно пользоваться столовыми приборами (ложка, вилка), салфеткой, полоскать рот после еды.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сохранять правильную позу при рисовании: не горбиться, не наклоняться низко над столом, к мольберту; сидеть свободно, не напрягаясь.</a:t>
                      </a:r>
                      <a:endParaRPr lang="ru-RU" sz="11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умения и навыки правильного выполнения движений в различных формах организации двигательной деятельности детей. Воспитывать красоту, грациозность, выразительность движений.</a:t>
                      </a:r>
                      <a:endParaRPr lang="ru-RU" sz="11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18694" marR="186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1"/>
          <a:ext cx="6429420" cy="8592745"/>
        </p:xfrm>
        <a:graphic>
          <a:graphicData uri="http://schemas.openxmlformats.org/drawingml/2006/table">
            <a:tbl>
              <a:tblPr/>
              <a:tblGrid>
                <a:gridCol w="1143008"/>
                <a:gridCol w="5286412"/>
              </a:tblGrid>
              <a:tr h="600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44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Знакомить с основами техники безопасности и правилами поведения в спортивном зале и на спортивной площадке.</a:t>
                      </a:r>
                      <a:r>
                        <a:rPr lang="ru-RU" sz="1100" i="1" spc="-5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физические качества в разнообразных формах двигательной деятельности.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и расширять игровые замыслы и умения детей, Формировать желание организовывать сюжетно-ролевые игры.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дружеские взаимоотношения между детьми; привычку сообща играть, трудиться, заниматься; стремление радовать старших хорошими поступками; умение самостоятельно находить общие интересные занятия.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согласовывать тему игры; распределять роли, подготавливать необходимые условия, договариваться о последовательности совместных действий, налаживать и регулировать контакты в совместной игре: договариваться, мириться, уступать, убеждать и т. д.; самостоятельно разрешать конфликты, возникающие в ходе игры.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Побуждать к самостоятельности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игре, вызывая у детей эмоционально-положительный отклик на игровое действие.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обогащать словарь детей «вежливыми» словами (здравствуйте, до свидания, пожалуйста, извините, спасибо и т.д.).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речь как средство общения. Расширять представления детей о многообразии окружающего мира.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попытки делиться с педагогом и другими детьми разнообразными впечатлениями, уточнять источник полученной информации (телепередача, рассказ взрослого, посещение выставки, детского спектакля и т.д.).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Учить детей решать спорные вопросы и улаживать конфликты с помощью речи: убеждать, доказывать, объяснять. Учить строить высказывания.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Усложнять игровой материал за счет постановки перед детьми все более перспективных (с точки зрения драматургии) художественных задач («Ты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была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бедной Золушкой,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теперь ты красавица-принцесса», «Эта роль еще -ни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кем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не раскрыта»), смены тактики работы над игрой, спектаклем.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формированию эмоционального отношения к литературным произведениям.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Побуждать рассказывать о своем восприятии конкретного поступка литературного персонажа. Помогать детям понять скрытые мотивы поведения героев произведения.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47" marR="1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214282"/>
          <a:ext cx="6429420" cy="8523791"/>
        </p:xfrm>
        <a:graphic>
          <a:graphicData uri="http://schemas.openxmlformats.org/drawingml/2006/table">
            <a:tbl>
              <a:tblPr/>
              <a:tblGrid>
                <a:gridCol w="1071571"/>
                <a:gridCol w="5357849"/>
              </a:tblGrid>
              <a:tr h="727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7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быстро, аккуратно одеваться и раздеваться, соблюдать порядок в своем шкафу (раскладывать одежду в определенные места), опрятно заправлять постель.</a:t>
                      </a:r>
                      <a:r>
                        <a:rPr lang="ru-RU" sz="1100" i="1" spc="-50" dirty="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убирать постель после сна; добросовестно выполнять обязанности дежурных по столовой: сервировать стол, приводить его в порядок после еды.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387096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культуру еды: правильно пользоваться столовыми приборами (вилкой, ножом); есть аккуратно, бесшумно, сохраняя правильную осанку за столом; обращаться с просьбой, благодарить.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5570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интерес к ближайшей окружающей среде: к детскому саду, домам, где живут дети, участку детского сада и др.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15570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Обращать внимание на своеобразие оформления разных помещений, формировать понимание зависимости оформления помещения от его функций.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15570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Вызывать стремление поддерживать чистоту и порядок в группе, украшать ее произведениями искусства, рисунками.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15570"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Привлекать детей к оформлению групповой комнаты, зала к праздникам; использовать при этом созданные детьми изделия, рисунки, аппликац</a:t>
                      </a:r>
                      <a:r>
                        <a:rPr lang="ru-RU" sz="1100" spc="-50">
                          <a:latin typeface="Times New Roman"/>
                          <a:ea typeface="Times New Roman"/>
                          <a:cs typeface="Century Schoolbook"/>
                        </a:rPr>
                        <a:t>ии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(птички, бабочки, снежинки, веточки с листьями и т.п.).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самостоятельно делать игрушки для сюжетно-ролевых игр (флажки, сумочки, шапочки, салфетки и др.); сувениры для родителей, сотрудников детского сада, украшения на елку.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культуру поведения при посещении концертных залов, театров (не шуметь, не мешать другим зрителям наслаждаться музыкой, смотреть спектакли).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навыки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инсценирования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песен; умение изображать сказочных животных и птиц (лошадка, коза, лиса, медведь, заяц, журавль, ворон и т.д.) в разных игровых ситуациях.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3690" marR="23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285720"/>
          <a:ext cx="6429422" cy="8764468"/>
        </p:xfrm>
        <a:graphic>
          <a:graphicData uri="http://schemas.openxmlformats.org/drawingml/2006/table">
            <a:tbl>
              <a:tblPr/>
              <a:tblGrid>
                <a:gridCol w="1071573"/>
                <a:gridCol w="5357849"/>
              </a:tblGrid>
              <a:tr h="1031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58" marR="1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58" marR="1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4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58" marR="1495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958" marR="1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представления об изменении позиции ребенка в связи с взрослением (ответственность за младших, уважение и помощь старшим, в том числе пожилым людям и т.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)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Создавать условия для реализации детьми проектов трех типов: исследовательских, творческих и нормативных.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развитие проектной деятельности исследовательского типа. Организовывать презентации проектов. Способствовать формированию у детей представления об авторстве проекта.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уважительное отношение к окружающим.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Углублять представления о семье и ее истории.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ребенка о себе как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члене коллектива, формировать активную позицию через проектную деятельность, взаимодействие с детьми других возрастных групп, посильное участие в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жизни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дошкольного учреждения.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расширять представления детей о Российской армии.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соблюдать правила пребывания в детском саду.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правила безопасного передвижения в помещении (спокойно спускаться и подниматься по лестнице, держаться за перила; открывать и закрывать дверь, держась за дверную ручку).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Объяснить детям, что в случае необходимости взрослые звонят по телефону «01» (при пожаре), «02» (вызов милиции), «03» («Скорая помощь»).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Рассказать детям, что в случае неосторожного обращения с огнем или электроприборами может произойти пожар.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представления о правилах поведения с незнакомыми людьми (не разговаривать с незнакомцами, не брать у них различные предметы; при появлении незнакомого человека на участке сообщить об этом воспитателю).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называть свою фамилию и имя; фамилию, имя и отчество родителей, домашний адрес и телефон.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правилах безопасности дорожного движения. Закреплять знания детей о правилах дорожного движения и поведения на улице. Расширять знания о светофоре, который регулирует движение на дороге.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дорожными знаками: «Пешеходный переход», «Дети», «Остановка общественного транспорта», «Подземный пешеходный переход», «Пункт медицинской помощи».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знания о специальном транспорте: «Скорая помощь» (едет по вызову к больным людям), пожарная машина (едет тушить пожар), «Милиция» (едет на помощь людям, попавшим в беду). Познакомить с действиями инспектора ГИБДД в различных ситуациях.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правила поведения в общественном транспорте. Познакомить детей с метро, с правилами безопасного поведения в нем.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объяснять детям, что остановки общественного транспорта находятся вблизи проезжей части дороги, поэтому, ожидая транспорт, нужно вести себя спокойно, держаться за руку взрослого.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Объяснять детям, что кататься на велосипеде можно только в присутствии взрослых, не мешая окружающим.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958" marR="1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5" y="285721"/>
          <a:ext cx="6429422" cy="8715007"/>
        </p:xfrm>
        <a:graphic>
          <a:graphicData uri="http://schemas.openxmlformats.org/drawingml/2006/table">
            <a:tbl>
              <a:tblPr/>
              <a:tblGrid>
                <a:gridCol w="1071573"/>
                <a:gridCol w="5357849"/>
              </a:tblGrid>
              <a:tr h="833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19" marR="1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19" marR="1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4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19" marR="162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19" marR="1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8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Times New Roman"/>
                          <a:cs typeface="Microsoft Sans Serif"/>
                        </a:rPr>
                        <a:t>Формирование словаря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речь детей существительными, обозначающими предметы бытового окружения; прилагательными, характеризующими свойства и качества предметов; наречиями, обозначающими взаимоотношения людей, их отношение к труду.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Упражнять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подборе существительных к прилагательному (белый — снег, сахар, мел), слов со сходным значением (шалун — озорник — проказник), с противоположным значением (слабый — сильный, пасмурно — солнечно).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употреблять слова в точном соответствии со смыслом.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Franklin Gothic Medium"/>
                        </a:rPr>
                        <a:t>Звуковая культура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правильное, отчетливое произнесение звуков. Учить разли­чать на слух и отчетливо произносить сходные по артикуляции и звучанию согласные звуки: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с—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з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,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с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 —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ц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,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ш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 — ж, ч —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ц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 —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ш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, ж — </a:t>
                      </a:r>
                      <a:r>
                        <a:rPr lang="ru-RU" sz="1100" i="1" dirty="0" err="1">
                          <a:latin typeface="Times New Roman"/>
                          <a:ea typeface="Times New Roman"/>
                          <a:cs typeface="MS Reference Sans Serif"/>
                        </a:rPr>
                        <a:t>з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, л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—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MS Reference Sans Serif"/>
                        </a:rPr>
                        <a:t>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фонематический слух. Учить определять место звука в слове (начало, середина, конец). Отрабатывать интонационную выразительность речи.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Franklin Gothic Medium"/>
                        </a:rPr>
                        <a:t>Грамматический строй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согласовывать слова в предложениях: существительные с числительными (пять груш, трое ребят) и прилагательные с существительными (лягушка — зеленое брюшко). Помогать детям замечать неправильную постановку ударения в слове, ошибку в чередовании согласных, предоставлять возможность самостоятельно ее исправить.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разными способами образования слов (сахарница, хлебница; масленка, солонка; воспитатель, учитель, строитель).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Упражнять в образовании однокоренных слов (медведь — медведица — медвежонок — медвежья), в том числе глаголов с приставками (забегал — выбежал — перебежал).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правильно употреблять существительные множественного числа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именительном и винительном падежах; глаголы в повелительном наклонении; прилагательные и наречия в сравнительной степени; несклоняемые существительные.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составлять по образцу простые и сложные предложения. Совершенствовать умение пользоваться прямой и косвенной речью.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Times New Roman"/>
                          <a:cs typeface="Franklin Gothic Medium"/>
                        </a:rPr>
                        <a:t>Связная речь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поддерживать беседу.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диалогическую форму речи. Поощрять попытки вызывать свою точку зрения, согласие или несогласие с ответом товарища. 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монологическую форму речи.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6731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связно, последовательно и выразительно пересказать небольшие сказки, рассказы.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6731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(по плану и образцу) рассказывать о предмете, содержании сюжетной картины, составлять рассказ по картинкам с последовательно развивающимся действием.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6731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составлять рассказы о событиях из личного опыта, продумывать свои концовки к сказкам.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составлять небольшие рассказы творческого характера на тему, предложенную воспитателем.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219" marR="16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214282"/>
          <a:ext cx="6429422" cy="8673535"/>
        </p:xfrm>
        <a:graphic>
          <a:graphicData uri="http://schemas.openxmlformats.org/drawingml/2006/table">
            <a:tbl>
              <a:tblPr/>
              <a:tblGrid>
                <a:gridCol w="1071573"/>
                <a:gridCol w="5357849"/>
              </a:tblGrid>
              <a:tr h="44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7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выделять основные части и характерные детали конструкций. Помогать анализировать сделанные педагогом поделки и постройки; на основе анализа находить конструктивные решения и планировать создание собственной постройки.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Знакомить с новыми деталями: разнообразными по форме и величине пластинами, брусками, цилиндрами, конусами и др. Закреплять умение заменять одни детали другими.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создавать различные по величине и конструкции постройки одного и того же объекта.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строить по рисунку, самостоятельно подбирать необходимый строительный материал.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умение работать коллективно, объединять свои поделки в соответствии с общим замыслом, договариваться, кто какую часть работы будет выполнять; помогать друг другу при необходимости.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определять материалы, из которых изготовлены предметы. Закреплять умение сравнивать предметы (по назначению, цвету, форме, материалу), классифицировать их (посуда — фарфоровая, стеклянная, кера­мическая, пластмассовая). Рассказывать о том, что любая вещь создана трудом многих людей («Откуда «пришел» стол?», «Как получилась книжка?» и т. д.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450215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511040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и уточнять представления детей о природе. Закреплять умение наблюдать.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Побуждать использовать в речи фольклор (пословицы, поговорки, потешки и др.).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детей к художественной и познавательной литературе.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Учить внимательно и заинтересованно слушать сказки, рассказы, стихотворения; запоминать считалки, скороговорки, загадки. Прививать интерес к чтению больших произведений (по главам).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чуткость к художественному слову; зачитывать отрывки с наиболее яркими, запоминающимися описаниями, сравнениями, эпитетами. Учить вслушиваться в ритм и мелодику поэтического текста.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Помогать выразительно, с естественными интонациями читать стихи, участвовать в чтении текста по ролям, в инсценировках.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объяснять (с опорой на прочитанное произведение) доступные детям жанровые особенности сказок, рассказов, стихотворений.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471233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знания о том, где работают родители, как важен для общества их труд.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471233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доводить начатое дело до конца. Развивать творчество и инициативу при выполнении различных видов труда.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наиболее экономными приемами работы. Воспитывать культуру трудовой деятельности, бережное отношение к материалам и инструментам.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закреплять умение детей помогать взрослым поддерживать порядок в группе: протирать игрушки, строительный материал и т. п.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53" marR="15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283"/>
          <a:ext cx="6429420" cy="8725738"/>
        </p:xfrm>
        <a:graphic>
          <a:graphicData uri="http://schemas.openxmlformats.org/drawingml/2006/table">
            <a:tbl>
              <a:tblPr/>
              <a:tblGrid>
                <a:gridCol w="1143008"/>
                <a:gridCol w="5286412"/>
              </a:tblGrid>
              <a:tr h="9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52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физические качества в разнообразных формах двигательной деятельности.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двигательные умения и навыки детей.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Поощрять расширение выбора тем для игры;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учить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сюжет на основе знаний, полученных при восприятии окружающего, из литературных произведений и телевизионных передач, экскурсий, выставок, путешествий, походов.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умение согласовывать свои действия с действиями партнеров, соблюдать в игре ролевые взаимодействия и взаимоотношения. Развивать эмоции, возникающие в ходе ролевых и сюжетных игровых действий с персонажами.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Обращать внимание детей на отличия предметов по форме, величине, пропорциям частей; побуждать их передавать эти отличия в рисунках.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52945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передавать положение предметов в пространстве на листе бумаги, обращать внимание детей на то, что предметы могут по-  разному располагаться на плоскости (стоять, лежать, менять положение: живые существа могут двигаться, менять позы, дерево в ветреный день — наклоняться и т. д.); передавать движения фигур.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 Способствовать овладению композиционными умениями: учить располагать изображение на листе с учетом его пропорций (если предмет вытянут в высоту, располагать его на листе по вертикали; если он вытянут в ширину, например, не очень высокий, но длинный дом, располагать его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Franklin Gothic Medium"/>
                        </a:rPr>
                        <a:t>по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горизонтали).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 Знакомить с новыми цветами (фиолетовый) и оттенками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голубой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po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зовый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темно-зеленый, сиреневый) развивать чувство цвета.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певческие навыки, умение петь легким звуком в диапазоне от «ре» первой октавы до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до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» второй октавы, брать дыхание перед началом песни, между музыкальными фразами, произносить отчетливо слова, своевременно начинать и заканчивать песню, эмоционально передавать характер мелодии, петь умеренно, громко и тихо.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развитию навыков сольного пения с музыкальным сопровождением и без него.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Содействовать проявлению самостоятельности, творческому исполнению песен разного характера.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897" marR="18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8501122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572272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Целевой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раздел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программы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85720"/>
          <a:ext cx="6357982" cy="8589697"/>
        </p:xfrm>
        <a:graphic>
          <a:graphicData uri="http://schemas.openxmlformats.org/drawingml/2006/table">
            <a:tbl>
              <a:tblPr/>
              <a:tblGrid>
                <a:gridCol w="1143008"/>
                <a:gridCol w="5214974"/>
              </a:tblGrid>
              <a:tr h="574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7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правильную осанку, умение осознанно выполнять движения.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двигательные умения и навыки детей.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6731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самостоятельность, творчество; формировать выразительность и грациозность движений.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9273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чувство ритма, умение передавать через движения характер - музыки, ее эмоционально-образное содержание; умение свободно ориентироваться в пространстве, выполнять простые перестроения, самостоятельно переходить от умеренного к быстрому или медленному темпу, менять движения в соответствии с музыкальными фразами.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формированию навыков исполнения танцевальных движений (поочередное выбрасывание ног вперед в прыжке; приставной шаг с приседанием, с продвижением вперед, кружение; приседание с выставлением ноги вперед).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русскими хороводом, пляской, а также с танцами других народов.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к театрализованной игре путем активного вовлечения детей в игровые действия. Вызывать желание попробовать себя в разных ролях.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Создавать атмосферу творчества и доверия, давая каждому ребенку возможность высказаться по поводу подготовки к выступлению, процесса игры.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детей создавать творческие группы для подготовки и проведения спектаклей, концертов, используя все имеющиеся возможности. Развивать умение выстраивать линию поведения в роли, используя атрибуты, детали костюмов, сделанные своими руками. Поощрять импровизацию, формировать умение свободно чувствовать себя в роли.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обогащению знакомой игры новыми решениями, включением в нее продуктивной деятельности (участие взрослого, изменение атрибутики или введение новой роли). Создавать условия для творческого самовыражения; для возникновения новых игр и их развития.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речь как средство общения. Расширять представления детей о многообразии окружающего мира.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попытки делиться с педагогом и другими детьми разнообразными впечатлениями, уточнять источник полученной информации (телепередача, рассказ взрослого, посещение выставки, детского спектакля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детей решать спорные вопросы и улаживать конфликты с помощью речи: убеждать, доказывать, объяснять. Учить строить высказывания.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642" marR="18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7" y="214281"/>
          <a:ext cx="6429422" cy="8870855"/>
        </p:xfrm>
        <a:graphic>
          <a:graphicData uri="http://schemas.openxmlformats.org/drawingml/2006/table">
            <a:tbl>
              <a:tblPr/>
              <a:tblGrid>
                <a:gridCol w="1143011"/>
                <a:gridCol w="5286411"/>
              </a:tblGrid>
              <a:tr h="867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0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книгами. Обращать внимание детей на оформление книги, на иллюстрации. Сравнивать иллюстрации разных художников к одному и тому же произведению.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умение передавать в рисунке образы предметов, объектов, персонажей сказок, литературных произведений.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 чтении литературных произведений, сказок обращать внимание детей на описание сказочных домиков (теремок, рукавичка, избушка на курьих ножках), дворцов.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у детей желание участвовать в совместной трудовой деятельности. Формировать необходимые умения и навыки в разных видах труда. Воспитывать самостоятельность.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Вырабатывать привычку самостоятельно раскладывать подготовленные воспитателем материалы для занятий, убирать их, мыть кисточки, розетки для красок, палитру, протирать столы.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работать с бумагой: сгибать лист вчетверо в разных направлениях; работать по готовой выкройке (шапочка, лодочка, домик, кошелек).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97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создавать из бумаги объемные фигуры: делить квадратный лист на несколько равных частей, сглаживать сгибы, надрезать по сгибам (домик, корзинка, кубик).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97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закреплять умение делать игрушки, сувениры из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природного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материала (шишки, ветки, ягоды) и других материалов (катушки, проволока в цветной обмотке, пустые коробки и др.), прочно соединяя части.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Привлекать детей к изготовлению пособий для занятий и самостоятельной деятельности (коробки, счетный материал), ремонту книг, настольно-печатных игр.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экономно и рационально расходовать материалы.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детей с трудом людей творческих профессий: художников, писателей, композиторов, мастеров народного декоративно-прикладного искусства. Показывать результаты их труда: картины, книги, ноты, предметы декоративного искусства.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06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499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и любовь к музыке, музыкальную отзывчивость на нее.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музыкальную культуру на основе знакомства с классической,- народной и современной музыкой; со структурой 2- и 3-частного музыкального произведения, с построением песни. Продолжать знакомить с композиторами.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жанрами музыкальных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произведений.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музыкальную память через узнавание мелодий по отдельным фрагментам произведения (вступление, заключение, музыкальная фраза).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навык различения звуков по высоте в пределах квинты, звучания музыкальных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инструментов.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исполнять простейшие мелодии на детских музыкальных инструментах; знакомые песенки индивидуально и небольшими группами, соблюдая при этом общую динамику и темп.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танцевальное творчество; формировать умение придумывать движения к пляскам, танцам, составлять композицию танца, проявляя самостоятельность в творчестве.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4505" marR="14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85721"/>
          <a:ext cx="6286544" cy="8591830"/>
        </p:xfrm>
        <a:graphic>
          <a:graphicData uri="http://schemas.openxmlformats.org/drawingml/2006/table">
            <a:tbl>
              <a:tblPr/>
              <a:tblGrid>
                <a:gridCol w="1214446"/>
                <a:gridCol w="5072098"/>
              </a:tblGrid>
              <a:tr h="835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72" marR="1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72" marR="1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4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72" marR="1767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72" marR="1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2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выделять, называть, группировать произведения по видам искусства (литература, музыка, изобразительное искусство, архитектура, театр).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36576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жанрами изобразительного и музыкального искусства. Учить выделять и использовать в своей изобразительной, музыкальной, театрализованной деятельности средства выразительности разных видов искусства, знать и называть материалы для разных видов художественной деятельности.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произведениями живописи (И. Шишкин, И. Левитан. В. Серов, И. Грабарь, П.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Кончаловский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др.) и изображением родной приро­ды в картинах художников. Расширять представления о графике (ее вырази­тельных средствах). Знакомить с творчеством художников-иллюстраторов детских книг (Ю. Васнецов,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Рачев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Е.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Чарушин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И.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Билибин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и др.).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архитектурой. Закреплять знания о том, что существуют различные по назначению здания: жилые дома, магазины, театры, кинотеатры и др.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Обращать внимание детей на сходства и различия архитектурных сооружений одинакового назначения: форма, пропорции (высота, длина, украшения — декор и т.д.). Подводить к пониманию зависимости конст­рукции здания от его назначения: жилой дом, театр, храм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т.д.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эстетические чувства, эмоции, эстетический вкус, эстетическое восприятие, интерес к искусству. Формировать умение соотносить художественный образ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средства выразительности, характеризующие его в разных видах искусства, подбирать материал и пособия для самостоятельной художественной деятельности.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Подвести детей к понятиям «народное искусство», «виды и жанры народного искусства». Расширять представления детей о народном искусстве, фольклоре, музыке и художественных промыслах. Развивать интерес к участию в фольклорных праздниках.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наблюдательность, учить внимательно рассматривать здания, замечать их характерные особенности, разнообразие пропорций, конструкций, украшающих деталей.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изделиями народных промыслов, закреплять и углублять знания о дымковской 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филимоновской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игрушках и их росписи; предлагать создавать изображения по мотивам народной декоративной росписи, знакомить с ее цветовым строем и элементами композиции, добиваться большего разнообразия используемых элементов. Продолжать знакомить с городецкой росписью, ее цветовым решением, спецификой создания декоративных цветов (как правило, не чистых тонов, а оттенков), учить использовать для украшения оживки.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672" marR="17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14282"/>
          <a:ext cx="6286544" cy="8767694"/>
        </p:xfrm>
        <a:graphic>
          <a:graphicData uri="http://schemas.openxmlformats.org/drawingml/2006/table">
            <a:tbl>
              <a:tblPr/>
              <a:tblGrid>
                <a:gridCol w="1285884"/>
                <a:gridCol w="5000660"/>
              </a:tblGrid>
              <a:tr h="92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12" marR="3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12" marR="3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48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12" marR="348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12" marR="3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71233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способы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приемы рисования различными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изобразительными материалами (цветные карандаши, гуашь, акварель, цветные мелки, пастель, сангина, угольный карандаш, фломастеры, разнообразные кисти и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т.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Вырабатывать навык рисования контура предмета простым карандашом с легким нажимом на него, чтобы при последующем закрашивании изображения не оставалось жестких, грубых линий, пачкающих рисунок.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52945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рисовать акварелью в соответствии с ее спецификой (прозрачностью и легкостью цвета, плавностью перехода одного цвета в другой).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детей рисовать кистью разными способами: широкие линии — всем ворсом, тонкие — концом кисти; наносить мазки, прикладывая кисть всем ворсом к бумаге, рисовать концом кисти мелкие пятнышки.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особенностями лепки из глины, пластилина и пластической массы.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разрезать бумагу на короткие и длинные полоски; вырезать круги из квадратов, овалы из прямоугольников, преобразовывать одни геометрические фигуры в другие, создавать из этих фигур изображения разных предметов или декоративные композиции.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34812" marR="3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214283"/>
          <a:ext cx="6286544" cy="8619794"/>
        </p:xfrm>
        <a:graphic>
          <a:graphicData uri="http://schemas.openxmlformats.org/drawingml/2006/table">
            <a:tbl>
              <a:tblPr/>
              <a:tblGrid>
                <a:gridCol w="1285885"/>
                <a:gridCol w="5000659"/>
              </a:tblGrid>
              <a:tr h="922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37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Поддерживать интерес детей к различным видам спорта, сообщать им наиболее важные сведения о событиях спортивной жизни страны.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умение устанавливать связь между создаваемыми </a:t>
                      </a:r>
                      <a:r>
                        <a:rPr lang="ru-RU" sz="1100" b="1" cap="small">
                          <a:latin typeface="Times New Roman"/>
                          <a:ea typeface="Times New Roman"/>
                          <a:cs typeface="Microsoft Sans Serif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постройками и тем, что дети видят в окружающей жизни; создавать разнообразные постройки и конструкции (дома, спортивное и игровое оборудование и т. п.).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Знакомить с народными играми.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помогать взрослым готовить физкультурный инвентарь для физических упражнений, убирать его на место.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правильную осанку, умение осознанно выполнять движения.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9273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чувство ритма, умение передавать через движения характер - музыки, ее эмоционально-образное содержание; умение свободно ориентироваться в пространстве, выполнять простые перестроения, самостоятельно переходить от умеренного к быстрому или медленному темпу, менять движения в соответствии с музыкальными фразами.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формированию навыков исполнения танцевальных движений (поочередное выбрасывание ног вперед в прыжке; приставной шаг с приседанием, с продвижением вперед, кружение; приседание с выставлением ноги вперед).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4108" marR="24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285722"/>
          <a:ext cx="6429420" cy="8566098"/>
        </p:xfrm>
        <a:graphic>
          <a:graphicData uri="http://schemas.openxmlformats.org/drawingml/2006/table">
            <a:tbl>
              <a:tblPr/>
              <a:tblGrid>
                <a:gridCol w="1428761"/>
                <a:gridCol w="5000659"/>
              </a:tblGrid>
              <a:tr h="50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27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1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физические качества в разнообразных формах двигательной деятельности.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двигательные умения и навыки детей.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быстроту, силу, выносливость, гибкость, ловкость.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легко ходить и бегать, энергично отталкиваясь от опоры; бегать наперегонки,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с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преодолением препятствий.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лазать по гимнастической стенке, меняя темп.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прыгать в длину, в высоту с разбега, правильно разбегаться, отталкиваться и приземляться в зависимости от вида прыжка, прыгать на мягкое покрытие через длинную скакалку, сохранять равновесие при приземлении.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сочетать замах с броском при метании, подбрасывать и ловить мяч одной рукой, отбивать его правой и левой рукой на месте и вести при ходьбе.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ходить на лыжах скользящим шагом, подниматься на склон, спускаться с горы; кататься на двухколесном велосипеде; кататься на самокате, отталкиваясь одной ногой (правой и левой); ориентироваться в пространстве.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со спортивными играми и упражнениями,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Microsoft Sans Serif"/>
                        </a:rPr>
                        <a:t>с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играми с элементами соревнования, играми-эстафетами.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самостоятельно организовывать подвижные спортивные игры, выполнять спортивные упражнения на прогулке, используя имеющееся физкультурное оборудование: зимой кататься на санках, скользить по ледяным дорожкам, ходить на лыжах; в теплый период кататься на двухколесном велосипеде, самокате, роликовых коньках.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стремление участвовать в играх с элементами соревнования, играх-эстафетах.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умение самостоятельно организовывать знакомые подвижные игры, проявляя инициативу и творчество.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приучать детей самостоятельно организовывать знакомые подвижные игры; участвовать в играх с элементами соревнования.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речь как средство общения. Расширять представления детей о многообразии окружающего мира.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попытки делиться с педагогом и другими детьми разнообразными впечатлениями, уточнять источник полученной информации (телепередача, рассказ взрослого, посещение выставки, детского спектакля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детей решать спорные вопросы и улаживать конфликты с помощью речи: убеждать, доказывать, объяснять. Учить строить высказывания.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649" marR="17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90" y="214283"/>
          <a:ext cx="6429420" cy="8869798"/>
        </p:xfrm>
        <a:graphic>
          <a:graphicData uri="http://schemas.openxmlformats.org/drawingml/2006/table">
            <a:tbl>
              <a:tblPr/>
              <a:tblGrid>
                <a:gridCol w="1428760"/>
                <a:gridCol w="5000660"/>
              </a:tblGrid>
              <a:tr h="938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ctr"/>
                          <a:tab pos="3609975" algn="l"/>
                        </a:tabLs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36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потребность в ежедневной двигательной деятельности. Формировать сохранять правильную осанку в различных видах деятельности.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использовать в самостоятельной деятельности разнообразные по содержанию подвижные игры.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97790" algn="just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у детей самостоятельность в организации всех видов игр, выполнении правил и норм поведения.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доброжелательность, готовность выручить сверстника: умение считаться с интересами и мнением товарищей по игре, справедливо решать споры.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детей играть в различные дидактические игры.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организовывать игры, исполнять роль ведущего. Закреплять умение согласовывать свои действия с действиями ведущего и других участников игры.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дружеские взаимоотношения между детьми, привычку сообща играть, трудиться, заниматься самостоятельно выбранным делом.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творческую самостоятельность, эстетический вкус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Microsoft Sans Serif"/>
                        </a:rPr>
                        <a:t>в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передаче образа; отчетливость произношения.</a:t>
                      </a:r>
                      <a:r>
                        <a:rPr lang="ru-RU" sz="1100" i="1" spc="-50">
                          <a:latin typeface="Times New Roman"/>
                          <a:ea typeface="Times New Roman"/>
                          <a:cs typeface="MS Reference Sans Serif"/>
                        </a:rPr>
                        <a:t>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уважительное отношение к окружающим. Объяснять детям, что не следует вмешиваться в разговор взрослых; важно слушать собеседника и без надобности не перебивать.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спокойно отстаивать свое мнение.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09855" algn="just">
                        <a:lnSpc>
                          <a:spcPts val="1310"/>
                        </a:lnSpc>
                        <a:spcAft>
                          <a:spcPts val="0"/>
                        </a:spcAft>
                        <a:tabLst>
                          <a:tab pos="434657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обогащать словарь формулами словесной вежливости.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замечать и устранять непорядок в своем внешнем виде, тактично сообщать товарищу о необходимости что-то поправить в костюме, прическе.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речь как средства общения.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30441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вести диалог с воспитателем, со сверстником; быть доброжелательным и корректным собеседником. Воспитывать культуру речевого общения.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образное эстетическое восприятие, образные представления, формировать эстетические суждения; учить аргументированно и развернуто оценивать свои работы и работы сверстников, обращая внимание на обязательность доброжелательного и уважительного отноше­ния к работам товарищей.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приобщать детей к музыкальной культуре, воспитывать художественно-эстетический вкус.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музыкальные впечатления детей, вызывать яркий эмоциональный отклик при восприятии музыки разного характера.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Bookman Old Style"/>
                        </a:rPr>
                        <a:t>детей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 мелодией Государственного гимна Российской Федерации.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импровизировать под музыку соответствующего характера.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6371" marR="16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85719"/>
          <a:ext cx="6429420" cy="8694810"/>
        </p:xfrm>
        <a:graphic>
          <a:graphicData uri="http://schemas.openxmlformats.org/drawingml/2006/table">
            <a:tbl>
              <a:tblPr/>
              <a:tblGrid>
                <a:gridCol w="1428760"/>
                <a:gridCol w="5000660"/>
              </a:tblGrid>
              <a:tr h="930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0" algn="ctr"/>
                          <a:tab pos="3609975" algn="l"/>
                        </a:tabLs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9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брать на себя различные роли в соответствии с сюжетом игры; использовать атрибуты, конструкторы, строительный материал. 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Побуждать детей по-своему обустраивать собственную игру самостоятельно подбирать и создавать недостающие для игры предметы (билеты для игры в театр, деньги для покупок).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воспитывать заботливое отношение к малышам, пожилым людям; желание помогать им.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67310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волевые качества: умение ограничивать свои желания, подчиняться требованиям взрослых и выполнять установленные нормы поведения, в своих поступках следовать положительному примеру.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детей об истории семьи в контексте истории родной страны (роль каждого поколения в разные периоды истории страны).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знания о правилах дорожного движения и поведения на улице. Расширять знания о светофоре.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Углублять представления ребенка о себе в прошлом, настоящем и будущем.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знание домашнего адреса и телефона, имен и отчеств родителей, их профессий.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творческому использованию в играх представлений об окружающей жизни, впечатлений о произведениях литературы, мультфильмах.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самостоятельно выбирать сказку, стихотворение, песню для постановки; готовить необходимые атрибуты и декорация для будущего спектакля; распределять между собой обязанности и роли.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детей к художественной и познавательной литературе. Обращать их внимание на выразительные средства (образные слова и выражения, эпитеты, сравнения); помогать почувствовать красоту и выразительность языка произведения; прививать чуткость к поэтическому слову.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читателя, способного испытывать сострадание и сочувствие к героям книги, отождествлять себя с полюбившимся персонажем. Развивать у детей чувство юмора.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самостоятельно и быстро одеваться и раздеваться, складывать в шкаф одежду, ставить на место обувь, сушить при необходимости мокрые вещи, ухаживать за обувью (мыть, протирать, чистить).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относить после еды и аккуратно складывать в раковину посуду.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поддерживать порядок в группе и на участке: протирать и мыть игрушки, строительный материал, вместе с воспитателем ремонтировать книги, игрушки (в том числе книги и игрушки воспитанников младших групп).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закреплять умение самостоятельно наводить порядок на участке детского сада: подметать и очищать дорожки от мусора, зимой — от снега; поливать песок в песочнице; украшать участок к праздникам.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самостоятельно, быстро и красиво убирать постель после сна.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716" marR="1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214282"/>
          <a:ext cx="6429420" cy="8771939"/>
        </p:xfrm>
        <a:graphic>
          <a:graphicData uri="http://schemas.openxmlformats.org/drawingml/2006/table">
            <a:tbl>
              <a:tblPr/>
              <a:tblGrid>
                <a:gridCol w="1428761"/>
                <a:gridCol w="5000659"/>
              </a:tblGrid>
              <a:tr h="907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56">
                <a:tc rowSpan="6">
                  <a:txBody>
                    <a:bodyPr/>
                    <a:lstStyle/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ctr"/>
                      <a:endParaRPr kumimoji="0" lang="ru-RU" sz="11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Познавательное развитие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потребность в ежедневной двигательной деятельности. Формировать сохранять правильную осанку в различных видах деятельности.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«читать» простейшую графическую информацию, обозначающую пространственные отношения объектов и направление их движения в пространстве: слева направо, справа налево, снизу вверх, сверху вниз; самостоятельно передвигаться в пространстве, ориентируясь на условные обозначения (знаки и символы).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творческое воображение, способность совместно развертывать игру, согласовывая собственный игровой замысел с замыслами сверстников. Продолжать формировать умение договариваться, планировать и обсуждать действия всех играющих.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сообразительность, умение самостоятельно решать поставленную задачу.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93920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и закреплять сенсорные способности.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детей к художественной и познавательной литературе. Обращать их внимание на выразительные средства (образные слова и выражения, эпитеты, сравнения); помогать почувствовать красоту и выразительность языка произведения; прививать чуткость к поэтическому слову.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художественно-речевые исполнительские навыки детей при чтении стихотворений, в драматизациях (эмоциональность исполнения, естественность поведения, умение интонацией, жестом, мимикой передать свое отношение к содержанию литературной фразы).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46" marR="26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214282"/>
          <a:ext cx="6286544" cy="8551558"/>
        </p:xfrm>
        <a:graphic>
          <a:graphicData uri="http://schemas.openxmlformats.org/drawingml/2006/table">
            <a:tbl>
              <a:tblPr/>
              <a:tblGrid>
                <a:gridCol w="1428761"/>
                <a:gridCol w="4857783"/>
              </a:tblGrid>
              <a:tr h="244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0">
                <a:tc rowSpan="6">
                  <a:txBody>
                    <a:bodyPr/>
                    <a:lstStyle/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kumimoji="0" lang="ru-RU" sz="11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Познавательное развитие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развитие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старательно, аккуратно выполнять поручения, беречь материалы и предметы, убирать их на место после работы.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желание участвовать в совместной трудовой деятельности наравне со всеми, стремление быть полезными окружающим, радовать результатам коллективного труда.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детей о труде взрослых, о значении их тру взрослых для общества. Воспитывать уважение к людям труда.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1454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к различным профессиям, в частности, к профессиям родителей и месту их работы.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14528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народным декоративно-прикладным искусством (гжельская, хохломская,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жостовская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мезенская роспись), с керамическими изделиями, народными игрушками.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344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с архитектурой, закреплять и обогащать знания детей о том, что существуют здания различного назначения (жилые дома, магазины, кинотеатры, детские сады, школы и др.).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97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со спецификой храмовой архитектуры: купол, арки,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аркатурный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поясок по периметру здания, барабан (круглая часть под куполом) и т.д. Знакомить с архитектурой, опираясь на региональные особенности местности, в которой они живут. Рассказать детям, что, как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 каждом виде искусства, в архитектуре есть памятники, которые известны во всем мире: в России это Кремль, собор Василия Блаженного, Зимний дворец, Исаакиевский собор, Петергоф, памятники «Золотого кольца» и другие — в разных городах свои.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697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передавать в художественной деятельности образы архитектурных сооружений, сказочных построек. Поощрять стремление изображать детали построек (наличники, резной подзор по контуру крыши).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5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приобщать детей к музыкальной культуре, воспитывать художественно-эстетический вкус.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музыкальные впечатления детей, вызывать яркий эмоциональный отклик при восприятии музыки разного характера.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певческий голос и вокально-слуховую координацию.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 Учить брать дыхание и удерживать его до конца фразы; обращать внимание на артикуляцию (дикцию).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152" marR="19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18" y="285720"/>
            <a:ext cx="5829300" cy="802738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ПРЕЗЕНТАЦИЯ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ПРОГРАММЫ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8" y="785786"/>
            <a:ext cx="255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290" y="1285852"/>
            <a:ext cx="6343650" cy="321471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Государственное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бюджетное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образовательное учреждение средняя общеобразовательная школа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дошкольное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отделение (далее дошкольное отделение)функционирует на основании Лицензии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№.                      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Основная образовательная программа дошкольного отделения обеспечивает разностороннее развитие детей в возрасте от 1,5 до 7 лет с учетом их возрастных и индивидуальных особенностей по основным областям: социально-коммуникативное развитие, познавательное, речевое, художественно-эстетическое развитие, физическое развитие. Программа обеспечивает достижение воспитанниками готовности к школе.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В дошкольном отделении в 2014-2015 году функционирует 12 групп, 9 из которых общеобразовательной направленности,  2 компенсирующей направленности для детей с задержкой психического развития (далее ЗПР) и группа кратковременного пребывания. Среднегодовая наполняемость общеобразовательных групп – 25 человек, групп для детей с ЗПР – 15 чел.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В дошкольном отделении в 2014-2015 учебном году осуществляют педагогическую деятельность 25 педагогов: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8" y="5715008"/>
          <a:ext cx="6286542" cy="2951485"/>
        </p:xfrm>
        <a:graphic>
          <a:graphicData uri="http://schemas.openxmlformats.org/drawingml/2006/table">
            <a:tbl>
              <a:tblPr/>
              <a:tblGrid>
                <a:gridCol w="1004557"/>
                <a:gridCol w="501038"/>
                <a:gridCol w="1066173"/>
                <a:gridCol w="1214446"/>
                <a:gridCol w="1161539"/>
                <a:gridCol w="1338789"/>
              </a:tblGrid>
              <a:tr h="41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имеют квалификационной категории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квалификационная категория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квалификационная категория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Высшая квалификационная категория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Высшее пед.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Высшее спец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спец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Среднее общ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них студенты ВУЗа)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05" marR="4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142845"/>
          <a:ext cx="6429422" cy="8700820"/>
        </p:xfrm>
        <a:graphic>
          <a:graphicData uri="http://schemas.openxmlformats.org/drawingml/2006/table">
            <a:tbl>
              <a:tblPr/>
              <a:tblGrid>
                <a:gridCol w="1500201"/>
                <a:gridCol w="4929221"/>
              </a:tblGrid>
              <a:tr h="864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174" marR="1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174" marR="1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2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174" marR="171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174" marR="1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4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"/>
                          <a:ea typeface="Times New Roman"/>
                          <a:cs typeface="Microsoft Sans Serif"/>
                        </a:rPr>
                        <a:t>Формирование словаря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5046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работу по обогащению бытового, природоведческого, обществоведческого словаря. 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50469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Побуждать детей интересоваться смыслом слов.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использовать разные части речи в точном соответствии с их значением и целью высказывания.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Помогать детям осваивать выразительные средства языка.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"/>
                          <a:ea typeface="Times New Roman"/>
                          <a:cs typeface="Microsoft Sans Serif"/>
                        </a:rPr>
                        <a:t>Звуковая культура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различать на слух и в произношении все звуки родного языка. Отрабатывать дикцию: развивать умение внятно и отчетливо произносить слова и словосочетания с естественными интонациями.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фонематический слух: учить называть слова с определенным звуком, находить слова с этим звуком в предложении, определять место звука в слове.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75488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Отрабатывать интонационную выразительность речи.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"/>
                          <a:ea typeface="Times New Roman"/>
                          <a:cs typeface="Microsoft Sans Serif"/>
                        </a:rPr>
                        <a:t>Грамматический строй речи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упражнять детей в согласовании слов в предложении.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образовывать (по образцу) однокоренные слова, существительные с суффиксами, глаголы с приставками, прилагательные в сравнительной и превосходной степени.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Помогать правильно строить сложноподчиненные предложения, использовать языковые средства для соединения их частей (чтобы, когда,  потому что, если, если бы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"/>
                          <a:ea typeface="Times New Roman"/>
                          <a:cs typeface="Microsoft Sans Serif"/>
                        </a:rPr>
                        <a:t>Связная речь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диалогическую и монологическую формы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Franklin Gothic Medium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речи.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30441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вести диалог с воспитателем, со сверстником; быть доброжелательным и корректным собеседником. Воспитывать культуру речевого общения.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316357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содержательно и выразительно пересказывать литературные тексты, драматизировать их.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составлять рассказы о предметах, о содержании картины, по набору картинок с последовательно развивающимся действием. Помогать составлять план рассказа и придерживаться его.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составлять рассказы из личного опыта.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совершенствовать умение сочинять короткие сказки на заданную тему.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Arial"/>
                          <a:ea typeface="Times New Roman"/>
                          <a:cs typeface="Microsoft Sans Serif"/>
                        </a:rPr>
                        <a:t>Подготовка к обучению грамоте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представления о предложении (без грамматического определения).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Упражнять в составлении предложений, членении простых предложений (без союзов и предлогов) на слова с указанием их последовательности.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умение делить двусложные и трехсложные слова с от­крытыми слогами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на-ша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Ма-ша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ма-ли-на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бе-ре-за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) на части.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составлять слова из слогов (устно).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Учить выделять последовательность звуков в простых словах.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7174" marR="17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214283"/>
          <a:ext cx="6429422" cy="8834374"/>
        </p:xfrm>
        <a:graphic>
          <a:graphicData uri="http://schemas.openxmlformats.org/drawingml/2006/table">
            <a:tbl>
              <a:tblPr/>
              <a:tblGrid>
                <a:gridCol w="1500201"/>
                <a:gridCol w="4929221"/>
              </a:tblGrid>
              <a:tr h="92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19" marR="13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19" marR="13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9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19" marR="1371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719" marR="13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особенностями строения и функциями организма человека.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представления о временной перспективе личности, об изменении позиции человека с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возрастом.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трудолюбие, наблюдательность, бережное отношение к окружающей природе.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соблюдать правила пребывания в детском саду.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детям элементарные представления о времени: его текучести, периодичности, необратимости, последовательности дней недели, месяцев, времен года.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родном крае. Продолжать знакомить с достопримечательностями региона, в котором живут дети.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Углублять и уточнять представления о Родине — России. Поддерживать интерес детей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к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событиям, происходящим в стране, воспитывать чувство гордости за ее достижения.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2192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Рассказывать детям о том, что Земля — наш общий дом, на Земле много разных стран. Объяснять, как важно жить в мире со всеми народами, знать и уважать их культуру, обычаи и традиции.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12192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своей принадлежности к человеческому сообществу, о детстве ребят других стран, о правах детей 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мире,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отечественных и международных организациях, занимающихся соблюдением прав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ребенка.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Дать элементарные представления о свободе личности как достижении человечества.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с разнообразными пластмассовыми конструкторами. Учить создавать различные модели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рисунку, по словесной инструк­ции воспитателя, по собственному замыслу.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Познакомить детей с деревянным конструктором, детали которого крепятся штифтами. Закреплять умение создавать различные конструкции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по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рисунку и по словесной инструкции воспитателя.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145280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создавать конструкции, объединенные общей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темой.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разбирать конструкции при помощи скобы 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киянки.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интерес к разнообразным зданиям и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сооружениям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Century Schoolbook"/>
                        </a:rPr>
                        <a:t>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Поощрять желание передавать их особенности в конструктивной деятельности.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видеть конструкцию объекта и анализировать ее основные части, их функциональное назначение.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Предлагать детям самостоятельно находить отдельные конструктивные решения на основе анализа существующих сооружений.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навыки коллективной работы: умение распределять обязанности, работать в соответствии с общим замыслом, не мешая друг другу.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Bookman Old Style"/>
                        </a:rPr>
                        <a:t>со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оружать различные конструкции одного </a:t>
                      </a:r>
                      <a:r>
                        <a:rPr lang="ru-RU" sz="1100" b="0" dirty="0">
                          <a:latin typeface="Times New Roman"/>
                          <a:ea typeface="Times New Roman"/>
                          <a:cs typeface="Century Schoolbook"/>
                        </a:rPr>
                        <a:t>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Century Schoolbook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того же объекта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соответствии с их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Century Schoolbook"/>
                        </a:rPr>
                        <a:t>назначением.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Определять, какие детали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Bookman Old Style"/>
                        </a:rPr>
                        <a:t>больше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всего подходят для постройки, как их целесообразнее скомбинировать; продолжать развивать умение планировать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Bookman Old Style"/>
                        </a:rPr>
                        <a:t>процесс воз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ведения постройки.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сооружать постройки, объединенные общей темой (улица, машины, дома).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3719" marR="13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285721"/>
          <a:ext cx="6357982" cy="8689878"/>
        </p:xfrm>
        <a:graphic>
          <a:graphicData uri="http://schemas.openxmlformats.org/drawingml/2006/table">
            <a:tbl>
              <a:tblPr/>
              <a:tblGrid>
                <a:gridCol w="1428760"/>
                <a:gridCol w="4929222"/>
              </a:tblGrid>
              <a:tr h="453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02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потребность в ежедневной двигательной деятельности. Формировать сохранять правильную осанку в различных видах деятельности.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дальнейшему развитию навыков танцевальных движений, умения выразительно и ритмично двигаться в соответствии с разнообразным характером музыки, передавая в танце эмоционально-образное содержание.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национальными плясками (русские, белорусские, украинские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танцевально-игровое творчество; формировать навыки художественного исполнения различных образов при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инсценировании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песен, театральных постановок.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самостоятельно выбирать сказку, стихотворение, песню для постановки; готовить необходимые атрибуты и декорация для будущего спектакля; распределять между собой обязанности и роли.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творческую самостоятельность, эстетический вкус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Microsoft Sans Serif"/>
                        </a:rPr>
                        <a:t>в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передаче образа; отчетливость произношения.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речь как средства общения.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коллективное творчество. Воспитывать стремление действовать согласованно, договариваться о том, кто какую часть работы будет выполнять, как отдельные изображения будут объединяться в общую картину.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навыки театральной культуры, приобщать к театральному искусству через просмотр театральных постановок, видеоматериалов. Рассказывать детям о театре, театральных профессиях.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выделять в процессе восприятия несколько качеств предметов; сравнивать предметы по форме, величине, строению, положению в пространстве, цвету; выделять характерные детали, красивые сочетания цветов и оттенков.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Формировать основы художественной культуры. Продолжать развивать интерес к искусству. Закреплять знания об искусстве как виде творческой деятельности людей, о видах искусства.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умение выделять сходство </a:t>
                      </a:r>
                      <a:r>
                        <a:rPr lang="ru-RU" sz="1100" spc="-5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различия архитектурных сооружений одинакового назначения. Учить выделять одинаковые части конструкции и особенности деталей.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Знакомить с элементарными музыкальными понятиями: музыкальный образ, выразительные средства, музыкальные жанры (балет, опера); профессиями.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развивать интерес детей к художественной и познавательной литературе. Обращать их внимание на выразительные средства (образные слова и выражения, эпитеты, сравнения); помогать почувствовать красоту и выразительность языка произведения; прививать чуткость к поэтическому слову.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знакомить детей с иллюстрациями известных художников.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369" marR="15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7" y="214282"/>
          <a:ext cx="6429422" cy="8485122"/>
        </p:xfrm>
        <a:graphic>
          <a:graphicData uri="http://schemas.openxmlformats.org/drawingml/2006/table">
            <a:tbl>
              <a:tblPr/>
              <a:tblGrid>
                <a:gridCol w="1500201"/>
                <a:gridCol w="4929221"/>
              </a:tblGrid>
              <a:tr h="54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79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самостоятельно и своевременно готовить материалы и пособия к занятию, без напоминания убирать свое рабочее место.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старательно, аккуратно выполнять поручения, беречь материалы и предметы, убирать их на место после работы.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желание участвовать в совместной трудовой деятельности наравне со всеми, стремление быть полезными окружающим, радовать результатам коллективного труда.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4632960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Расширять знания детей о творческой деятельности, ее особенностях; учить называть виды художественной деятельности, профессию деятеля искусства (художник, композитор, артист, танцор, певец, пианист, скрипач, режиссер, директор театра, архитектор и т. п).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192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изображать предметы по памяти и с натуры. Развивать наблюдательность, способность замечать характерные особенности предметов и передавать их средствами рисунка (форма, пропорции, расположение на листе бумаги).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творчество детей. Формировать умение свободно использовать для создания образов предметов, объектов природы, сказочных персонажей разнообразные приемы, усвоенные ранее; передавать форму основной части и других частей, их пропорции, позу, характерные особенности изображаемых объектов; обрабатывать поверхность формы движениями пальцев и стекой.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умение создавать предметные и сюжетные изображения с натуры и по представлению: развивать чувство композиции (учить красиво располагать фигуры на листе бумаги формата, соответствующего пропорциям изображаемых предметов).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Воспитывать самостоятельность; развивать умение активно и творчески применять ранее усвоенные способы изображения в рисовании, лепке и аппликации, используя выразительные средства.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элементарными музыкальными понятиями (темп, ритм); жанрами (опера, концерт, симфонический концерт), творчеством композиторов </a:t>
                      </a:r>
                      <a:r>
                        <a:rPr lang="ru-RU" sz="1100" spc="-50" dirty="0">
                          <a:latin typeface="Times New Roman"/>
                          <a:ea typeface="Times New Roman"/>
                          <a:cs typeface="Century Schoolbook"/>
                        </a:rPr>
                        <a:t>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музыкантов.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певческий голос и вокально-слуховую координацию.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петь самостоятельно, индивидуально и коллективно, с музыкальным сопровождением и без него.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развитию творческой активности детей в доступных видах музыкальной исполнительской деятельности (игра в оркестре, пение, танцевальные движения и т.п.).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музыкальными произведениями в исполнении различных инструментов и в оркестровой обработке.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18109" marR="18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9" y="285720"/>
          <a:ext cx="6357982" cy="8384406"/>
        </p:xfrm>
        <a:graphic>
          <a:graphicData uri="http://schemas.openxmlformats.org/drawingml/2006/table">
            <a:tbl>
              <a:tblPr/>
              <a:tblGrid>
                <a:gridCol w="1357323"/>
                <a:gridCol w="5000659"/>
              </a:tblGrid>
              <a:tr h="97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5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Двигательная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творчество, самостоятельность, инициативу в двигательных действиях, осознанное отношение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к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ним, способность к самоконтролю, самооценке при выполнении движений. Формировать интерес и любовь к спорту.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соблюдать заданный темп в ходьбе и беге.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Добиваться активного движения кисти руки при броске.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быстро перестраиваться на месте и во время движения, равняться в колонне, шеренге, круге; выполнять упражнения ритмично, в указанном воспитателем темпе.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Развивать физические качества: силу, быстроту, выносливость, ловкость, гибкость.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упражнять детей в статическом и динамическом равновесии, развивать координацию движений и ориентировку в пространстве.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Игровая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Обеспечивать оптимальную двигательную активность детей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Century Schoolbook"/>
                        </a:rPr>
                        <a:t>в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течение всего дня, используя подвижные, спортивные, народные игры и физические упражнения.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участвовать в разнообразных подвижных играх (в том числе играх с элементами соревнования), способствующих развитию психофизических качеств (ловкость, сила, быстрота, выносливость, гибкость), координации движений, умения ориентироваться в пространстве.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придумывать варианты игр, комбинировать движения, проявляя творческие способности. Закреплять умение самостоятельно организовывать подвижные игры, придумывать собственные игры.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Совершенствовать речь как средство общения.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Познавательно-исследовательская,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Конструктивная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Формировать представления о значении двигательной активности в жизни человека. Учить использовать специальные физические упражнения для укрепления своих органов и систем.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правилах и видах закаливания, о пользе закаливающих процедур.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Расширять представления о роли солнечного света, воздуха и воды в жизни человека и их влиянии на здоровье.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0063" marR="2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285719"/>
          <a:ext cx="6357982" cy="8585684"/>
        </p:xfrm>
        <a:graphic>
          <a:graphicData uri="http://schemas.openxmlformats.org/drawingml/2006/table">
            <a:tbl>
              <a:tblPr/>
              <a:tblGrid>
                <a:gridCol w="1357323"/>
                <a:gridCol w="5000659"/>
              </a:tblGrid>
              <a:tr h="93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Содержание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деятельность, осуществляемая в процессе организации различных видов детской деятельности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06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Закреплять умение справедливо оценивать результаты игры. Развивать интерес к народным играм.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Трудовая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Приучать детей старательно, аккуратно выполнять поручения, беречь материалы и предметы, убирать их на место после работы.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25425" algn="just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Воспитывать желание участвовать в совместной трудовой деятельности наравне со всеми, стремление быть полезными окружающим, радовать результатам коллективного труда.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Продуктивная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Century Schoolbook"/>
                        </a:rPr>
                        <a:t>Продолжать формировать умение передавать характерные движения человека и животных, создавать выразительные образы (птичка подняла крылышки, приготовилась лететь; козлик скачет, девочка танцует; дети делают гимнастику — коллективная композиция).</a:t>
                      </a:r>
                      <a:endParaRPr lang="ru-RU" sz="110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Музыкально-художественная деятельность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Продолжать приобщать детей к музыкальной культуре, воспитывать художественно-эстетический вкус.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Обогащать музыкальные впечатления детей, вызывать яркий эмоциональный отклик при восприятии музыки разного характера.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Способствовать дальнейшему развитию навыков танцевальных движений, умения выразительно и ритмично двигаться в соответствии с разнообразным характером музыки, передавая в танце эмоционально-образное содержание.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Знакомить с национальными плясками (русские, белорусские, украинские и т.д.).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Развивать танцевально-игровое творчество; формировать навыки художественного исполнения различных образов при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Century Schoolbook"/>
                        </a:rPr>
                        <a:t>инсценировании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Century Schoolbook"/>
                        </a:rPr>
                        <a:t> песен, театральных постановок.</a:t>
                      </a:r>
                      <a:endParaRPr lang="ru-RU" sz="1100" dirty="0">
                        <a:latin typeface="Tahoma"/>
                        <a:ea typeface="Times New Roman"/>
                        <a:cs typeface="Tahoma"/>
                      </a:endParaRPr>
                    </a:p>
                  </a:txBody>
                  <a:tcPr marL="26475" marR="2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285720"/>
            <a:ext cx="5829300" cy="550072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Содержание воспитательно</a:t>
            </a:r>
            <a:r>
              <a:rPr lang="ru-RU" sz="3200" dirty="0" smtClean="0"/>
              <a:t>-образовательной работы по основным образовательным областям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1428736" y="642910"/>
            <a:ext cx="3914775" cy="13430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3" name="Oval 1"/>
          <p:cNvSpPr>
            <a:spLocks noChangeArrowheads="1"/>
          </p:cNvSpPr>
          <p:nvPr/>
        </p:nvSpPr>
        <p:spPr bwMode="auto">
          <a:xfrm>
            <a:off x="0" y="1857356"/>
            <a:ext cx="2762250" cy="14763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Освоение первоначальных представлений социального характера и включения детей в систему социальных отношений.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4000504" y="1928794"/>
            <a:ext cx="2695575" cy="15335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положительного отношения к труду.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Oval 2"/>
          <p:cNvSpPr>
            <a:spLocks noChangeArrowheads="1"/>
          </p:cNvSpPr>
          <p:nvPr/>
        </p:nvSpPr>
        <p:spPr bwMode="auto">
          <a:xfrm>
            <a:off x="1357298" y="3643306"/>
            <a:ext cx="3990975" cy="16414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основ безопасности собственной жизнедеятельности и формирования предпосылок экологического сознания (безопасности окружающего мира).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 rot="10800000">
            <a:off x="2786058" y="2714612"/>
            <a:ext cx="1214438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50" y="6500826"/>
          <a:ext cx="6572298" cy="1571636"/>
        </p:xfrm>
        <a:graphic>
          <a:graphicData uri="http://schemas.openxmlformats.org/drawingml/2006/table">
            <a:tbl>
              <a:tblPr/>
              <a:tblGrid>
                <a:gridCol w="928696"/>
                <a:gridCol w="1214446"/>
                <a:gridCol w="1214446"/>
                <a:gridCol w="1023944"/>
                <a:gridCol w="1095383"/>
                <a:gridCol w="1095383"/>
              </a:tblGrid>
              <a:tr h="1571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Усвоение</a:t>
                      </a:r>
                      <a:r>
                        <a:rPr lang="ru-RU" sz="11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норм и ценностей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Общение и взаимодействие со взрослыми и сверстниками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1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самостоятель-ности</a:t>
                      </a: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целенапрвлен-ности</a:t>
                      </a: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социального и эмоционального интеллекта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позитивных установок к труду и творчеству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Становление основ безопасного поведения в быту, социуме, природе</a:t>
                      </a:r>
                      <a:endParaRPr lang="ru-RU" sz="11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535781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ОБРАЗОВАТЕЛЬНОЙ ОБЛАСТИ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42" y="0"/>
            <a:ext cx="5829300" cy="107157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ФОРМЫ РАБОТЫ ПО ОСНОВНЫМ ОБРАЗОВАТЕЛЬНЫМ ОБЛАСТЯМ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РАЗНЫХ ВИДАХ ДЕЯТЕЛЬНОСТИ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«СОЦИАЛЬНО-КОММУНИКАТИВНОЕ РАЗВИТИЕ»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1000100"/>
          <a:ext cx="6429420" cy="7991856"/>
        </p:xfrm>
        <a:graphic>
          <a:graphicData uri="http://schemas.openxmlformats.org/drawingml/2006/table">
            <a:tbl>
              <a:tblPr/>
              <a:tblGrid>
                <a:gridCol w="1607201"/>
                <a:gridCol w="1607201"/>
                <a:gridCol w="1607201"/>
                <a:gridCol w="1607817"/>
              </a:tblGrid>
              <a:tr h="613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Режимные моменты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с педагогом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 детей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с семьей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организованная образовательная 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 использованием мультимедиа технологий;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интегрированная детская деятельность;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проблемные ситуации.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сюжетно-ролевые игры;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подвижные игры;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театрализованные игры;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дидактические игры;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нравственно-этические беседы;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беседы об основах  безопасности жизнедеятельности, правилах дорожного движения и поведения в природе;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экскурсия в мини-музей «Моя страна»;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праздники и досуги с патриотическим и правовым содержанием;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тематические дни и недели;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чтение художественной литературы;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самообслуживание;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хозяйственно-бытовой труд;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труд в природе;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экскурсии на пищеблок, в прачечную, медицинский кабинет;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беседы о труде близких.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сюжетно-ролевые игры;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подвижные игры;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театрализованные игры;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дидактические игры.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уголка для родителей;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беседы; консультативные встречи;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тематических выставок для родителей;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выставок работ родителей и детей;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проектная деятельность;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презентации проведенных мероприятий на официальном сайте ОУ;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открытые занятия.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6215074"/>
          <a:ext cx="6357983" cy="2616381"/>
        </p:xfrm>
        <a:graphic>
          <a:graphicData uri="http://schemas.openxmlformats.org/drawingml/2006/table">
            <a:tbl>
              <a:tblPr/>
              <a:tblGrid>
                <a:gridCol w="1362425"/>
                <a:gridCol w="340606"/>
                <a:gridCol w="1362425"/>
                <a:gridCol w="340606"/>
                <a:gridCol w="1362425"/>
                <a:gridCol w="227071"/>
                <a:gridCol w="1362425"/>
              </a:tblGrid>
              <a:tr h="261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Методы, повышающие познавательную активность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элементарный анализ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сравнение по контрасту и подобию, сходству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группировка и классификация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моделирование и конструирование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ответы на вопросы детей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активизация детей на самостоятельный поиск ответа на вопрос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Методы, вызывающие эмоциональную активность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воображаемая ситуация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придумывание сказок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игры-драмматизации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*сюрпризные моменты и элементы новизны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юмор и шутки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*сочетание разнообразных средств на одном занятии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Методы, способствующие взаимосвязи различных видов деятельности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прием предложения и обучения способу связи разных видов деятельности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перспективное планирование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*беседа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Методы коррекции и уточнения детских представлений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повторение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наблюдение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эксперименти-рование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*создание проблемных ситуаций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* беседа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86" marR="489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1000108" y="5572132"/>
            <a:ext cx="2571768" cy="528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flipH="1">
            <a:off x="2857496" y="5572132"/>
            <a:ext cx="685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3571876" y="5572132"/>
            <a:ext cx="800104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465" name="Line 1"/>
          <p:cNvSpPr>
            <a:spLocks noChangeShapeType="1"/>
          </p:cNvSpPr>
          <p:nvPr/>
        </p:nvSpPr>
        <p:spPr bwMode="auto">
          <a:xfrm>
            <a:off x="3571876" y="5572132"/>
            <a:ext cx="2400304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 rot="10800000">
            <a:off x="2857496" y="1428728"/>
            <a:ext cx="1214438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500034"/>
            <a:ext cx="6858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СОЦИАЛЬНОЕ РАЗВИТИЕ ДЕТЕЙ ДОШКОЛЬНОГО ВОЗРАСТА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4F622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>
              <a:solidFill>
                <a:srgbClr val="4F622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4286248"/>
            <a:ext cx="6858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Методы, позволяющие педагогу наиболее эффективно проводить работу по ознакомлению детей с социальным миром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8" y="1285852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Развитие игровой деятельности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428868" y="2786050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гендерной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семейной, гражданской принадлежности к мировому сообществу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572008" y="1214414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Приобщение к элементарным общепринятым нормам и правилам взаимоотношения со сверстниками 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взрослыми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4282"/>
            <a:ext cx="6515100" cy="864399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программы направлены на всех участников образовательного процесса: 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ДЕТИ 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Повышение качества дошкольного образования для обеспечения равных стартовых возможностей при переходе в отделение начальной школы образовательного комплекса.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ПЕДАГОГИ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Повышение профессиональной компетентности педагогов дошкольного отделения.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РОДИТЕЛИ</a:t>
            </a:r>
          </a:p>
          <a:p>
            <a:pPr marL="514350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Создание условий для перехода на новый качественный уровень образования и воспитания посредством расширения социального партнерства, вовлечения в деятельность дошкольного отделения родителей.</a:t>
            </a:r>
          </a:p>
          <a:p>
            <a:pPr marL="514350" lvl="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Охрана и укрепление физического и психического здоровья детей, в том числе их эмоционального благополучия;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 образовательного комплекса);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AutoShape 3"/>
          <p:cNvSpPr>
            <a:spLocks noChangeArrowheads="1"/>
          </p:cNvSpPr>
          <p:nvPr/>
        </p:nvSpPr>
        <p:spPr bwMode="auto">
          <a:xfrm rot="13483404">
            <a:off x="3034045" y="2033905"/>
            <a:ext cx="852487" cy="85248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285728" y="2857488"/>
            <a:ext cx="3048000" cy="52006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 игры: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режиссерские (на основе готового содержания, предложенного взрослым;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мотивам литературных произведений; с сюжетами придуманными детьми;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сюжетно-ролевые;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игры-драматизации;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театрализованные;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игры со строительным материалом (со специально созданным материалом: напольным и настольным строительным материалом, строительными наборами, конструкторами и т.п.; с природным материалом; с бросовым материалом);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игры-фантазирование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импровизационные игры-этюды;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643314" y="2857488"/>
            <a:ext cx="2943225" cy="52006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правилами: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дидактические 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содержанию: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математические, речевые, экологические;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дидактическому материалу: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предметами, настольно-печатные, словесные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игры-поручения, игры-беседы, игры-загадки.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подвижные 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степени подвижности: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малой, средней, высокой подвижности;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преобладающим движениям: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прыжками, с бегом, лазаньем и т.п.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предметам: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мячом, с обручем, скакалкой и т.д.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развивающие;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музыкальные;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71472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Arial" pitchFamily="34" charset="0"/>
              </a:rPr>
              <a:t>ИГРОВАЯ ДЕЯТЕЛЬНОСТЬ ДЕТЕЙ ДОШКОЛЬНОГО ВОЗРАСТА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Arial" pitchFamily="34" charset="0"/>
              </a:rPr>
              <a:t>Форма активности ребенка, направленная не на результат, а на процесс действия и способы осуществления и характеризующаяся принятием ребенком условной (в отличие от его реальной жизненной) позиции.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8868" y="5357818"/>
          <a:ext cx="4295775" cy="1254760"/>
        </p:xfrm>
        <a:graphic>
          <a:graphicData uri="http://schemas.openxmlformats.org/drawingml/2006/table">
            <a:tbl>
              <a:tblPr/>
              <a:tblGrid>
                <a:gridCol w="2181860"/>
                <a:gridCol w="269875"/>
                <a:gridCol w="1844040"/>
              </a:tblGrid>
              <a:tr h="12547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Сформировать важнейшие алгоритмы восприятия, которые лежат в основе безопасного поведения.</a:t>
                      </a:r>
                      <a:endParaRPr lang="ru-RU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Научить ребенка быть внимательным, осторожным, предусмотрительным.</a:t>
                      </a:r>
                      <a:endParaRPr lang="ru-RU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5357818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Научить ребенка ориентироваться в окружающей его обстановке и уметь оценивать отдельные элементы.</a:t>
                      </a:r>
                      <a:endParaRPr lang="ru-RU" sz="11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57430" y="7715272"/>
          <a:ext cx="4295775" cy="1254760"/>
        </p:xfrm>
        <a:graphic>
          <a:graphicData uri="http://schemas.openxmlformats.org/drawingml/2006/table">
            <a:tbl>
              <a:tblPr/>
              <a:tblGrid>
                <a:gridCol w="2181860"/>
                <a:gridCol w="269875"/>
                <a:gridCol w="1844040"/>
              </a:tblGrid>
              <a:tr h="12547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«Безопасность на дорогах и улицах»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«Природа –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друг здоровья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»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52" y="7715272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«Огонь – друг, огонь - враг»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783" name="AutoShape 7"/>
          <p:cNvSpPr>
            <a:spLocks noChangeArrowheads="1"/>
          </p:cNvSpPr>
          <p:nvPr/>
        </p:nvSpPr>
        <p:spPr bwMode="auto">
          <a:xfrm rot="-2724315">
            <a:off x="2894680" y="1823100"/>
            <a:ext cx="1214437" cy="12144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2" name="AutoShape 6"/>
          <p:cNvSpPr>
            <a:spLocks noChangeShapeType="1"/>
          </p:cNvSpPr>
          <p:nvPr/>
        </p:nvSpPr>
        <p:spPr bwMode="auto">
          <a:xfrm flipH="1">
            <a:off x="1285860" y="4929190"/>
            <a:ext cx="188595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1" name="AutoShape 5"/>
          <p:cNvSpPr>
            <a:spLocks noChangeShapeType="1"/>
          </p:cNvSpPr>
          <p:nvPr/>
        </p:nvSpPr>
        <p:spPr bwMode="auto">
          <a:xfrm>
            <a:off x="3143248" y="4929190"/>
            <a:ext cx="200977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0" name="AutoShape 4"/>
          <p:cNvSpPr>
            <a:spLocks noChangeShapeType="1"/>
          </p:cNvSpPr>
          <p:nvPr/>
        </p:nvSpPr>
        <p:spPr bwMode="auto">
          <a:xfrm>
            <a:off x="3143248" y="4929190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79" name="AutoShape 3"/>
          <p:cNvSpPr>
            <a:spLocks noChangeShapeType="1"/>
          </p:cNvSpPr>
          <p:nvPr/>
        </p:nvSpPr>
        <p:spPr bwMode="auto">
          <a:xfrm flipH="1">
            <a:off x="1428736" y="7000892"/>
            <a:ext cx="1885950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78" name="AutoShape 2"/>
          <p:cNvSpPr>
            <a:spLocks noChangeShapeType="1"/>
          </p:cNvSpPr>
          <p:nvPr/>
        </p:nvSpPr>
        <p:spPr bwMode="auto">
          <a:xfrm>
            <a:off x="3286124" y="7000892"/>
            <a:ext cx="0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77" name="AutoShape 1"/>
          <p:cNvSpPr>
            <a:spLocks noChangeShapeType="1"/>
          </p:cNvSpPr>
          <p:nvPr/>
        </p:nvSpPr>
        <p:spPr bwMode="auto">
          <a:xfrm>
            <a:off x="3286124" y="7000892"/>
            <a:ext cx="2009775" cy="552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214282"/>
            <a:ext cx="685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ОСНОВ БЕЗОПАСНОСТИ СОБСТВЕННОЙ ЖИЗНЕДЕЯТЕЛЬНОСТИ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 ПРЕДПОСЫЛОК ЭКОЛОГИЧЕСКОГО СОЗНАНИЯ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0" y="4286248"/>
            <a:ext cx="6858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ЭТАПЫ ОБУЧЕНИЯ ДОШКОЛЬНИКОВ БЕЗОПАСНОСТИ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0" y="6215074"/>
            <a:ext cx="6858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НАПРАВЛЕНИЯ РАБОТЫ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0" y="1371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286256" y="3000364"/>
          <a:ext cx="2049145" cy="1402080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326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осторожного и осмотрительного отношения к потенциально опасным для человека и окружающего мира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природы ситуациям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1480" y="3000364"/>
          <a:ext cx="2049145" cy="1349502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знаний о правилах безопасности дорожного движения в качестве пешехода и пассажира транспортного средства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500570" y="857224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Приобщение к правилам безопасного для человека и окружающего мира природы поведения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357166" y="857224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представлений об опасных для человека и окружающего мира природы ситуациях и способах поведения в них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52400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 Л  А Н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МЕРОПРИЯТИЙ ПО ПРЕДУПРЕЖДЕНИЮ ДЕТСКОГО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ДОРОЖНО-ТРАНСПОРТНОГО ТРАВМАТИЗМА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ДОШКОЛЬНОЕ ОТДЕЛЕНИЕ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2014 – 2015 учебный год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428728"/>
          <a:ext cx="6357981" cy="7429552"/>
        </p:xfrm>
        <a:graphic>
          <a:graphicData uri="http://schemas.openxmlformats.org/drawingml/2006/table">
            <a:tbl>
              <a:tblPr/>
              <a:tblGrid>
                <a:gridCol w="547438"/>
                <a:gridCol w="2633546"/>
                <a:gridCol w="956687"/>
                <a:gridCol w="1195859"/>
                <a:gridCol w="1024451"/>
              </a:tblGrid>
              <a:tr h="557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 выполнения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за выполнение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Отметка о выполнениее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общем собрании работников учреждения избрать общественного инструктора по безопасности дорожного движения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август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МОДО, творческая группа.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 с педработниками инструктивно-методические занятия по методике проведения занятий с детьми по Правилам дорожного движения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Организовать изучение Правил дорожного движения с детьми согласно Программе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Зам.директора по УВР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с детьми тематический утренник, викторину, досуг, соревнование по безопасности дорожного движения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 –  июнь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Музыкальный 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по физ-ре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встречу с работниками ГИБДД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Зам.директора по УВР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выставку детских рисунков по безопасности дорожного движения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 –   май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Создать из воспитанников старших групп юных инспекторов движения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родительских собраниях периодически обсуждать вопрос о профилактике детского дорожно-транспортного травматизма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Оборудовать детскую транспортную площадку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Зам.директора по УВР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Оформить уголок по безопасности дорожного движения 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 МОДО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642910"/>
            <a:ext cx="6172200" cy="561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ОРГАНИЗАЦИЯ ИЗУЧЕНИЯ ПРАВИЛ ДОРОЖНОГО ДВИЖЕНИЯ С ДЕТЬМИ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1214415"/>
          <a:ext cx="6286545" cy="7778146"/>
        </p:xfrm>
        <a:graphic>
          <a:graphicData uri="http://schemas.openxmlformats.org/drawingml/2006/table">
            <a:tbl>
              <a:tblPr/>
              <a:tblGrid>
                <a:gridCol w="834834"/>
                <a:gridCol w="1483128"/>
                <a:gridCol w="1353076"/>
                <a:gridCol w="1234187"/>
                <a:gridCol w="1381320"/>
              </a:tblGrid>
              <a:tr h="178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Младшая группа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группа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Старшая группа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Тема недели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неделя сентября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социально-психологической службы «Безопасное пространство»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Игровые занятия на улице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Игровые занятия на улице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Игровые занятия с использованием ИКТ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Игровые занятия с использованием ИКТ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неделя октября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«Профессия шофер»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Расширять знания детей об общественном транспорте. Продолжать знакомить с профессиями. Формировать интерес к профессии родителей.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Вводить в словарь детей глаголы, характеризующие трудовые действия.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неделя ноября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«Транспорт пассажирский»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«Транспорт специальный»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«Транспорт водный и воздушный»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«Транспорт водный и воздушный»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Беседы о ПДД Т.А.Шорыгина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Обогащать словарь детей существительными, обозначающими названия транспортных средств.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Учить узнавать в игрушках транспортные средства. 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Беседы о ПДД Т.А.Шорыгина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Учить детей определять и различать транспорт, виды транспорта, выделять основные признаки.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Знакомить детей с правилами дорожного движения. 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Беседы о ПДД Т.А.Шорыгина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Обогащать представления о видах транспорта (наземный, подземный, воздушный, водный).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ПДД для детей 3-7 лет.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Г.Д.Беляевскова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«Транспорт нашего города»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Обогащать представления о видах транспорта (наземный, подземный, воздушный, водный).</a:t>
                      </a:r>
                    </a:p>
                  </a:txBody>
                  <a:tcPr marL="18435" marR="18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7" y="214281"/>
          <a:ext cx="6215105" cy="5895043"/>
        </p:xfrm>
        <a:graphic>
          <a:graphicData uri="http://schemas.openxmlformats.org/drawingml/2006/table">
            <a:tbl>
              <a:tblPr/>
              <a:tblGrid>
                <a:gridCol w="825347"/>
                <a:gridCol w="1466276"/>
                <a:gridCol w="1337699"/>
                <a:gridCol w="1220162"/>
                <a:gridCol w="1365621"/>
              </a:tblGrid>
              <a:tr h="2786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сравнивать объекты по величине, называть материал, из которого они сделаны.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Дать детям элементарные представления о правилах дорожного движения: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автомобили ездят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дороге, светофор регулирует движение.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Напоминать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что переходить дорогу можно только со взрослыми на зеленый сигнал светофора или по пешеходному переходу «Зебра».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неделя мая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«Светофор»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«Улица (ПДД)»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«Улица (ПДД)»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«Улица (ПДД)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Профессия инспектор ГИБДД)»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Знакомить детей с правилами дорожного движения. Учить различать проезжую часть дороги, тротуар, понимать значение цветов светофора.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Беседы о ПДД Т.А.Шорыгина «Мы идем по тротуару»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Как научить детей ПДД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К.В.Петрова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«Улицы нашего города»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Расширить знания детей о правилах поведения пешехода и водителя в условиях улицы.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неделя июня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Занятие-утренник Путешествие по Стране дорожных знаков</a:t>
                      </a:r>
                    </a:p>
                  </a:txBody>
                  <a:tcPr marL="23812" marR="23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54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4286248"/>
          <a:ext cx="6572295" cy="1892808"/>
        </p:xfrm>
        <a:graphic>
          <a:graphicData uri="http://schemas.openxmlformats.org/drawingml/2006/table">
            <a:tbl>
              <a:tblPr/>
              <a:tblGrid>
                <a:gridCol w="3198722"/>
                <a:gridCol w="177359"/>
                <a:gridCol w="3196214"/>
              </a:tblGrid>
              <a:tr h="1785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1-я группа методов: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нравственных представлений 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решение маленьких, логических задач, загадок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приучение к размышлению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беседы на этические темы 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чтение художественной литературы 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рассматривание иллюстраций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рассказывание по картинам, обсуждение иллюстраций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просмотр развивающих видео материалов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задачи на решение коммуникативных ситуаций 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придумывание сказок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2-я группа методов: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у детей практического опыта трудовой деятельности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приучение к положительным формам общественного поведения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показ действий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пример взрослого и детей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 целенаправленное наблюдение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организация интересной деятельности (общественно-полезный характер)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разыгрывание коммуникативных  ситуаций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071" marR="47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52" y="7000892"/>
          <a:ext cx="6572296" cy="1970555"/>
        </p:xfrm>
        <a:graphic>
          <a:graphicData uri="http://schemas.openxmlformats.org/drawingml/2006/table">
            <a:tbl>
              <a:tblPr/>
              <a:tblGrid>
                <a:gridCol w="1635140"/>
                <a:gridCol w="380787"/>
                <a:gridCol w="2706570"/>
                <a:gridCol w="440518"/>
                <a:gridCol w="1409281"/>
              </a:tblGrid>
              <a:tr h="1970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Содержательный 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(представления ребенка об окружающем мире)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культура народа, его традиции, народное творчество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* природа родного края и страны, деятельность человека в природе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история страны, отражение в названиях улиц, памятниках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символика родного города и страны (герб, флаг, гимн) 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33" marR="46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33" marR="46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Эмоционально-побудительный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(эмоционально-положительные чувства ребенка к окружающему миру)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любовь и чувство к родной семье и дому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интерес к жизни родного города и страны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гордость за достижения своей страны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уважение к культуре и традициям народа, к историческому прошлому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восхищение народным творчеством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любовь к родной природе, к родному языку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уважение к человеку – труженику и желание принимать посильное участие в труде 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33" marR="46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33" marR="46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(отражение отношения к миру в деятельности)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труд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игра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продуктивная деятельность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музыкальная деятельность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* познавательная деятельность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733" marR="46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3" name="Line 3"/>
          <p:cNvSpPr>
            <a:spLocks noChangeShapeType="1"/>
          </p:cNvSpPr>
          <p:nvPr/>
        </p:nvSpPr>
        <p:spPr bwMode="auto">
          <a:xfrm flipH="1">
            <a:off x="1643050" y="6500826"/>
            <a:ext cx="1835150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3500438" y="6500826"/>
            <a:ext cx="0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3500438" y="6500826"/>
            <a:ext cx="1851025" cy="409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10800000">
            <a:off x="2786058" y="1500166"/>
            <a:ext cx="1214437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548D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857496" y="3857620"/>
            <a:ext cx="533400" cy="411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357562" y="3857620"/>
            <a:ext cx="457200" cy="411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571472"/>
            <a:ext cx="6858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НРАВСТВЕННО-ТРУДОВОЕ ВОСПИТАНИЕ ДЕТЕЙ ДОШКОЛЬНОГО ВОЗРАСТА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857224"/>
            <a:ext cx="6858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286116"/>
            <a:ext cx="6858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 ПРИЕМЫ ТРУДОВОГО ВОСПИТАНИЯ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5715008"/>
            <a:ext cx="6858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5F497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НРАВСТВЕННО-ТРУДОВОГО  ВОСПИТАНИЯ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428868" y="2643174"/>
          <a:ext cx="2049145" cy="785818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Развитие трудовой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4500570" y="1071538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Воспитание ценностного отношения к собственному труду, труду других людей и его результатам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85728" y="1071538"/>
          <a:ext cx="2049145" cy="1255395"/>
        </p:xfrm>
        <a:graphic>
          <a:graphicData uri="http://schemas.openxmlformats.org/drawingml/2006/table">
            <a:tbl>
              <a:tblPr/>
              <a:tblGrid>
                <a:gridCol w="2049145"/>
              </a:tblGrid>
              <a:tr h="1255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Формирование первичных представлений о труде взрослых, его роли в обществе и жизни каждого человека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6357950"/>
          <a:ext cx="6429420" cy="2448230"/>
        </p:xfrm>
        <a:graphic>
          <a:graphicData uri="http://schemas.openxmlformats.org/drawingml/2006/table">
            <a:tbl>
              <a:tblPr/>
              <a:tblGrid>
                <a:gridCol w="1607047"/>
                <a:gridCol w="1607047"/>
                <a:gridCol w="1607663"/>
                <a:gridCol w="1607663"/>
              </a:tblGrid>
              <a:tr h="2448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Развитие интересов, любознательности, познавательной мотивации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первичных представлений о себе, окружающих людях, объектах окружающего мира, малой родине и планете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Развитие воображения и творческой активности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познавательных действий, становление сознания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0" y="2000232"/>
            <a:ext cx="2971800" cy="1685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Сенсорное развитие.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3886200" y="2000232"/>
            <a:ext cx="2971800" cy="1685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познавательно исследовательской и продуктивной (конструктивной) деятельности.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0" y="3929058"/>
            <a:ext cx="30861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0" name="Oval 2"/>
          <p:cNvSpPr>
            <a:spLocks noChangeArrowheads="1"/>
          </p:cNvSpPr>
          <p:nvPr/>
        </p:nvSpPr>
        <p:spPr bwMode="auto">
          <a:xfrm>
            <a:off x="3771900" y="3857620"/>
            <a:ext cx="30861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целостной картины мира, расширение кругозора детей.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29" name="AutoShape 1"/>
          <p:cNvSpPr>
            <a:spLocks noChangeArrowheads="1"/>
          </p:cNvSpPr>
          <p:nvPr/>
        </p:nvSpPr>
        <p:spPr bwMode="auto">
          <a:xfrm rot="-2724315">
            <a:off x="2823240" y="3180422"/>
            <a:ext cx="1214438" cy="12144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 rot="10800000" flipV="1">
            <a:off x="0" y="5429256"/>
            <a:ext cx="6858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ОБРАЗОВАТЕЛЬНОЙ ОБЛАСТИ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1785926" y="642910"/>
            <a:ext cx="3540125" cy="1524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ПОЗНАВАТЕЛЬНОЕ РАЗВИТИЕ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8" y="0"/>
            <a:ext cx="6172200" cy="17054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РАБОТЫ ПО ОСНОВНЫМ ОБРАЗОВАТЕЛЬНЫМ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ОБЛАСТЯМ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РАЗНЫХ ВИДАХ ДЕЯТЕЛЬНОСТИ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«ПОЗНАВАТЕЛЬНОЕ РАЗВИТИЕ»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142976"/>
          <a:ext cx="6286543" cy="7802936"/>
        </p:xfrm>
        <a:graphic>
          <a:graphicData uri="http://schemas.openxmlformats.org/drawingml/2006/table">
            <a:tbl>
              <a:tblPr/>
              <a:tblGrid>
                <a:gridCol w="1571485"/>
                <a:gridCol w="1714663"/>
                <a:gridCol w="1500198"/>
                <a:gridCol w="1500197"/>
              </a:tblGrid>
              <a:tr h="61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Режимные моменты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педагогом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семьей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организованная образовательная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мультимедиа технологий;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интегрированная детская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проблемные ситуации.</a:t>
                      </a: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формированию элементарных математических представлений;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познавательно-исследовательской (конструктивной деятельности);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беседы и рассматривание иллюстраций о природе;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наблюдения за природой на прогулке;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*экскурсии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мини – музеи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ОУ;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тематические дни и недели;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чтение познавательной литературы;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беседы о прочитанном;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рассматривание иллюстраций к произведению;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выставки работ в уголке природы.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сюжетно-ролевые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подвижные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театрализованные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дидактические игры.</a:t>
                      </a: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познавательно-исследовательская (конструктивная деятельность).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театрализованные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самостоятельное ознакомление с познавательной литературой.</a:t>
                      </a: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уголка для родителей;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открытые занятия;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презентации проведенных мероприятий на официальном сайте 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проектная деятельность.</a:t>
                      </a:r>
                    </a:p>
                  </a:txBody>
                  <a:tcPr marL="31019" marR="31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561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Типы задач по развитию умственных способностей детей в процессе сенсорного воспитания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9" y="1285852"/>
          <a:ext cx="6357980" cy="7572427"/>
        </p:xfrm>
        <a:graphic>
          <a:graphicData uri="http://schemas.openxmlformats.org/drawingml/2006/table">
            <a:tbl>
              <a:tblPr/>
              <a:tblGrid>
                <a:gridCol w="1589190"/>
                <a:gridCol w="1589190"/>
                <a:gridCol w="1589800"/>
                <a:gridCol w="1589800"/>
              </a:tblGrid>
              <a:tr h="432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Развивающие задачи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решения задач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детей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3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действий идентификации с эталоном при ознакомлении детей с цветом, формой, величиной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Эталоны семи цветов спектра, пяти геометрических фигур, трех градаций величины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Образцы эталонов цвета, формы, величины;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Различные наборы плоскостных и объемных предметов, имеющих полное сходство с образцом эталоном по одному из признаков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Сравнивание, прикладывание, накладывание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действий соотнесения с эталоном при ознакомлении с разновидностями сенсорных эталонов и их системами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Сериационные ряды (оттенки цвета, высоты, ширины);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Цветовой спектр;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Разновидности пяти геометрических фигур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Гуашевые краски шести цветов;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Наборы предметов и игрушек различных по величине;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Картинка иллюстрирующая расположение цветов в радуге;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Геометрические фигуры различных пропорций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Экспериментирование с цветами краски, составление </a:t>
                      </a:r>
                      <a:r>
                        <a:rPr lang="ru-RU" sz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сериационных</a:t>
                      </a: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рядов, знакомство с расположением цветов в спектре, построение </a:t>
                      </a:r>
                      <a:r>
                        <a:rPr lang="ru-RU" sz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сериационных</a:t>
                      </a: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рядов, установление отношений между объектами, группирование геометрических фигур по различным признакам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Освоение детьми перцептивного моделирования в процессе анализа предметов окружающего мира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Эталоны семи цветов спектра и их оттенки по светлоте; пять геометрических форм и их разновидности; три градации величины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Игрушки и предметы окружающей среды, различных форм, цветов, величин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Соотношение эталонов с реальными игрушками, анализ свойств предметов с помощью материальных и словесных эталонных представлений</a:t>
                      </a: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AutoShape 4"/>
          <p:cNvSpPr>
            <a:spLocks noChangeArrowheads="1"/>
          </p:cNvSpPr>
          <p:nvPr/>
        </p:nvSpPr>
        <p:spPr bwMode="auto">
          <a:xfrm rot="10800000">
            <a:off x="2643182" y="4572000"/>
            <a:ext cx="1214437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142852" y="785786"/>
            <a:ext cx="2500330" cy="464347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Наглядный: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Демонстрация.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основной прием обучения, он носит наглядно-действенный характер, выполняется с помощью разнообразных дидактических средств, дает возможность формировать навыки и умения у детей. Применяется при сообщении новых знаний.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Инструкция.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прием связан с показом воспитателем способов действия. Инструкция сообщает, что, как, и в какой последовательности надо делать, чтобы получился необходимый результат.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младших группах инструкция сочетается с ходом выполнения задания, предваряя каждое новое действие.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старших группах инструкция носит целостных характер, дается полностью, до выполнения задания.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214290" y="5500694"/>
            <a:ext cx="6472234" cy="341947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Практический: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-репродуктивные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основаны на воспроизведение способа действия, в котором действие ребенка полностью регламентируется воспитателем в виде образца (словесного или практического);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продуктивные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характеризуются тем, что способ действия дети должны полностью или частично открыть сами.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2.   Дидактические игры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-выполняют обучающую функцию в системе вариативности материала, постепенного усложнения по содержанию и структуре, связи с другими методами ФЭМП.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3.    Моделирование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математические понятия рассматриваются как своеобразные модели реальной действительности;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процессе ФЭМП у детей от педагога постоянно требуется создание материальных конструкций, представляющих в конкретно-чувственной форме математические понятия;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использование моделей и моделирования ставит ребенка в активную позицию, стимулирует познавательную деятельность.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857628" y="785786"/>
            <a:ext cx="2855910" cy="464347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Словесный: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Пояснения, разъяснения, указания.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Словесные приемы, использующиеся при демонстрации способов действия или в ходе выполнения детьми задания.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к детям.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прием ФЭМП активизирующий восприятие, память, мышление, речь.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репродуктивно-мнестические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(Что это такое? Как называется фигура?)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репродуктивно-познавательные (Какое число больше?)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-продуктивно-познавательные (Что надо сделать чтобы яблок стало поровну?)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ПО ФОРМИРОВАНИЮ ЭЛЕМЕНТАРНЫХ МАТЕМАТИЧЕСКИХ ПРЕДСТАВЛЕНИЙ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 ПРИЕМЫ ФЭМП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357158"/>
            <a:ext cx="65151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опирается на научные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ее построения.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Это принцип предполагает, что основным замыслом педагогического процесса становится развитие ребенка.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Дифференциация и индивидуализация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воспитания и обучения обеспечивает развитие ребенка в соответствии с его интересами и возможностями.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Непрерывность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Это принцип обеспечения к концу учебного детства такого уровня развития каждого ребенка, который позволит ему быть успешным при обучении в начальной школе.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Вышеперечисленные принципы ориентированы: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 индивидуальные особенности ребенка и создание условий для развития его способностей, внутреннего и духовного мира, речевого физического и  психического развития; для полноценного проживания ребенком всех этапов детства.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 продуктивное сотрудничество участников образовательного процесса, признание ребенка полноценным участником образовательных отношений; поддержку детской инициативы;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 единство и взаимосвязь содержания образования по всем направлениям; соответствие условий, требований, методов возрасту и особенностям развития.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 потребности родителей и запросы современного общества, приобщение детей 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нормам, учет этнокультурной ситуации.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1" y="714348"/>
          <a:ext cx="6572298" cy="359607"/>
        </p:xfrm>
        <a:graphic>
          <a:graphicData uri="http://schemas.openxmlformats.org/drawingml/2006/table">
            <a:tbl>
              <a:tblPr/>
              <a:tblGrid>
                <a:gridCol w="2190766"/>
                <a:gridCol w="2190766"/>
                <a:gridCol w="2190766"/>
              </a:tblGrid>
              <a:tr h="35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строительного материала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деталей конструктора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бумаги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2928926"/>
          <a:ext cx="6429420" cy="285752"/>
        </p:xfrm>
        <a:graphic>
          <a:graphicData uri="http://schemas.openxmlformats.org/drawingml/2006/table">
            <a:tbl>
              <a:tblPr/>
              <a:tblGrid>
                <a:gridCol w="3214710"/>
                <a:gridCol w="3214710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Из крупногабаритных модулей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Из природного материала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86058" y="3428992"/>
          <a:ext cx="1329055" cy="210312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условиям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57826" y="4286248"/>
          <a:ext cx="1329055" cy="857256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модели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замыслу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90" y="4286248"/>
          <a:ext cx="1329055" cy="928694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образцу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теме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714620" y="5786446"/>
          <a:ext cx="1329055" cy="420624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чертежам и схемам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2571744" y="1643042"/>
            <a:ext cx="1676400" cy="6477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конструктивной деятельности детей дошкольного возраста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6" name="AutoShape 12"/>
          <p:cNvSpPr>
            <a:spLocks noChangeShapeType="1"/>
          </p:cNvSpPr>
          <p:nvPr/>
        </p:nvSpPr>
        <p:spPr bwMode="auto">
          <a:xfrm flipV="1">
            <a:off x="3429000" y="1142976"/>
            <a:ext cx="20288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7" name="AutoShape 13"/>
          <p:cNvSpPr>
            <a:spLocks noChangeShapeType="1"/>
          </p:cNvSpPr>
          <p:nvPr/>
        </p:nvSpPr>
        <p:spPr bwMode="auto">
          <a:xfrm flipV="1">
            <a:off x="3429000" y="1142976"/>
            <a:ext cx="0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41" name="AutoShape 17"/>
          <p:cNvSpPr>
            <a:spLocks noChangeShapeType="1"/>
          </p:cNvSpPr>
          <p:nvPr/>
        </p:nvSpPr>
        <p:spPr bwMode="auto">
          <a:xfrm flipH="1" flipV="1">
            <a:off x="1643049" y="1142975"/>
            <a:ext cx="1800227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9" name="AutoShape 15"/>
          <p:cNvSpPr>
            <a:spLocks noChangeShapeType="1"/>
          </p:cNvSpPr>
          <p:nvPr/>
        </p:nvSpPr>
        <p:spPr bwMode="auto">
          <a:xfrm>
            <a:off x="3429000" y="2428860"/>
            <a:ext cx="11525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8" name="AutoShape 14"/>
          <p:cNvSpPr>
            <a:spLocks noChangeShapeType="1"/>
          </p:cNvSpPr>
          <p:nvPr/>
        </p:nvSpPr>
        <p:spPr bwMode="auto">
          <a:xfrm flipH="1">
            <a:off x="2285992" y="2428860"/>
            <a:ext cx="113347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2428868" y="4357686"/>
            <a:ext cx="1952625" cy="733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 организации конструктивной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2500306" y="6572264"/>
            <a:ext cx="1809750" cy="5143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конструктивной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 rot="-2792459">
            <a:off x="1533636" y="4319710"/>
            <a:ext cx="852488" cy="852488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 rot="7874401">
            <a:off x="4461514" y="4318631"/>
            <a:ext cx="852488" cy="85248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 rot="5400000">
            <a:off x="3136102" y="5222088"/>
            <a:ext cx="50006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35" name="AutoShape 11"/>
          <p:cNvSpPr>
            <a:spLocks noChangeArrowheads="1"/>
          </p:cNvSpPr>
          <p:nvPr/>
        </p:nvSpPr>
        <p:spPr bwMode="auto">
          <a:xfrm rot="16200000">
            <a:off x="3136102" y="3721890"/>
            <a:ext cx="500067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25" name="AutoShape 1"/>
          <p:cNvSpPr>
            <a:spLocks noChangeArrowheads="1"/>
          </p:cNvSpPr>
          <p:nvPr/>
        </p:nvSpPr>
        <p:spPr bwMode="auto">
          <a:xfrm rot="13483404">
            <a:off x="2962608" y="7106003"/>
            <a:ext cx="852487" cy="85248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214290" y="7929586"/>
            <a:ext cx="127159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замысла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auto">
          <a:xfrm>
            <a:off x="5429264" y="7929586"/>
            <a:ext cx="1200152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Воплощение замысла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0" y="0"/>
            <a:ext cx="6858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ПОЗНАВАТЕЛЬНО-ИССЛЕДОВАТЕЛЬСКАЯ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КОНСТРУКТИВНАЯ ДЕЯТЕЛЬНОСТЬ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285728" y="3714744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55" name="AutoShape 31"/>
          <p:cNvSpPr>
            <a:spLocks noChangeArrowheads="1"/>
          </p:cNvSpPr>
          <p:nvPr/>
        </p:nvSpPr>
        <p:spPr bwMode="auto">
          <a:xfrm rot="5400000" flipV="1">
            <a:off x="1821646" y="7608116"/>
            <a:ext cx="1143008" cy="1643076"/>
          </a:xfrm>
          <a:prstGeom prst="upArrowCallout">
            <a:avLst>
              <a:gd name="adj1" fmla="val 39881"/>
              <a:gd name="adj2" fmla="val 39881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Творческий</a:t>
            </a:r>
          </a:p>
        </p:txBody>
      </p:sp>
      <p:sp>
        <p:nvSpPr>
          <p:cNvPr id="103456" name="AutoShape 32"/>
          <p:cNvSpPr>
            <a:spLocks noChangeArrowheads="1"/>
          </p:cNvSpPr>
          <p:nvPr/>
        </p:nvSpPr>
        <p:spPr bwMode="auto">
          <a:xfrm rot="16200000" flipV="1">
            <a:off x="3862394" y="7567629"/>
            <a:ext cx="1133475" cy="1714512"/>
          </a:xfrm>
          <a:prstGeom prst="upArrowCallout">
            <a:avLst>
              <a:gd name="adj1" fmla="val 35417"/>
              <a:gd name="adj2" fmla="val 35417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571472"/>
            <a:ext cx="6172200" cy="70425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СИСТЕМА РАБОТЫ ПО ОЗНАКОМЛЕНИЮ ДОШКОЛЬНИКОВ С ПРИРОДОЙ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1" y="2285984"/>
          <a:ext cx="6500856" cy="192786"/>
        </p:xfrm>
        <a:graphic>
          <a:graphicData uri="http://schemas.openxmlformats.org/drawingml/2006/table">
            <a:tbl>
              <a:tblPr/>
              <a:tblGrid>
                <a:gridCol w="2166952"/>
                <a:gridCol w="2166952"/>
                <a:gridCol w="2166952"/>
              </a:tblGrid>
              <a:tr h="133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Наглядные</a:t>
                      </a: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Практические</a:t>
                      </a: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1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52" y="3214678"/>
          <a:ext cx="6500856" cy="771144"/>
        </p:xfrm>
        <a:graphic>
          <a:graphicData uri="http://schemas.openxmlformats.org/drawingml/2006/table">
            <a:tbl>
              <a:tblPr/>
              <a:tblGrid>
                <a:gridCol w="1083476"/>
                <a:gridCol w="1083476"/>
                <a:gridCol w="690566"/>
                <a:gridCol w="1214448"/>
                <a:gridCol w="1143008"/>
                <a:gridCol w="1285882"/>
              </a:tblGrid>
              <a:tr h="556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Наблюдения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Рассматривание картин, демонстрация фильмов</a:t>
                      </a:r>
                      <a:endParaRPr lang="ru-RU" sz="1100" b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Игра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Труд в природе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Элементарные опыты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Рассказ, беседа, чтение</a:t>
                      </a:r>
                      <a:endParaRPr lang="ru-RU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52" y="4500562"/>
          <a:ext cx="1571636" cy="2103120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-Кратковременные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-Длительные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-Определение состояния предмета по отдельным признакам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-Восстановление картины целого по отдельным признакам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802" y="4500562"/>
          <a:ext cx="1329055" cy="2734056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Дидактические игры: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-предметные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-настольно-печатные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-словесные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-игровые упражнения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-игры-занятия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Подвижные игры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Творческие игры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29000" y="4500562"/>
          <a:ext cx="1419225" cy="841248"/>
        </p:xfrm>
        <a:graphic>
          <a:graphicData uri="http://schemas.openxmlformats.org/drawingml/2006/table">
            <a:tbl>
              <a:tblPr/>
              <a:tblGrid>
                <a:gridCol w="1419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-Индивидуальные поручения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-Коллективный труд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42852" y="1357290"/>
            <a:ext cx="6572296" cy="3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ОЗНАКОМЛЕНИЯ ДОШКОЛЬНИКОВ С ПРИРОДОЙ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5" name="AutoShape 1"/>
          <p:cNvSpPr>
            <a:spLocks noChangeShapeType="1"/>
          </p:cNvSpPr>
          <p:nvPr/>
        </p:nvSpPr>
        <p:spPr bwMode="auto">
          <a:xfrm>
            <a:off x="3500438" y="1714480"/>
            <a:ext cx="1785950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"/>
          <p:cNvSpPr>
            <a:spLocks noChangeShapeType="1"/>
          </p:cNvSpPr>
          <p:nvPr/>
        </p:nvSpPr>
        <p:spPr bwMode="auto">
          <a:xfrm flipH="1">
            <a:off x="3429000" y="1714480"/>
            <a:ext cx="71438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"/>
          <p:cNvSpPr>
            <a:spLocks noChangeShapeType="1"/>
          </p:cNvSpPr>
          <p:nvPr/>
        </p:nvSpPr>
        <p:spPr bwMode="auto">
          <a:xfrm flipH="1">
            <a:off x="1714488" y="1714480"/>
            <a:ext cx="1785950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"/>
          <p:cNvSpPr>
            <a:spLocks noChangeShapeType="1"/>
          </p:cNvSpPr>
          <p:nvPr/>
        </p:nvSpPr>
        <p:spPr bwMode="auto">
          <a:xfrm flipH="1">
            <a:off x="785794" y="2500298"/>
            <a:ext cx="500066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"/>
          <p:cNvSpPr>
            <a:spLocks noChangeShapeType="1"/>
          </p:cNvSpPr>
          <p:nvPr/>
        </p:nvSpPr>
        <p:spPr bwMode="auto">
          <a:xfrm flipH="1">
            <a:off x="2714620" y="2571736"/>
            <a:ext cx="714380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"/>
          <p:cNvSpPr>
            <a:spLocks noChangeShapeType="1"/>
          </p:cNvSpPr>
          <p:nvPr/>
        </p:nvSpPr>
        <p:spPr bwMode="auto">
          <a:xfrm>
            <a:off x="1357298" y="2500298"/>
            <a:ext cx="500066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1"/>
          <p:cNvSpPr>
            <a:spLocks noChangeShapeType="1"/>
          </p:cNvSpPr>
          <p:nvPr/>
        </p:nvSpPr>
        <p:spPr bwMode="auto">
          <a:xfrm>
            <a:off x="3429000" y="2571736"/>
            <a:ext cx="428628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"/>
          <p:cNvSpPr>
            <a:spLocks noChangeShapeType="1"/>
          </p:cNvSpPr>
          <p:nvPr/>
        </p:nvSpPr>
        <p:spPr bwMode="auto">
          <a:xfrm>
            <a:off x="3429000" y="2571736"/>
            <a:ext cx="1143008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1"/>
          <p:cNvSpPr>
            <a:spLocks noChangeShapeType="1"/>
          </p:cNvSpPr>
          <p:nvPr/>
        </p:nvSpPr>
        <p:spPr bwMode="auto">
          <a:xfrm>
            <a:off x="5715016" y="2571736"/>
            <a:ext cx="45719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1"/>
          <p:cNvSpPr>
            <a:spLocks noChangeShapeType="1"/>
          </p:cNvSpPr>
          <p:nvPr/>
        </p:nvSpPr>
        <p:spPr bwMode="auto">
          <a:xfrm flipH="1">
            <a:off x="642918" y="4000496"/>
            <a:ext cx="45719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214950" y="4929190"/>
          <a:ext cx="1419225" cy="578358"/>
        </p:xfrm>
        <a:graphic>
          <a:graphicData uri="http://schemas.openxmlformats.org/drawingml/2006/table">
            <a:tbl>
              <a:tblPr/>
              <a:tblGrid>
                <a:gridCol w="1419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Кратковременные</a:t>
                      </a: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Долгосрочные</a:t>
                      </a:r>
                      <a:endParaRPr lang="ru-RU" sz="10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AutoShape 1"/>
          <p:cNvSpPr>
            <a:spLocks noChangeShapeType="1"/>
          </p:cNvSpPr>
          <p:nvPr/>
        </p:nvSpPr>
        <p:spPr bwMode="auto">
          <a:xfrm flipH="1">
            <a:off x="2500307" y="4000496"/>
            <a:ext cx="71438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"/>
          <p:cNvSpPr>
            <a:spLocks noChangeShapeType="1"/>
          </p:cNvSpPr>
          <p:nvPr/>
        </p:nvSpPr>
        <p:spPr bwMode="auto">
          <a:xfrm>
            <a:off x="3643314" y="4000496"/>
            <a:ext cx="142876" cy="4286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1"/>
          <p:cNvSpPr>
            <a:spLocks noChangeShapeType="1"/>
          </p:cNvSpPr>
          <p:nvPr/>
        </p:nvSpPr>
        <p:spPr bwMode="auto">
          <a:xfrm>
            <a:off x="4857760" y="4000496"/>
            <a:ext cx="1000132" cy="8572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429000" y="6858016"/>
          <a:ext cx="1419225" cy="1156716"/>
        </p:xfrm>
        <a:graphic>
          <a:graphicData uri="http://schemas.openxmlformats.org/drawingml/2006/table">
            <a:tbl>
              <a:tblPr/>
              <a:tblGrid>
                <a:gridCol w="1419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Демонстрационные</a:t>
                      </a:r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(показ воспитателя)</a:t>
                      </a:r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Лабораторные</a:t>
                      </a:r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(дети вместе с воспитателем)</a:t>
                      </a:r>
                      <a:endParaRPr lang="ru-RU" sz="10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5143512" y="6858016"/>
          <a:ext cx="1419225" cy="578358"/>
        </p:xfrm>
        <a:graphic>
          <a:graphicData uri="http://schemas.openxmlformats.org/drawingml/2006/table">
            <a:tbl>
              <a:tblPr/>
              <a:tblGrid>
                <a:gridCol w="1419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Опыт-доказательство</a:t>
                      </a:r>
                      <a:endParaRPr lang="ru-RU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Опыт-исследование</a:t>
                      </a:r>
                      <a:endParaRPr lang="ru-RU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AutoShape 1"/>
          <p:cNvSpPr>
            <a:spLocks noChangeShapeType="1"/>
          </p:cNvSpPr>
          <p:nvPr/>
        </p:nvSpPr>
        <p:spPr bwMode="auto">
          <a:xfrm>
            <a:off x="5929330" y="5572132"/>
            <a:ext cx="214314" cy="12144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1"/>
          <p:cNvSpPr>
            <a:spLocks noChangeShapeType="1"/>
          </p:cNvSpPr>
          <p:nvPr/>
        </p:nvSpPr>
        <p:spPr bwMode="auto">
          <a:xfrm flipH="1">
            <a:off x="4214818" y="5572132"/>
            <a:ext cx="1714512" cy="114300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3" y="6858016"/>
          <a:ext cx="6572294" cy="2143140"/>
        </p:xfrm>
        <a:graphic>
          <a:graphicData uri="http://schemas.openxmlformats.org/drawingml/2006/table">
            <a:tbl>
              <a:tblPr/>
              <a:tblGrid>
                <a:gridCol w="1314206"/>
                <a:gridCol w="1314206"/>
                <a:gridCol w="1229239"/>
                <a:gridCol w="1500198"/>
                <a:gridCol w="1214445"/>
              </a:tblGrid>
              <a:tr h="214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Приобретение опыта двигательной деятельности, направленной на развитие координации, гибкости, равновесия, крупной и мелкой моторики.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начальных представлений о некоторых видах спорта.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Овладение подвижными играми с правилами.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Становление целенаправленности и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саморегуляции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в двигательной сфере.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Становление ценностей здорового образа жизни.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78" marR="47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2143116" y="3000364"/>
            <a:ext cx="2495550" cy="78105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РАЗВИТИЕ 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 rot="10800000">
            <a:off x="2786058" y="3929058"/>
            <a:ext cx="1214438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50" name="Oval 2"/>
          <p:cNvSpPr>
            <a:spLocks noChangeArrowheads="1"/>
          </p:cNvSpPr>
          <p:nvPr/>
        </p:nvSpPr>
        <p:spPr bwMode="auto">
          <a:xfrm>
            <a:off x="4143380" y="3571868"/>
            <a:ext cx="2714620" cy="12509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накопление и обогащение двигательного опыта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2000240" y="4857752"/>
            <a:ext cx="2697171" cy="155258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воспитанников потребности в двигательной активности и физическом совершенствовании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49" name="Oval 1"/>
          <p:cNvSpPr>
            <a:spLocks noChangeArrowheads="1"/>
          </p:cNvSpPr>
          <p:nvPr/>
        </p:nvSpPr>
        <p:spPr bwMode="auto">
          <a:xfrm>
            <a:off x="0" y="3571868"/>
            <a:ext cx="2628900" cy="12509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физических качеств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2786058" y="1928794"/>
            <a:ext cx="1214438" cy="85248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0" y="1142976"/>
            <a:ext cx="2524125" cy="12001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культурно-гигиенических навыков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400550" y="1214414"/>
            <a:ext cx="2457450" cy="12096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 и укрепление физического и психического здоровья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5857884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ОБРАЗОВАТЕЛЬНОЙ ОБЛАСТИ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2285992" y="214282"/>
            <a:ext cx="2466975" cy="15938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формирование начальных представлений о здоровом образе жизни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ФОРМЫ РАБОТЫ ПО ОСНОВНЫМ ОБРАЗОВАТЕЛЬНЫМ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ОБЛАСТЯМ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РАЗНЫХ ВИДАХ ДЕЯТЕЛЬНОСТИ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«ФИЗИЧЕСКОЕ РАЗВИТИЕ»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7" y="857225"/>
          <a:ext cx="6357984" cy="8171311"/>
        </p:xfrm>
        <a:graphic>
          <a:graphicData uri="http://schemas.openxmlformats.org/drawingml/2006/table">
            <a:tbl>
              <a:tblPr/>
              <a:tblGrid>
                <a:gridCol w="1714513"/>
                <a:gridCol w="1571636"/>
                <a:gridCol w="1571636"/>
                <a:gridCol w="1500199"/>
              </a:tblGrid>
              <a:tr h="603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Режимные моменты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педагогом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семьей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организованная образовательная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мультимедиа технологий;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интегрированная детская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проблемные ситуации.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режим проветривания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8.7-8.9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тепловой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8.1-8.6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организация образовательного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процесса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11.9-11.13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режим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освещения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7.1-7.10 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режим сна и бодрствования, режим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питания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11.7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режим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прогулки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п.п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11.5 -11.6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2.4.1.3049-13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*двигательный режим</a:t>
                      </a: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утренняя гимнастика;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физкультурные занятия в помещении и на воздухе;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физкультурные минутки;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динамические паузы;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подвижные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спортивные упражнения;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ритмическая гимнастика;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на тренажерах;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спортивные кружки и секции;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плавание;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гимнастика пробуждения;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тематические дни и недели;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чтение художественной литературы.</a:t>
                      </a: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игровая деятельность детей;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двигательная активность;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трудовая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познавательно-исследовательская деятельность;</a:t>
                      </a: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уголка для родителей;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беседы; консультативные встречи;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день здоровья;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проектная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физкультурные досуги и праздники;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спортивные районные и окружные конкурсы;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презентации проведенных мероприятий на официальном сайте 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открытые занятия.</a:t>
                      </a:r>
                    </a:p>
                  </a:txBody>
                  <a:tcPr marL="27107" marR="27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2143108"/>
          <a:ext cx="6429420" cy="2891790"/>
        </p:xfrm>
        <a:graphic>
          <a:graphicData uri="http://schemas.openxmlformats.org/drawingml/2006/table">
            <a:tbl>
              <a:tblPr/>
              <a:tblGrid>
                <a:gridCol w="1636580"/>
                <a:gridCol w="701391"/>
                <a:gridCol w="1636580"/>
                <a:gridCol w="701391"/>
                <a:gridCol w="1753478"/>
              </a:tblGrid>
              <a:tr h="2103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Оздоровительные: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охрана жизни и укрепление здоровья, обеспечение нормального функционирования всех органов и систем организма;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всестороннее физическое совершенствование функций организма;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повышение работоспособности и закаливание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формирование двигательных умений и навыков;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овладение ребенком элементарными знаниями о своем организме, роли физических упражнений в его жизни, способах укрепления собственного здоровья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формирование интереса и потребности в занятиях физическими упражнениями;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разностороннее, гармоничное развитие ребенка (умственное, нравственное, эстетическое, трудовое)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90" y="6072198"/>
          <a:ext cx="6429422" cy="2699004"/>
        </p:xfrm>
        <a:graphic>
          <a:graphicData uri="http://schemas.openxmlformats.org/drawingml/2006/table">
            <a:tbl>
              <a:tblPr/>
              <a:tblGrid>
                <a:gridCol w="1636580"/>
                <a:gridCol w="701392"/>
                <a:gridCol w="1636580"/>
                <a:gridCol w="701392"/>
                <a:gridCol w="1753478"/>
              </a:tblGrid>
              <a:tr h="2103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Наглядные: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наглядно-зрительные приемы (показ физических упражнений, использование наглядных пособий, имитация, зрительные ориентиры);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наглядно-слуховые приемы (музыка, песни)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тактильно-мышечные приемы (непосредственная помощь воспитателя)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Словесные: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объяснение, пояснение, указание;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подача команд, распоряжений, сигналов;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вопросы к детям;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образный сюжетный рассказ, беседа;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словесная инструкция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повторение без изменения и с изменениями;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упражнений в игровой форме;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упражнений в игровой форме;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*проведение упражнений в соревновательной форме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76" marR="49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7526" name="Line 6"/>
          <p:cNvSpPr>
            <a:spLocks noChangeShapeType="1"/>
          </p:cNvSpPr>
          <p:nvPr/>
        </p:nvSpPr>
        <p:spPr bwMode="auto">
          <a:xfrm flipH="1">
            <a:off x="1357298" y="5500694"/>
            <a:ext cx="19431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3286124" y="5500694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3286124" y="5500694"/>
            <a:ext cx="18288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 flipH="1">
            <a:off x="1643050" y="1428728"/>
            <a:ext cx="17145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2" name="Line 2"/>
          <p:cNvSpPr>
            <a:spLocks noChangeShapeType="1"/>
          </p:cNvSpPr>
          <p:nvPr/>
        </p:nvSpPr>
        <p:spPr bwMode="auto">
          <a:xfrm>
            <a:off x="3357562" y="1428728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1" name="Line 1"/>
          <p:cNvSpPr>
            <a:spLocks noChangeShapeType="1"/>
          </p:cNvSpPr>
          <p:nvPr/>
        </p:nvSpPr>
        <p:spPr bwMode="auto">
          <a:xfrm>
            <a:off x="3357562" y="1428728"/>
            <a:ext cx="14859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0" y="1142976"/>
            <a:ext cx="6858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ФИЗИЧЕСКОГО ВОСПИТАНИЯ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4643438"/>
            <a:ext cx="6858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ФИЗИЧЕСКОГО РАЗВИТИЯ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0" y="0"/>
            <a:ext cx="6858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РАЗВИТИЕ ДЕТЕЙ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52" y="7215206"/>
          <a:ext cx="6572296" cy="1676878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  <a:gridCol w="1032857"/>
                <a:gridCol w="1091099"/>
                <a:gridCol w="1154130"/>
                <a:gridCol w="1151070"/>
              </a:tblGrid>
              <a:tr h="167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предпосылок ценностно-смыслового восприятия и понимания произведений искусства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Становление эстетического отношения к окружающему миру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элементарных представлений о видах искусства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Восприятие музыки, художественной литературы, фольклора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Стимулирование сопереживания персонажам художественных произведений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самостоятельной творческой деятельности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75" marR="45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785926" y="2571736"/>
            <a:ext cx="3314700" cy="120808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0" y="3786182"/>
            <a:ext cx="2540001" cy="1512887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продуктивной деятельности детей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308475" y="3857620"/>
            <a:ext cx="2549525" cy="138112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детского творчества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928802" y="4929190"/>
            <a:ext cx="30861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к изобразительному искусству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10800000">
            <a:off x="2857496" y="4000496"/>
            <a:ext cx="1214437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0" y="1000100"/>
            <a:ext cx="2787651" cy="12858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музыкально художественной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3886200" y="928662"/>
            <a:ext cx="2971800" cy="12858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к музыкальному искусству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AutoShape 1"/>
          <p:cNvSpPr>
            <a:spLocks noChangeArrowheads="1"/>
          </p:cNvSpPr>
          <p:nvPr/>
        </p:nvSpPr>
        <p:spPr bwMode="auto">
          <a:xfrm rot="24196392">
            <a:off x="2962340" y="1605011"/>
            <a:ext cx="852488" cy="852487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6643702"/>
            <a:ext cx="6858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КОМПОНЕНТЫ ОБРАЗОВАТЕЛЬНОЙ ОБЛАСТИ</a:t>
            </a:r>
            <a:endParaRPr kumimoji="0" lang="ru-RU" sz="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142844"/>
            <a:ext cx="6172200" cy="1143008"/>
          </a:xfrm>
        </p:spPr>
        <p:txBody>
          <a:bodyPr>
            <a:norm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ФОРМЫ РАБОТЫ ПО ОСНОВНЫМ ОБРАЗОВАТЕЛЬНЫМ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ОБЛАСТЯМ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 РАЗНЫХ ВИДАХ ДЕЯТЕЛЬНОСТИ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«ХУДОЖЕСТВЕННО-ЭСТЕТИЧЕСКОЕ РАЗВИТИЕ»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1" y="1214414"/>
          <a:ext cx="6429418" cy="7715304"/>
        </p:xfrm>
        <a:graphic>
          <a:graphicData uri="http://schemas.openxmlformats.org/drawingml/2006/table">
            <a:tbl>
              <a:tblPr/>
              <a:tblGrid>
                <a:gridCol w="1607200"/>
                <a:gridCol w="1607200"/>
                <a:gridCol w="1607200"/>
                <a:gridCol w="1607818"/>
              </a:tblGrid>
              <a:tr h="1218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Режимные моменты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педагогом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с семьей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организованная образовательная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использованием мультимедиа технологий;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интегрированная детская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проблемные ситуации.</a:t>
                      </a: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рисованию;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лепке;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аппликации;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музыке;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занятия по ритмике;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музыкальные праздники и досуги;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подвижные музыкальные игры на воздухе;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экскурсия в мини-музеи «Гжель», «История куклы»;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кружковая работа.</a:t>
                      </a: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самостоятельная творческая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* самостоятельные музыкально-ритмические движения;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игра на музыкальных инструментах;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*театрализованные игры в уголке театрализованной деятельности.</a:t>
                      </a: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оформление уголка для родителей;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беседы; консультативные встречи;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изготовление атрибутов, костюмов и декораций для праздников;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 презентации проведенных мероприятий на официальном сайте ОУ.</a:t>
                      </a:r>
                    </a:p>
                  </a:txBody>
                  <a:tcPr marL="47383" marR="47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285852"/>
          <a:ext cx="6357981" cy="315496"/>
        </p:xfrm>
        <a:graphic>
          <a:graphicData uri="http://schemas.openxmlformats.org/drawingml/2006/table">
            <a:tbl>
              <a:tblPr/>
              <a:tblGrid>
                <a:gridCol w="1767336"/>
                <a:gridCol w="2697841"/>
                <a:gridCol w="1892804"/>
              </a:tblGrid>
              <a:tr h="315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Праздники и развлечения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Музыка на других занятиях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46" y="2285984"/>
          <a:ext cx="4572000" cy="192786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5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МУЗЫКА В ДОШКОЛЬНОМ ОТДЕЛЕНИИ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91" marR="4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428992"/>
          <a:ext cx="6572294" cy="578358"/>
        </p:xfrm>
        <a:graphic>
          <a:graphicData uri="http://schemas.openxmlformats.org/drawingml/2006/table">
            <a:tbl>
              <a:tblPr/>
              <a:tblGrid>
                <a:gridCol w="1398922"/>
                <a:gridCol w="264533"/>
                <a:gridCol w="1247005"/>
                <a:gridCol w="668668"/>
                <a:gridCol w="1247005"/>
                <a:gridCol w="249871"/>
                <a:gridCol w="1496290"/>
              </a:tblGrid>
              <a:tr h="405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Фронтальные музыкальные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Игровая музыкальная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взрослых и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музыкальные занятия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571744" y="4786314"/>
            <a:ext cx="1436688" cy="1384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ритмического чувства в различных видах двигательной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214290" y="5286380"/>
            <a:ext cx="1371601" cy="220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-традиционные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-тематические </a:t>
            </a:r>
            <a:endParaRPr kumimoji="0" lang="ru-RU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-комплексные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1714488" y="6572264"/>
            <a:ext cx="1619250" cy="161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-театрализованные и музыкальные игры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-музыкально-дидактические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-игры с пением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-ритмические игры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5214950" y="5357818"/>
            <a:ext cx="1423987" cy="220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-творческие занятия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слуха и голоса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-упражнения в освоении музыкальных движений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-обучение игре на музыкальных инструментах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500438" y="6572264"/>
            <a:ext cx="1566863" cy="161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-театрализованная деятельность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-малые ансамбли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79" name="AutoShape 15"/>
          <p:cNvSpPr>
            <a:spLocks noChangeShapeType="1"/>
          </p:cNvSpPr>
          <p:nvPr/>
        </p:nvSpPr>
        <p:spPr bwMode="auto">
          <a:xfrm flipV="1">
            <a:off x="3214686" y="1643042"/>
            <a:ext cx="2155825" cy="600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80" name="AutoShape 16"/>
          <p:cNvSpPr>
            <a:spLocks noChangeShapeType="1"/>
          </p:cNvSpPr>
          <p:nvPr/>
        </p:nvSpPr>
        <p:spPr bwMode="auto">
          <a:xfrm flipH="1" flipV="1">
            <a:off x="1000108" y="1643042"/>
            <a:ext cx="2246312" cy="600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4" name="AutoShape 10"/>
          <p:cNvSpPr>
            <a:spLocks noChangeShapeType="1"/>
          </p:cNvSpPr>
          <p:nvPr/>
        </p:nvSpPr>
        <p:spPr bwMode="auto">
          <a:xfrm>
            <a:off x="3214686" y="2500298"/>
            <a:ext cx="2690813" cy="939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5" name="AutoShape 11"/>
          <p:cNvSpPr>
            <a:spLocks noChangeShapeType="1"/>
          </p:cNvSpPr>
          <p:nvPr/>
        </p:nvSpPr>
        <p:spPr bwMode="auto">
          <a:xfrm>
            <a:off x="3214686" y="2500298"/>
            <a:ext cx="862013" cy="939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6" name="AutoShape 12"/>
          <p:cNvSpPr>
            <a:spLocks noChangeShapeType="1"/>
          </p:cNvSpPr>
          <p:nvPr/>
        </p:nvSpPr>
        <p:spPr bwMode="auto">
          <a:xfrm>
            <a:off x="3214686" y="2500298"/>
            <a:ext cx="0" cy="21034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7" name="AutoShape 13"/>
          <p:cNvSpPr>
            <a:spLocks noChangeShapeType="1"/>
          </p:cNvSpPr>
          <p:nvPr/>
        </p:nvSpPr>
        <p:spPr bwMode="auto">
          <a:xfrm flipH="1">
            <a:off x="2143116" y="2500298"/>
            <a:ext cx="1084263" cy="939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8" name="AutoShape 14"/>
          <p:cNvSpPr>
            <a:spLocks noChangeShapeType="1"/>
          </p:cNvSpPr>
          <p:nvPr/>
        </p:nvSpPr>
        <p:spPr bwMode="auto">
          <a:xfrm flipH="1">
            <a:off x="428604" y="2500298"/>
            <a:ext cx="2795588" cy="939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2" name="AutoShape 8"/>
          <p:cNvSpPr>
            <a:spLocks noChangeShapeType="1"/>
          </p:cNvSpPr>
          <p:nvPr/>
        </p:nvSpPr>
        <p:spPr bwMode="auto">
          <a:xfrm>
            <a:off x="5929330" y="4071934"/>
            <a:ext cx="0" cy="1174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67" name="AutoShape 3"/>
          <p:cNvSpPr>
            <a:spLocks noChangeShapeType="1"/>
          </p:cNvSpPr>
          <p:nvPr/>
        </p:nvSpPr>
        <p:spPr bwMode="auto">
          <a:xfrm>
            <a:off x="4357694" y="4000496"/>
            <a:ext cx="0" cy="2460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66" name="AutoShape 2"/>
          <p:cNvSpPr>
            <a:spLocks noChangeShapeType="1"/>
          </p:cNvSpPr>
          <p:nvPr/>
        </p:nvSpPr>
        <p:spPr bwMode="auto">
          <a:xfrm>
            <a:off x="2214554" y="4000496"/>
            <a:ext cx="0" cy="2460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71" name="AutoShape 7"/>
          <p:cNvSpPr>
            <a:spLocks noChangeShapeType="1"/>
          </p:cNvSpPr>
          <p:nvPr/>
        </p:nvSpPr>
        <p:spPr bwMode="auto">
          <a:xfrm>
            <a:off x="857232" y="4000496"/>
            <a:ext cx="0" cy="1174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0" y="571472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музыкального воспитания в дошкольном отделении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714348"/>
            <a:ext cx="6172200" cy="77569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НАПРАВЛЕНИЯ И ЗАДАЧИ ХУДОЖЕСТВЕННО-ЭСТЕТИЧЕСКОГО ВОСПИТАНИЯ ДЕТЕЙ МЛАДШЕГО ДОШКОЛЬНОГО ВОЗРАСТА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7" y="1357290"/>
          <a:ext cx="6143666" cy="7622388"/>
        </p:xfrm>
        <a:graphic>
          <a:graphicData uri="http://schemas.openxmlformats.org/drawingml/2006/table">
            <a:tbl>
              <a:tblPr/>
              <a:tblGrid>
                <a:gridCol w="1535622"/>
                <a:gridCol w="1535622"/>
                <a:gridCol w="1536211"/>
                <a:gridCol w="1536211"/>
              </a:tblGrid>
              <a:tr h="72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Эстетическое восприятие мира природы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Эстетическое восприятие социального мира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Художественное восприятие произведений искусства 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Художественно-изобразительная деятельность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Побуждать детей наблюдать за окружающей живой природой, всматриваться, замечать красоту природы;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Обогащать яркими впечатлениями от разнообразия красоты природы;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-Воспитывать эмоциональный отклик на окружающую природу;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-Воспитывать любовь ко всему живому, умение любоваться, видеть красоту вокруг себя.</a:t>
                      </a: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Дать детям представление о том, что все люди трудятся;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Воспитывать интерес, уважение к труду, людям труда;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Воспитывать бережное отношение к окружающему миру;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Формировать интерес к окружающим предметам;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Уметь обследовать их, осуществлять простейший сенсорный анализ, выделять ярко выраженные свойства, качества предмета;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Различать эмоциональное состояние людей;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-Воспитывать чувство симпатии к другим детям.</a:t>
                      </a: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Развивать эстетические чувства, художественное восприятие ребенка;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-Воспитывать эмоциональный отклик на произведения искусства;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Учить замечать яркость цветовых образов изобразительного и прикладного искусства;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Учить выделять средства выразительности в произведениях искусства;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-Дать элементарные представления об архитектуре;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-Формировать эмоционально-эстетическое отношение к народной культуре.</a:t>
                      </a: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Развивать интерес детей к изобразительной деятельности, к образному отражению увиденного, услышанного, прочувствованного;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Формировать представления о форме, величине, строении, цвете предметов, упражнять в передаче своего отношения к изображаемому, выделять главное в предмете и его признаки, настроение;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учить создавать образ из округлых форм и цветовых пятен;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Учить гармонично располагать предметы на плоскости листа;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-Развивать воображение, творческие способности;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Учить видеть средства выразительности в произведениях искусства;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-Знакомить с разнообразием изобразительных материалов</a:t>
                      </a: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85720"/>
            <a:ext cx="6172200" cy="918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НАПРАВЛЕНИЯ И ЗАДАЧИ ХУДОЖЕСТВЕННО-ЭСТЕТИЧЕСКОГО ВОСПИТАНИЯ ДЕТЕЙ СТАРШЕГО ДОШКОЛЬНОГО ВОЗРАСТА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357289"/>
          <a:ext cx="6357982" cy="7559426"/>
        </p:xfrm>
        <a:graphic>
          <a:graphicData uri="http://schemas.openxmlformats.org/drawingml/2006/table">
            <a:tbl>
              <a:tblPr/>
              <a:tblGrid>
                <a:gridCol w="1589190"/>
                <a:gridCol w="1589190"/>
                <a:gridCol w="1589801"/>
                <a:gridCol w="1589801"/>
              </a:tblGrid>
              <a:tr h="619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Эстетическое восприятие мира природы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Эстетическое восприятие социального мира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Художественное восприятие произведений искусства 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Художественно-изобразительная деятельность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Развивать интерес, желание и умение наблюдать за окружающей живой и неживой природой;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-Воспитывать эмоциональный отклик на красоту природы, любовь к природе, основы экологической культуры;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-Подводить к умению одухотворять природу, представлять себя в роли животного, растения, передавать его облик, характер, настроение.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Дать детям представление о труде взрослых, о профессиях;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-Воспитывать интерес, уважение к людям, которые трудятся на благо других людей; 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-Формировать знания о Родине, Москве;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-Знакомить с ближайшим окружением, учить любоваться красотой окружающих предметов;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выделять особенности строения предметов, их назначение;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-Знакомить с изменениями, происходящими в окружающем мире;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-Развивать эмоциональный отклик на человеческие взаимоотношения, поступки.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Развивать эстетическое восприятие, умение понимать содержание произведений искусства, всматриваться в картину, сравнивать произведения, проявляя к ним интерес;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Развивать эмоционально-эстетическую отзывчивость на произведения искусства;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выделять средства выразительности в произведениях искусства;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-Воспитывать эмоциональный отклик на отраженные в произведениях искусства поступки, события, соотносить со своими представлениями о красивом, радостном, печальном;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-Развивать представления об архитектуре;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-Формировать чувство цвета, его гармонии, симметрии, формы, ритма;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-Содействовать эмоциональному общению.</a:t>
                      </a:r>
                      <a:endParaRPr lang="ru-RU" sz="11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Развивать интерес детей к разным видам изобразительной деятельности;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-Развивать эстетические чувства;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Учить создавать художественный образ;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отражать свои впечатления от окружающего мира в продуктивной деятельности, придумывать, фантазировать;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-Развивать художественное творчество детей;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изображать себя в общении с близкими, животными, растениями, отражать общественные события;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передавать животных, человека в движении;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-Учить использовать разнообразные изобразительные материалы.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607" marR="21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44400</Words>
  <Application>Microsoft Office PowerPoint</Application>
  <PresentationFormat>Экран (4:3)</PresentationFormat>
  <Paragraphs>6293</Paragraphs>
  <Slides>217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217</vt:i4>
      </vt:variant>
    </vt:vector>
  </HeadingPairs>
  <TitlesOfParts>
    <vt:vector size="231" baseType="lpstr">
      <vt:lpstr>Arial</vt:lpstr>
      <vt:lpstr>Bookman Old Style</vt:lpstr>
      <vt:lpstr>Calibri</vt:lpstr>
      <vt:lpstr>Century Schoolbook</vt:lpstr>
      <vt:lpstr>Constantia</vt:lpstr>
      <vt:lpstr>Courier New</vt:lpstr>
      <vt:lpstr>Franklin Gothic Medium</vt:lpstr>
      <vt:lpstr>Microsoft Sans Serif</vt:lpstr>
      <vt:lpstr>MS Reference Sans Serif</vt:lpstr>
      <vt:lpstr>Symbol</vt:lpstr>
      <vt:lpstr>Tahoma</vt:lpstr>
      <vt:lpstr>Times New Roman</vt:lpstr>
      <vt:lpstr>Wingdings 2</vt:lpstr>
      <vt:lpstr>Поток</vt:lpstr>
      <vt:lpstr>ОБРАЗОВАТЕЛЬНАЯ ПРОГРАММА</vt:lpstr>
      <vt:lpstr>Содержание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Возрастные характеристики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Психолого-педагогическая характеристика детей с ЗПР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И КОМПЛЕКСИРОВАНИЕ ПРОГРАММ В ГРУППАХ  ОБЩЕРАЗВИВАЮЩЕЙ НАПРАВЛЕННОСТИ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образовательной деятельности, осуществляемой в процессе организации различных видов детской деятельности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воспитательно-образовательной работы по основным образовательным областям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 Л  А Н   МЕРОПРИЯТИЙ ПО ПРЕДУПРЕЖДЕНИЮ ДЕТСКОГО  ДОРОЖНО-ТРАНСПОРТНОГО ТРАВМАТИЗМА  ДОШКОЛЬНОЕ ОТДЕЛЕНИЕ  на 2014 – 2015 учебный год   </vt:lpstr>
      <vt:lpstr>ОРГАНИЗАЦИЯ ИЗУЧЕНИЯ ПРАВИЛ ДОРОЖНОГО ДВИЖЕНИЯ С ДЕТЬМИ </vt:lpstr>
      <vt:lpstr>Презентация PowerPoint</vt:lpstr>
      <vt:lpstr>Презентация PowerPoint</vt:lpstr>
      <vt:lpstr>Презентация PowerPoint</vt:lpstr>
      <vt:lpstr> ФОРМЫ РАБОТЫ ПО ОСНОВНЫМ ОБРАЗОВАТЕЛЬНЫМ ОБЛАСТЯМ    В РАЗНЫХ ВИДАХ ДЕЯТЕЛЬНОСТИ    «ПОЗНАВАТЕЛЬНОЕ РАЗВИТИЕ» </vt:lpstr>
      <vt:lpstr>Типы задач по развитию умственных способностей детей в процессе сенсорного воспитания</vt:lpstr>
      <vt:lpstr>Презентация PowerPoint</vt:lpstr>
      <vt:lpstr>Презентация PowerPoint</vt:lpstr>
      <vt:lpstr>СИСТЕМА РАБОТЫ ПО ОЗНАКОМЛЕНИЮ ДОШКОЛЬНИКОВ С ПРИРОДОЙ </vt:lpstr>
      <vt:lpstr>Презентация PowerPoint</vt:lpstr>
      <vt:lpstr>ФОРМЫ РАБОТЫ ПО ОСНОВНЫМ ОБРАЗОВАТЕЛЬНЫМ ОБЛАСТЯМ В РАЗНЫХ ВИДАХ ДЕЯТЕЛЬНОСТИ   «ФИЗИЧЕСКОЕ РАЗВИТИЕ» </vt:lpstr>
      <vt:lpstr>Презентация PowerPoint</vt:lpstr>
      <vt:lpstr>Презентация PowerPoint</vt:lpstr>
      <vt:lpstr>ФОРМЫ РАБОТЫ ПО ОСНОВНЫМ ОБРАЗОВАТЕЛЬНЫМ ОБЛАСТЯМ    В РАЗНЫХ ВИДАХ ДЕЯТЕЛЬНОСТИ    «ХУДОЖЕСТВЕННО-ЭСТЕТИЧЕСКОЕ РАЗВИТИЕ» </vt:lpstr>
      <vt:lpstr>Презентация PowerPoint</vt:lpstr>
      <vt:lpstr>НАПРАВЛЕНИЯ И ЗАДАЧИ ХУДОЖЕСТВЕННО-ЭСТЕТИЧЕСКОГО ВОСПИТАНИЯ ДЕТЕЙ МЛАДШЕГО ДОШКОЛЬНОГО ВОЗРАСТА </vt:lpstr>
      <vt:lpstr>НАПРАВЛЕНИЯ И ЗАДАЧИ ХУДОЖЕСТВЕННО-ЭСТЕТИЧЕСКОГО ВОСПИТАНИЯ ДЕТЕЙ СТАРШЕГО ДОШКОЛЬНОГО ВОЗРАСТА </vt:lpstr>
      <vt:lpstr>Презентация PowerPoint</vt:lpstr>
      <vt:lpstr>ФОРМЫ РАБОТЫ ПО ОСНОВНЫМ ОБРАЗОВАТЕЛЬНЫМ ОБЛАСТЯМ    В РАЗНЫХ ВИДАХ ДЕЯТЕЛЬНОСТИ   «РЕЧЕВОЕ РАЗВИТИЕ» </vt:lpstr>
      <vt:lpstr>Презентация PowerPoint</vt:lpstr>
      <vt:lpstr>Презентация PowerPoint</vt:lpstr>
      <vt:lpstr>Воспитательно-образовательная деятельность по профессиональной коррекции нарушений развития детей групп компенсирующей направленности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организации воспитательно-образовательного процесса в группах компенсирующей направленности на день</vt:lpstr>
      <vt:lpstr>Презентация PowerPoint</vt:lpstr>
      <vt:lpstr>РЕЖИМ ДНЯ      СТАРШАЯ ГРУППА ДЛЯ ДЕТЕЙ С ЗПР           </vt:lpstr>
      <vt:lpstr>РЕЖИМ ДНЯ      ПОДГОТОВИТЕЛЬНАЯ ГРУППА ДЛЯ ДЕТЕЙ С ЗПР           </vt:lpstr>
      <vt:lpstr>Двигательный режим  в группах компенсирующей направленности в соответствии с  СанПиН 2.4.2.30.49-13 Старшая группа </vt:lpstr>
      <vt:lpstr>Двигательный режим  в группах компенсирующей направленности в соответствии с  СанПиН 2.4.2.30.49-13 Подготовительная группа </vt:lpstr>
      <vt:lpstr>План непосредственной образовательной деятельности групп компенсирующей направленности на неделю в соответствии с программой коррекционно-развивающего воспитания и подготовки к школе детей с ЗПР под ред. С.Г.Шевченко</vt:lpstr>
      <vt:lpstr>Распределение режимных моментов в течение дня в группах компенсирующей направленности в соответствии с  СанПиН 2.4.2.30.49-13 показатель 5:1</vt:lpstr>
      <vt:lpstr>ВЫБОР И КОМПЛЕКСИРОВАНИЕ ПРОГРАММ В ГРУППАХ  КОМПЕНСИРУЮЩЕЙ НАПРАВЛЕННОСТИ С ПРИОРИТЕТНЫМ ОСУЩЕСТВЛЕНИЕМ ДЕЯТЕЛЬНОСТИ  ПО КВАЛИФИЦИРОВАННОЙ КОРРЕКЦИИ НЕДОСТАТКОВ В ФИЗИЧЕСКОМ И ПСИХИЧЕСКОМ РАЗВИТИИ ДЕТЕЙ С ОГРАНИЧЕННЫМИ ВОЗМОЖНОСТЯМИ ЗДОРОВЬЯ </vt:lpstr>
      <vt:lpstr>Презентация PowerPoint</vt:lpstr>
      <vt:lpstr>СОДЕРЖАНИЕ КОРЕКЦИОННО-РАЗВИВАЮЩЕЙ РАБОТЫ ВОСПИТАТЕЛЯ С ДЕТЬМИ С ЗПР В ПОВСЕДНЕВНОЙ ЖИЗНИ </vt:lpstr>
      <vt:lpstr>Презентация PowerPoint</vt:lpstr>
      <vt:lpstr>МОДЕЛЬ ОРГАНИЗАЦИИ РАБОТЫ УЧИТЕЛЯ-ДЕФЕКТОЛОГА  И УЧИТЕЛЯ-ЛОГОПЕДА В ГРУППАХ КОМПЕНСИРУЮЩЕЙ НАПРАВЛЕННОСТИ С ЗПР</vt:lpstr>
      <vt:lpstr>ГОДОВОЙ ПЛАН РАБОТЫ УЧИТЕЛЯ-ЛОГОПЕДА  в старшей и подготовительной к школе  группах компенсирующей направленности (ЗПР)  на 2014-2015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ГОДОВОЙ ПЛАН РАБОТЫ учителя-дефектолога  в старшей и подготовительной к школе  группах компенсирующей направленности (ЗПР)  на 2014-2015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Новые формы коррекционно-развивающего обучения в дошкольном отделении </vt:lpstr>
      <vt:lpstr>ПРОГРАММА ТЬЮТОРСКОГО СОПРОВОЖДЕНИЯ        ИНДИВИДУАЛЬНЫХ ОБРАЗОВАТЕЛЬНЫХ МАРШРУТОВ РАЗВИТИЯ   ОБУЧАЮЩИХСЯ РАЗНЫХ ОБРАЗОВАТЕЛЬНЫХ СТУПЕНЕЙ </vt:lpstr>
      <vt:lpstr>Презентация PowerPoint</vt:lpstr>
      <vt:lpstr>Презентация PowerPoint</vt:lpstr>
      <vt:lpstr>Презентация PowerPoint</vt:lpstr>
      <vt:lpstr>Презентация PowerPoint</vt:lpstr>
      <vt:lpstr>Воспитательно-образовательная деятельность по профессиональной коррекции нарушений развития детей общеобразовательных групп  </vt:lpstr>
      <vt:lpstr>ОРГАНИЗАЦИЯ КОРРЕКЦИОННО-ПРОФИЛАКТИЧЕСКОЙ РАБОТЫ  УЧИТЕЛЯ-ЛОГОПЕДА МАССОВЫХ ГРУПП. </vt:lpstr>
      <vt:lpstr>Презентация PowerPoint</vt:lpstr>
      <vt:lpstr>Содержание работы по поддержке детской инициативности</vt:lpstr>
      <vt:lpstr>Система работы по поддержке детской инициативности </vt:lpstr>
      <vt:lpstr>Содержание воспитательно-образовательной деятельности в группах для детей раннего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Двигательный режим  в группах для детей раннего возраста  соответствии с  СанПиН 2.4.2.30.49-13 Вторая группа раннего возраста</vt:lpstr>
      <vt:lpstr>Двигательный режим  в группах для детей раннего возраста  в соответствии с  СанПиН 2.4.2.30.49-13 Первая младшая группа</vt:lpstr>
      <vt:lpstr>План непосредственной образовательной деятельности групп для детей раннего возраста на неделю в соответствии с программой  «От рождения до школы» под ред. Н.Е. Вераксы, М.А.Васильевой</vt:lpstr>
      <vt:lpstr>РАСПРЕДЕЛЕНИЕ РЕЖИМНЫХ МОМЕНТОВ В ТЕЧЕНИЕ ДНЯ  ГРУППЫ РАННЕГО ВОЗРАСТА (средний показатель 5:1)  </vt:lpstr>
      <vt:lpstr>Презентация PowerPoint</vt:lpstr>
      <vt:lpstr>Презентация PowerPoint</vt:lpstr>
      <vt:lpstr>Презентация PowerPoint</vt:lpstr>
      <vt:lpstr>МОДЕЛЬ ПОСТРОЕНИЯ ОБРАЗОВАТЕЛЬНОГО ПРОЦЕССА С УЧЕТОМ ВОЗРАСТА ВОСПИТАННИКОВ, ОСНОВНЫХ НАПРАВЛЕНИЙ РАЗВИТИЯ И РАЗЛИЧНЫХ ВИДОВ ДЕТСКОЙ ДЕЯТЕЛЬНОСТИ РАННИЙ ВОЗРАСТ  </vt:lpstr>
      <vt:lpstr>Презентация PowerPoint</vt:lpstr>
      <vt:lpstr>Презентация PowerPoint</vt:lpstr>
      <vt:lpstr>Презентация PowerPoint</vt:lpstr>
      <vt:lpstr>ТЕМАТИЧЕСКОЕ ПЛАНИРОВАНИЕ ОБРАЗОВАТЕЛЬНОГО ПРОЦЕСА С  УЧЕТОМ ВРЕМЕНИ ГОДА И ВОЗРАСТНЫХ ПСИХОФИЗИОЛОГИЧЕСКИХ ВОЗМОЖНОСТЕЙ ДЕТЕЙ ОТ 1,5 до 3 лет. 2014-2015 учебный год</vt:lpstr>
      <vt:lpstr>Презентация PowerPoint</vt:lpstr>
      <vt:lpstr>Презентация PowerPoint</vt:lpstr>
      <vt:lpstr>Новые формы воспитательно-образовательной деятельности для детей раннего возраста</vt:lpstr>
      <vt:lpstr>Презентация PowerPoint</vt:lpstr>
      <vt:lpstr>План непосредственной образовательной деятельности  для адаптационной группы кратковременного пребывания</vt:lpstr>
      <vt:lpstr>ТЕМАТИЧЕСКОЕ ПЛАНИРОВАНИЕ ОБРАЗОВАТЕЛЬНОГО ПРОЦЕСА С  УЧЕТОМ ВРЕМЕНИ ГОДА И ВОЗРАСТНЫХ ПСИХОФИЗИОЛОГИЧЕСКИХ ВОЗМОЖНОСТЕЙ ДЕТЕЙ ОТ 1,5 до 3 лет. 2014-2015 учебный год</vt:lpstr>
      <vt:lpstr>Презентация PowerPoint</vt:lpstr>
      <vt:lpstr>ПРИОРИТЕТНОЕ НАПРАВЛЕНИЕ РАБОТЫ  «ЗДОРОВЫЙ РЕБЕНОК-ФИЗКУЛЬТУРА И СПОРТ В ДЕТСКОМ САДУ </vt:lpstr>
      <vt:lpstr>Приоритетное направление работы дошкольного отделения «Здоровый ребенок – физкультура и спорт в детском саду» </vt:lpstr>
      <vt:lpstr>ВИДЫ, ЗАДАЧИ И НЕОБХОДИМЫЕ УСЛОВИЯ ДЛЯ ДВИГАТЕЛЬНОЙ ДЕЯТЕЛЬНОСТИ РЕБЕНКА </vt:lpstr>
      <vt:lpstr>Презентация PowerPoint</vt:lpstr>
      <vt:lpstr>Презентация PowerPoint</vt:lpstr>
      <vt:lpstr>ДОШКОЛЬНОЕ ОТДЕЛЕНИЕ РЕАЛИЗУЕТ ПРОГРАММУ ПО УКРЕПЛЕНИЮ ЗДОРОВЬЯ ВОСПИТАННИКОВ ДОШКОЛЬНОГО ОТДЕЛЕНИЯ И ПРОФИЛАКТИКИ РЕСПИРАТОРНЫХ ЗАБОЛЕВАНИЙ У ЧАСТОБОЛЕЮЩИХ ДЕТЕЙ  «ЗДОРОВЫЙ МАЛЫШ»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ОРГАНИЗАЦИИ ВОСПИТАТЕЛЬНО-ОБРАЗОВАТЕЛЬНОГО ПРОЦЕССА   НА ДЕНЬ  ОБЩЕОБРАЗОВАТЕЛЬНЫЕ ГРУППЫ ОТ 3-х ДО 7-ми ЛЕТ </vt:lpstr>
      <vt:lpstr>РЕЖИМ ДНЯ      ВТОРАЯ МЛАДШАЯ ОБЩЕОБРАЗОВАТЕЛЬНАЯ ГРУППА </vt:lpstr>
      <vt:lpstr>РЕЖИМ ДНЯ      СРЕДНЯЯ ОБЩЕОБРАЗОВАТЕЛЬНАЯ ГРУППА </vt:lpstr>
      <vt:lpstr>РЕЖИМ ДНЯ      СТАРШАЯ ОБЩЕОБРАЗОВАТЕЛЬНАЯ ГРУППА </vt:lpstr>
      <vt:lpstr>РЕЖИМ ДНЯ      ПОДГОТОВИТЕЛЬНАЯ ОБЩЕОБРАЗОВАТЕЛЬНАЯ ГРУППА </vt:lpstr>
      <vt:lpstr>ДВИГАТЕЛЬНЫЙ РЕЖИМ  ОБЩЕОБРАЗОВАТЕЛЬНЫЕ ГРУППЫ </vt:lpstr>
      <vt:lpstr>ПЛАН НЕДЕЛЬНОЙ ОБРАЗОВАТЕЛЬНОЙ НАГРУЗКИ ДЛЯ ОБЩЕОБРАЗОВАТЕЛЬНЫХ ГРУПП от 3 до 7 лет В соответствии с основной общеобразовательной программой «От рождения до школы» под редакцией Н.Е.Вераксы, М.А Васильевой, Т.С.Комаровой </vt:lpstr>
      <vt:lpstr>РАСПРЕДЕЛЕНИЕ РЕЖИМНЫХ МОМЕНТОВ В ТЕЧЕНИЕ ДНЯ  ОБЩЕОБРАЗОВАТЕЛЬНЫЕ ГРУППЫ (средний показатель 5:1) </vt:lpstr>
      <vt:lpstr>ТЕМАТИЧЕСКОЕ ПЛАНИРОВАНИЕ ОБРАЗОВАТЕЛЬНОГО ПРОЦЕСА С  УЧЕТОМ ВРЕМЕНИ ГОДА И ВОЗРАСТНЫХ ПСИХОФИЗИОЛОГИЧЕСКИХ ВОЗМОЖНОСТЕЙ ДЕТЕЙ ОТ 3-х до 7-ми лет. 2014-2015 учебный год </vt:lpstr>
      <vt:lpstr>Презентация PowerPoint</vt:lpstr>
      <vt:lpstr>Презентация PowerPoint</vt:lpstr>
      <vt:lpstr>Презентация PowerPoint</vt:lpstr>
      <vt:lpstr>МОНИТОРИНГ РАЗВИТИЯ ИНТЕГРАТИВНЫХ КАЧЕСТВ РАЗВИТИЯ РЕБЕНКА   В ОБЩЕОБРАЗОВАТЕЛЬНЫХ ГРУППАХ  ОТ 3-Х ДО 7-МИ ЛЕТ </vt:lpstr>
      <vt:lpstr>Презентация PowerPoint</vt:lpstr>
      <vt:lpstr>УСЛОВИЯ РЕАЛИЗАЦИИ ОБРАЗОВАТЕЛЬНОЙ  ПРОГРАММЫ </vt:lpstr>
      <vt:lpstr>Презентация PowerPoint</vt:lpstr>
      <vt:lpstr>УСЛОВИЯ ДЛЯ СОЦИАЛЬНО-ЛИЧНОСТНОГО РАЗВИТИЯ ДЕТЕЙ ДОШКОЛЬНОГО ВОЗРАСТА </vt:lpstr>
      <vt:lpstr>План работы социально-психологической службы дошкольного отделения на 2014-2015 уч.год</vt:lpstr>
      <vt:lpstr>Презентация PowerPoint</vt:lpstr>
      <vt:lpstr>Презентация PowerPoint</vt:lpstr>
      <vt:lpstr>Презентация PowerPoint</vt:lpstr>
      <vt:lpstr>Материально-техническое оснащение кабинетов специалистов </vt:lpstr>
      <vt:lpstr>Презентация PowerPoint</vt:lpstr>
      <vt:lpstr>Презентация PowerPoint</vt:lpstr>
      <vt:lpstr>Предметно-развивающая среда дошкольного отделения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Кадровое обеспечение дошкольного отделения</vt:lpstr>
      <vt:lpstr>Презентация PowerPoint</vt:lpstr>
      <vt:lpstr>Презентация PowerPoint</vt:lpstr>
      <vt:lpstr>Планирование работы по повышению уровня теоретической подготовки педагогов в 2014-2015 уч.году</vt:lpstr>
      <vt:lpstr>Планирование работы по повышению профессионального мастерства педагогов в 2014-2015 уч.году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</dc:title>
  <dc:creator>Светлана</dc:creator>
  <cp:lastModifiedBy>Пользователь Windows</cp:lastModifiedBy>
  <cp:revision>335</cp:revision>
  <dcterms:created xsi:type="dcterms:W3CDTF">2014-07-07T11:46:23Z</dcterms:created>
  <dcterms:modified xsi:type="dcterms:W3CDTF">2015-03-21T20:17:17Z</dcterms:modified>
</cp:coreProperties>
</file>