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19F"/>
    <a:srgbClr val="FF6600"/>
    <a:srgbClr val="CC3300"/>
    <a:srgbClr val="FF3300"/>
    <a:srgbClr val="FF5050"/>
    <a:srgbClr val="FF0000"/>
    <a:srgbClr val="FF99FF"/>
    <a:srgbClr val="CF31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1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 custT="1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/>
            <a:t>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полифункциональной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/>
            <a:t>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трансформируемой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содержательно-насыщенной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 custT="1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/>
            <a:t>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вариативной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    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безопасной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 custScaleX="104161" custLinFactNeighborX="2500" custLinFactNeighborY="1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 custLinFactNeighborX="8492" custLinFactNeighborY="81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66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1AA9F6E-B1EB-4676-9CED-87A2A0B25D1D}" type="pres">
      <dgm:prSet presAssocID="{C82067FB-8785-4635-9339-D71A05D34438}" presName="text_2" presStyleLbl="node1" presStyleIdx="1" presStyleCnt="6" custScaleX="110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CBE8F4A-7A7C-49A1-A2F1-8BEC1AF3A1DB}" type="pres">
      <dgm:prSet presAssocID="{2E0A0037-12AE-40C3-8676-6C8CC9E6F89B}" presName="text_3" presStyleLbl="node1" presStyleIdx="2" presStyleCnt="6" custScaleX="11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 custLinFactNeighborX="1563" custLinFactNeighborY="-2299"/>
      <dgm:spPr>
        <a:solidFill>
          <a:schemeClr val="accent5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0BAA78F-54EE-4A2F-A905-E150FDC61160}" type="pres">
      <dgm:prSet presAssocID="{FDDB28F7-E333-4F32-8D86-D32C2669E97E}" presName="text_4" presStyleLbl="node1" presStyleIdx="3" presStyleCnt="6" custScaleX="111910" custScaleY="116548" custLinFactNeighborX="-1238" custLinFactNeighborY="-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D87EF1B-9E4F-45DA-A518-AE9CA5BDF16A}" type="pres">
      <dgm:prSet presAssocID="{A41514A3-3E21-4A04-B4AB-BE68A887FFC1}" presName="text_5" presStyleLbl="node1" presStyleIdx="4" presStyleCnt="6" custScaleX="110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C1819281-7644-449A-82D6-54C35F6C5AFD}" type="pres">
      <dgm:prSet presAssocID="{9AB0A266-8AFB-4EA3-87A8-50C1CD39BE93}" presName="text_6" presStyleLbl="node1" presStyleIdx="5" presStyleCnt="6" custScaleX="109161" custLinFactNeighborX="1269" custLinFactNeighborY="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80ACD022-DDA1-4C48-9E75-8242DFA67F64}" type="presOf" srcId="{B330CA5B-3E3D-414A-9066-5506DDC6B9E2}" destId="{D3BF6BEA-F023-4B54-AC89-4EABD3C03146}" srcOrd="0" destOrd="0" presId="urn:microsoft.com/office/officeart/2008/layout/VerticalCurvedList"/>
    <dgm:cxn modelId="{EBA528AA-4950-4DE9-A2FF-FD5585B1D89F}" type="presOf" srcId="{7A9BDEE8-08A0-4E61-8D1B-6FC725ACBA57}" destId="{318DD10F-FA77-44BB-99DA-5FB184566535}" srcOrd="0" destOrd="0" presId="urn:microsoft.com/office/officeart/2008/layout/VerticalCurvedList"/>
    <dgm:cxn modelId="{26B870AF-EBD1-4812-8C2E-07F46CDEE8ED}" type="presOf" srcId="{FDDB28F7-E333-4F32-8D86-D32C2669E97E}" destId="{70BAA78F-54EE-4A2F-A905-E150FDC61160}" srcOrd="0" destOrd="0" presId="urn:microsoft.com/office/officeart/2008/layout/VerticalCurvedList"/>
    <dgm:cxn modelId="{0A86A065-2655-4A3B-B614-6CD3B807F8A6}" type="presOf" srcId="{A41514A3-3E21-4A04-B4AB-BE68A887FFC1}" destId="{1D87EF1B-9E4F-45DA-A518-AE9CA5BDF16A}" srcOrd="0" destOrd="0" presId="urn:microsoft.com/office/officeart/2008/layout/VerticalCurvedList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E12CFC1B-D344-443C-8F67-AAABBA8A657D}" type="presOf" srcId="{2E0A0037-12AE-40C3-8676-6C8CC9E6F89B}" destId="{9CBE8F4A-7A7C-49A1-A2F1-8BEC1AF3A1DB}" srcOrd="0" destOrd="0" presId="urn:microsoft.com/office/officeart/2008/layout/VerticalCurvedList"/>
    <dgm:cxn modelId="{DE094E23-7780-491B-AD09-A16B1A716015}" type="presOf" srcId="{9AB0A266-8AFB-4EA3-87A8-50C1CD39BE93}" destId="{C1819281-7644-449A-82D6-54C35F6C5AFD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12EAB78F-39F1-43C1-B5BE-4311BF1734A1}" type="presOf" srcId="{C82067FB-8785-4635-9339-D71A05D34438}" destId="{61AA9F6E-B1EB-4676-9CED-87A2A0B25D1D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10DC88F2-05C1-492A-A941-8EC1465F4AEC}" type="presOf" srcId="{06D80A41-75C7-4BB4-BEF4-37174CC8E256}" destId="{A9FB545B-5A3D-4D1C-BA35-91A5956263C5}" srcOrd="0" destOrd="0" presId="urn:microsoft.com/office/officeart/2008/layout/VerticalCurvedList"/>
    <dgm:cxn modelId="{0EB96A9E-5602-4251-8058-597EEA3410A2}" type="presParOf" srcId="{318DD10F-FA77-44BB-99DA-5FB184566535}" destId="{2DBEEA5B-AB94-43BB-A7FC-FCD8357226E4}" srcOrd="0" destOrd="0" presId="urn:microsoft.com/office/officeart/2008/layout/VerticalCurvedList"/>
    <dgm:cxn modelId="{C2C3BD8F-C78B-490C-8EF6-92146D943E4C}" type="presParOf" srcId="{2DBEEA5B-AB94-43BB-A7FC-FCD8357226E4}" destId="{7402FCCB-F4A1-477E-A7F9-063F69400C60}" srcOrd="0" destOrd="0" presId="urn:microsoft.com/office/officeart/2008/layout/VerticalCurvedList"/>
    <dgm:cxn modelId="{C6533E02-D864-4E04-9C74-8C8B73B28F7B}" type="presParOf" srcId="{7402FCCB-F4A1-477E-A7F9-063F69400C60}" destId="{490930E4-A093-49EE-AA58-0B3850662076}" srcOrd="0" destOrd="0" presId="urn:microsoft.com/office/officeart/2008/layout/VerticalCurvedList"/>
    <dgm:cxn modelId="{CBBC68EA-6499-45AA-A510-0602E919A81C}" type="presParOf" srcId="{7402FCCB-F4A1-477E-A7F9-063F69400C60}" destId="{D3BF6BEA-F023-4B54-AC89-4EABD3C03146}" srcOrd="1" destOrd="0" presId="urn:microsoft.com/office/officeart/2008/layout/VerticalCurvedList"/>
    <dgm:cxn modelId="{F271D6D5-E729-401E-A5B7-864EF2FC21D9}" type="presParOf" srcId="{7402FCCB-F4A1-477E-A7F9-063F69400C60}" destId="{38AC59E7-DFEF-4C0D-95F5-57323E8AD402}" srcOrd="2" destOrd="0" presId="urn:microsoft.com/office/officeart/2008/layout/VerticalCurvedList"/>
    <dgm:cxn modelId="{FF55F85A-C00D-461F-83DD-BE7332CB31CD}" type="presParOf" srcId="{7402FCCB-F4A1-477E-A7F9-063F69400C60}" destId="{3445DFFB-207A-48B3-953C-A005F4B32581}" srcOrd="3" destOrd="0" presId="urn:microsoft.com/office/officeart/2008/layout/VerticalCurvedList"/>
    <dgm:cxn modelId="{FDC56E28-0D46-44B2-81C6-2E621FB2F918}" type="presParOf" srcId="{2DBEEA5B-AB94-43BB-A7FC-FCD8357226E4}" destId="{A9FB545B-5A3D-4D1C-BA35-91A5956263C5}" srcOrd="1" destOrd="0" presId="urn:microsoft.com/office/officeart/2008/layout/VerticalCurvedList"/>
    <dgm:cxn modelId="{A2828407-A571-4263-A310-65CC06782945}" type="presParOf" srcId="{2DBEEA5B-AB94-43BB-A7FC-FCD8357226E4}" destId="{37EBF1F8-80F9-49DF-B24C-A4EC7A402A17}" srcOrd="2" destOrd="0" presId="urn:microsoft.com/office/officeart/2008/layout/VerticalCurvedList"/>
    <dgm:cxn modelId="{C8385ED5-1662-473A-8C5F-F37C6231137D}" type="presParOf" srcId="{37EBF1F8-80F9-49DF-B24C-A4EC7A402A17}" destId="{93389351-A2D4-4158-8E15-61620A6FDCF2}" srcOrd="0" destOrd="0" presId="urn:microsoft.com/office/officeart/2008/layout/VerticalCurvedList"/>
    <dgm:cxn modelId="{59329863-7A00-459E-8AFE-32B0FE3D4499}" type="presParOf" srcId="{2DBEEA5B-AB94-43BB-A7FC-FCD8357226E4}" destId="{61AA9F6E-B1EB-4676-9CED-87A2A0B25D1D}" srcOrd="3" destOrd="0" presId="urn:microsoft.com/office/officeart/2008/layout/VerticalCurvedList"/>
    <dgm:cxn modelId="{25FDB6EF-441C-4894-B60B-E5508453FA44}" type="presParOf" srcId="{2DBEEA5B-AB94-43BB-A7FC-FCD8357226E4}" destId="{9166B611-37C9-4C2A-85AA-F4CC8A5D7BC1}" srcOrd="4" destOrd="0" presId="urn:microsoft.com/office/officeart/2008/layout/VerticalCurvedList"/>
    <dgm:cxn modelId="{EA0F747E-D5D0-4349-8511-E466B8912A25}" type="presParOf" srcId="{9166B611-37C9-4C2A-85AA-F4CC8A5D7BC1}" destId="{8479D05D-B0C8-4791-AE52-9F5771546457}" srcOrd="0" destOrd="0" presId="urn:microsoft.com/office/officeart/2008/layout/VerticalCurvedList"/>
    <dgm:cxn modelId="{430BB24C-2069-4D19-8E56-2FCB5CE21AC7}" type="presParOf" srcId="{2DBEEA5B-AB94-43BB-A7FC-FCD8357226E4}" destId="{9CBE8F4A-7A7C-49A1-A2F1-8BEC1AF3A1DB}" srcOrd="5" destOrd="0" presId="urn:microsoft.com/office/officeart/2008/layout/VerticalCurvedList"/>
    <dgm:cxn modelId="{082FC5E6-C3B4-4081-BA08-7DB44D3A1AB7}" type="presParOf" srcId="{2DBEEA5B-AB94-43BB-A7FC-FCD8357226E4}" destId="{DC59372E-FDF2-4463-809E-C699013FC8A0}" srcOrd="6" destOrd="0" presId="urn:microsoft.com/office/officeart/2008/layout/VerticalCurvedList"/>
    <dgm:cxn modelId="{D8C3ED02-1EF9-426A-9930-7356D61550A5}" type="presParOf" srcId="{DC59372E-FDF2-4463-809E-C699013FC8A0}" destId="{A23CFAAB-55BB-4929-A421-6D71053F1CF3}" srcOrd="0" destOrd="0" presId="urn:microsoft.com/office/officeart/2008/layout/VerticalCurvedList"/>
    <dgm:cxn modelId="{5434E65E-02FA-4F54-B383-35578E462511}" type="presParOf" srcId="{2DBEEA5B-AB94-43BB-A7FC-FCD8357226E4}" destId="{70BAA78F-54EE-4A2F-A905-E150FDC61160}" srcOrd="7" destOrd="0" presId="urn:microsoft.com/office/officeart/2008/layout/VerticalCurvedList"/>
    <dgm:cxn modelId="{75E7D01F-7A82-4CF4-8C4B-9442A070EBDE}" type="presParOf" srcId="{2DBEEA5B-AB94-43BB-A7FC-FCD8357226E4}" destId="{B229D426-0BD3-46BB-AC76-EDBEA9661F80}" srcOrd="8" destOrd="0" presId="urn:microsoft.com/office/officeart/2008/layout/VerticalCurvedList"/>
    <dgm:cxn modelId="{5C0C8F06-9565-461E-BCD9-9CFBB18B4628}" type="presParOf" srcId="{B229D426-0BD3-46BB-AC76-EDBEA9661F80}" destId="{707E4234-B6DE-425A-BDD7-CB6D0B1A954A}" srcOrd="0" destOrd="0" presId="urn:microsoft.com/office/officeart/2008/layout/VerticalCurvedList"/>
    <dgm:cxn modelId="{BB9F6777-FAB7-4774-9472-DEE1E5038ABE}" type="presParOf" srcId="{2DBEEA5B-AB94-43BB-A7FC-FCD8357226E4}" destId="{1D87EF1B-9E4F-45DA-A518-AE9CA5BDF16A}" srcOrd="9" destOrd="0" presId="urn:microsoft.com/office/officeart/2008/layout/VerticalCurvedList"/>
    <dgm:cxn modelId="{7B51DE4A-8C08-46A2-9FD6-61FC35C2018D}" type="presParOf" srcId="{2DBEEA5B-AB94-43BB-A7FC-FCD8357226E4}" destId="{FBC5B383-A17E-470D-921C-4EE90B422CB4}" srcOrd="10" destOrd="0" presId="urn:microsoft.com/office/officeart/2008/layout/VerticalCurvedList"/>
    <dgm:cxn modelId="{71AE7E67-705E-4D66-8F14-E63C42F3796B}" type="presParOf" srcId="{FBC5B383-A17E-470D-921C-4EE90B422CB4}" destId="{54CA4984-F00A-466A-9489-3FB269FFDC26}" srcOrd="0" destOrd="0" presId="urn:microsoft.com/office/officeart/2008/layout/VerticalCurvedList"/>
    <dgm:cxn modelId="{454FEB91-7642-402A-8285-C8BFC45A25EF}" type="presParOf" srcId="{2DBEEA5B-AB94-43BB-A7FC-FCD8357226E4}" destId="{C1819281-7644-449A-82D6-54C35F6C5AFD}" srcOrd="11" destOrd="0" presId="urn:microsoft.com/office/officeart/2008/layout/VerticalCurvedList"/>
    <dgm:cxn modelId="{ABB11B8F-2C44-4C1E-BBE1-731DF95D9C57}" type="presParOf" srcId="{2DBEEA5B-AB94-43BB-A7FC-FCD8357226E4}" destId="{3F1648F2-29E3-435B-8691-8C7FF643E6A0}" srcOrd="12" destOrd="0" presId="urn:microsoft.com/office/officeart/2008/layout/VerticalCurvedList"/>
    <dgm:cxn modelId="{8A19D7E1-170A-4DBC-8821-928420078E9D}" type="presParOf" srcId="{3F1648F2-29E3-435B-8691-8C7FF643E6A0}" destId="{3060B011-37EC-4106-8F6C-702A9CAE7760}" srcOrd="0" destOrd="0" presId="urn:microsoft.com/office/officeart/2008/layout/VerticalCurvedList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5219304" y="-136323"/>
          <a:ext cx="6122031" cy="6122031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295266" y="895657"/>
          <a:ext cx="3342371" cy="478713"/>
        </a:xfrm>
        <a:prstGeom prst="rect">
          <a:avLst/>
        </a:prstGeom>
        <a:solidFill>
          <a:srgbClr val="FF000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</a:t>
          </a:r>
          <a:r>
            <a:rPr lang="ru-RU" sz="17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содержательно-насыщенной</a:t>
          </a:r>
          <a:endParaRPr lang="ru-RU" sz="17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66" y="895657"/>
        <a:ext cx="3342371" cy="478713"/>
      </dsp:txXfrm>
    </dsp:sp>
    <dsp:sp modelId="{93389351-A2D4-4158-8E15-61620A6FDCF2}">
      <dsp:nvSpPr>
        <dsp:cNvPr id="0" name=""/>
        <dsp:cNvSpPr/>
      </dsp:nvSpPr>
      <dsp:spPr>
        <a:xfrm>
          <a:off x="39132" y="835660"/>
          <a:ext cx="598391" cy="598391"/>
        </a:xfrm>
        <a:prstGeom prst="ellipse">
          <a:avLst/>
        </a:prstGeom>
        <a:solidFill>
          <a:srgbClr val="CC33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1AA9F6E-B1EB-4676-9CED-87A2A0B25D1D}">
      <dsp:nvSpPr>
        <dsp:cNvPr id="0" name=""/>
        <dsp:cNvSpPr/>
      </dsp:nvSpPr>
      <dsp:spPr>
        <a:xfrm>
          <a:off x="534312" y="1608595"/>
          <a:ext cx="3109027" cy="478713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трансформируемой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312" y="1608595"/>
        <a:ext cx="3109027" cy="478713"/>
      </dsp:txXfrm>
    </dsp:sp>
    <dsp:sp modelId="{8479D05D-B0C8-4791-AE52-9F5771546457}">
      <dsp:nvSpPr>
        <dsp:cNvPr id="0" name=""/>
        <dsp:cNvSpPr/>
      </dsp:nvSpPr>
      <dsp:spPr>
        <a:xfrm>
          <a:off x="382091" y="1548755"/>
          <a:ext cx="598391" cy="598391"/>
        </a:xfrm>
        <a:prstGeom prst="ellipse">
          <a:avLst/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720074" y="2326573"/>
          <a:ext cx="2917566" cy="47871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полифункциональной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74" y="2326573"/>
        <a:ext cx="2917566" cy="478713"/>
      </dsp:txXfrm>
    </dsp:sp>
    <dsp:sp modelId="{A23CFAAB-55BB-4929-A421-6D71053F1CF3}">
      <dsp:nvSpPr>
        <dsp:cNvPr id="0" name=""/>
        <dsp:cNvSpPr/>
      </dsp:nvSpPr>
      <dsp:spPr>
        <a:xfrm>
          <a:off x="571507" y="2252977"/>
          <a:ext cx="598391" cy="598391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671814" y="2987202"/>
          <a:ext cx="2948844" cy="557930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вариативной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1814" y="2987202"/>
        <a:ext cx="2948844" cy="557930"/>
      </dsp:txXfrm>
    </dsp:sp>
    <dsp:sp modelId="{707E4234-B6DE-425A-BDD7-CB6D0B1A954A}">
      <dsp:nvSpPr>
        <dsp:cNvPr id="0" name=""/>
        <dsp:cNvSpPr/>
      </dsp:nvSpPr>
      <dsp:spPr>
        <a:xfrm>
          <a:off x="562154" y="2984258"/>
          <a:ext cx="598391" cy="59839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534312" y="3762076"/>
          <a:ext cx="3109027" cy="478713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доступной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312" y="3762076"/>
        <a:ext cx="3109027" cy="478713"/>
      </dsp:txXfrm>
    </dsp:sp>
    <dsp:sp modelId="{54CA4984-F00A-466A-9489-3FB269FFDC26}">
      <dsp:nvSpPr>
        <dsp:cNvPr id="0" name=""/>
        <dsp:cNvSpPr/>
      </dsp:nvSpPr>
      <dsp:spPr>
        <a:xfrm>
          <a:off x="382091" y="3702237"/>
          <a:ext cx="598391" cy="59839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140531" y="4505570"/>
          <a:ext cx="3502814" cy="478713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безопасной 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531" y="4505570"/>
        <a:ext cx="3502814" cy="478713"/>
      </dsp:txXfrm>
    </dsp:sp>
    <dsp:sp modelId="{3060B011-37EC-4106-8F6C-702A9CAE7760}">
      <dsp:nvSpPr>
        <dsp:cNvPr id="0" name=""/>
        <dsp:cNvSpPr/>
      </dsp:nvSpPr>
      <dsp:spPr>
        <a:xfrm>
          <a:off x="-11682" y="4420216"/>
          <a:ext cx="598391" cy="59839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CB383-C18B-445F-8A15-E197992725A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096A-9513-4EFC-A982-A3BC8F9BA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73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096A-9513-4EFC-A982-A3BC8F9BA0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8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096A-9513-4EFC-A982-A3BC8F9BA0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096A-9513-4EFC-A982-A3BC8F9BA0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643710"/>
          </a:xfrm>
        </p:spPr>
        <p:txBody>
          <a:bodyPr rtlCol="0">
            <a:normAutofit fontScale="4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программы второй младшей группы дошкольной организации, ориентированной на родителей (законных представителей) детей с учетом регионального компонента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Серегина Татьяна Сергеевна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8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комбинированного вида №10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Кашира, 2014 г.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14366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физических качеств;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Правильное формирование опорно-двигательной системы организма, развитие равновесия, координации движения, крупной и мелкой моторики рук;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Правильное выполнение основных движений;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начальных представлений о некоторых видах спорта;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Овладение подвижными играми с правилами;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Становление целенаправленности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двигательной сфере;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algn="ctr"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интерьер\Фетисова\Осень 2010 1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8596" y="5286388"/>
            <a:ext cx="1643074" cy="1357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интерьер\Фетисова\Осень 2010 1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357826"/>
            <a:ext cx="1785950" cy="12859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спортивная площадка\DSC058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286388"/>
            <a:ext cx="1785950" cy="1357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фото О здоровом питании\DSC0218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714752"/>
            <a:ext cx="1785950" cy="137083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Конк.Умники и умницы2013\1 0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1785950" cy="1357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14752"/>
            <a:ext cx="1643074" cy="14049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714752"/>
            <a:ext cx="1785950" cy="1357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2" name="Picture 4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3714752"/>
            <a:ext cx="1785950" cy="1357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и парциальные программы дошкольного образования, используемые в группе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000108"/>
            <a:ext cx="4172272" cy="5669252"/>
          </a:xfrm>
        </p:spPr>
        <p:txBody>
          <a:bodyPr rtlCol="0">
            <a:normAutofit/>
          </a:bodyPr>
          <a:lstStyle/>
          <a:p>
            <a:pPr lvl="0"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«Школа 2000…» (пособие «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Е. Е.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Кочемасова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1071546"/>
            <a:ext cx="4464496" cy="5669822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сестороннее развитие ребенка: развитие его мотивационной сферы, интеллектуальных и творческих сил, качеств личности.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мотивации учения, ориентированной на удовлетворение познавательных интересов, радость творчества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объема внимания 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памяти.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приемов умственных действий (анализ, синтез, сравнение, обобщение, классификация, аналогия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вариативного мышления, фантазии, творческих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речи, умения аргументировать свои высказывания, строить простейшие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умозаключения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умения целенаправленно владеть волевыми усилиями, устанавливать правильные отношения со сверстниками и взрослыми, видеть себя глазами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окружающих.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умений планировать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свои действия, осуществлять решение в соответствии с заданными правилами, проверять результат своих действий и т.д.).    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148" name="Picture 4" descr="http://bookriver.ru/img/covers/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643182"/>
            <a:ext cx="2952328" cy="40005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58" y="836712"/>
            <a:ext cx="8501122" cy="5904656"/>
          </a:xfrm>
        </p:spPr>
        <p:txBody>
          <a:bodyPr rtlCol="0">
            <a:normAutofit fontScale="250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семей;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семей;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информационного стенда;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Папка- передвижка;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открытых дверей;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и групповые консультации;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выставок детского творчества;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Приглашение родителей на детские концерты и праздники;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памяток;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Интернет-журнал;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доверия;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Почтовый ящик;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Переписка по электронной почте;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«материнской/отцовской школы»;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«Школы для родителей» (лекции, семинары, семинары-практикумы);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молодых родителей»;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библиотеки (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организации вечеров музыки и поэзии;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Маршруты выходного дня (в театр, музей, библиотеку и пр.);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объединения (клуб, студия, секция);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Концерты семейного воскресного абонемента;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театр;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праздники;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Участия в детской исследовательской и проектной деятельности.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оптимизации взаимодействия педагогического коллектива с семьями детей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папка с мастер-класс\КРЦ Семья\DSC01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785794"/>
            <a:ext cx="1213042" cy="8572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Users\Татьяна\Desktop\папка с мастер-класс\развлечение с родителями\DSC014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1116" y="2780929"/>
            <a:ext cx="1334287" cy="93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 descr="C:\Users\Татьяна\Desktop\папка с мастер-класс\развлечение с родителями\DSC01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9234" y="4720583"/>
            <a:ext cx="1226170" cy="980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7" name="Picture 5" descr="C:\Users\Татьяна\Desktop\папка с мастер-класс\развлечение с родителями\DSC014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1117" y="764704"/>
            <a:ext cx="1204850" cy="8783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8" name="Picture 6" descr="D:\Выпуск 2012\В 1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 flipH="1" flipV="1">
            <a:off x="5857884" y="2786058"/>
            <a:ext cx="1285884" cy="93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9" name="Picture 7" descr="D:\Род.собр.Серегина\1 0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5769311"/>
            <a:ext cx="1285883" cy="10327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80" name="Picture 8" descr="D:\Род.собр.Серегина\1 05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72262" y="3786190"/>
            <a:ext cx="1364789" cy="8572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81" name="Picture 9" descr="D:\фото от Г.В\Старш. гр\2 23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29322" y="4714884"/>
            <a:ext cx="1285884" cy="9973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Алёша\Desktop\DSC0147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714488"/>
            <a:ext cx="1364787" cy="10001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Группы\ГР, № 5\2 06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234" y="5750678"/>
            <a:ext cx="1226170" cy="10327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99005016"/>
              </p:ext>
            </p:extLst>
          </p:nvPr>
        </p:nvGraphicFramePr>
        <p:xfrm>
          <a:off x="214282" y="675957"/>
          <a:ext cx="3637638" cy="584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8" y="859607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группы</a:t>
            </a:r>
            <a:endParaRPr lang="ru-RU" sz="2400" dirty="0"/>
          </a:p>
        </p:txBody>
      </p:sp>
      <p:pic>
        <p:nvPicPr>
          <p:cNvPr id="14" name="Picture 2" descr="C:\Users\Татьяна\Desktop\фото группа 2 мл.гр\DSC03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893" y="686391"/>
            <a:ext cx="1874299" cy="19167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C:\Users\Татьяна\Desktop\фото группа 2 мл.гр\DSC032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3" y="686391"/>
            <a:ext cx="1889436" cy="19167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C:\Users\Татьяна\Desktop\фото группа 2 мл.гр\DSC033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2650" y="4792934"/>
            <a:ext cx="1874299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C:\Users\Татьяна\Desktop\фото группа 2 мл.гр\DSC033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2786058"/>
            <a:ext cx="1889436" cy="18387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5" name="Picture 7" descr="C:\Users\Татьяна\Desktop\фото группа 2 мл.гр\DSC033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4792934"/>
            <a:ext cx="1921213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6" name="Picture 8" descr="C:\Users\Татьяна\Desktop\фото группа 2 мл.гр\DSC033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32649" y="2803413"/>
            <a:ext cx="1874300" cy="18387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493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спортивная площадка\DSC05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2014149" cy="1656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402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:\9 мая\9 0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2040225" cy="1656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23 февр\DSC01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2208246" cy="1739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Выпуск 2012\В 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976711" cy="1656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:\Зеленый огонек\2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2286016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:\масленица\Масленица 2014 22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33169"/>
            <a:ext cx="1571636" cy="14819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праздник  шары\2 08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71678"/>
            <a:ext cx="2286016" cy="15716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143240" y="2000240"/>
            <a:ext cx="2786082" cy="21431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из жизни группы 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I:\фотки\прогулка лето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1571636" cy="13697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фотки\огород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214950"/>
            <a:ext cx="1636742" cy="14804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:\фотки\игры вода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214950"/>
            <a:ext cx="1643074" cy="15001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DSC06348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57356" y="5233169"/>
            <a:ext cx="1785950" cy="14819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D:\Конкурс чтецов 2012\2 04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725199" y="4241837"/>
            <a:ext cx="1714512" cy="24733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0" name="Picture 6" descr="D:\старш.гр\2 011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904960" y="3857628"/>
            <a:ext cx="1658928" cy="12858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1" name="Picture 7" descr="C:\Users\Татьяна\Desktop\DSC01597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14282" y="3857628"/>
            <a:ext cx="1571635" cy="12858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2" name="Picture 8" descr="C:\Users\Татьяна\Desktop\DSC01162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220489" y="3786189"/>
            <a:ext cx="1631459" cy="1357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группы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I:\грамоты детей\живот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928670"/>
            <a:ext cx="1871968" cy="27767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грамоты детей\Колмы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74" y="3861048"/>
            <a:ext cx="1972775" cy="24836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грамоты детей\Кондрашк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74" y="980728"/>
            <a:ext cx="1972776" cy="26730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грамоты детей\Олеся Кондрашк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861048"/>
            <a:ext cx="1866507" cy="24254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грамоты детей\Чашнико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00108"/>
            <a:ext cx="2000264" cy="26617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грамоты детей\Азар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861048"/>
            <a:ext cx="2015084" cy="24260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DSC02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1746793" cy="13100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Разное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1" name="Picture 3" descr="C:\Users\Татьяна\Desktop\DSC021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571480"/>
            <a:ext cx="1928826" cy="13037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C:\Users\Татьяна\Desktop\DSC00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571480"/>
            <a:ext cx="1785950" cy="12858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3" name="Picture 5" descr="C:\Users\Татьяна\Desktop\DSC022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000240"/>
            <a:ext cx="2928958" cy="22928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Татьяна\Desktop\DSC0228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571481"/>
            <a:ext cx="2214578" cy="2000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5" name="Picture 7" descr="C:\Users\Татьяна\Desktop\DSC011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43702" y="2714620"/>
            <a:ext cx="2286016" cy="2000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6" name="Picture 8" descr="C:\Users\Татьяна\Desktop\DSC0234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4429132"/>
            <a:ext cx="2000264" cy="217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7" name="Picture 9" descr="C:\Users\Татьяна\Desktop\DSC0150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28860" y="4429132"/>
            <a:ext cx="2143140" cy="217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8" name="Picture 10" descr="C:\Users\Татьяна\Desktop\DSC0087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702" y="4857760"/>
            <a:ext cx="2286016" cy="17429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9" name="Picture 11" descr="C:\Users\Татьяна\Desktop\DSC0194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868" y="2000240"/>
            <a:ext cx="2857520" cy="22928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60" name="Picture 12" descr="C:\Users\Татьяна\Desktop\DSC0106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43438" y="4429132"/>
            <a:ext cx="1847707" cy="217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dirty="0" smtClean="0"/>
              <a:t> 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 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Населенный пункт: г. Кашира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комбинированного вида №10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ДОО: Орлова Ирина Викторовна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 группы: Серегина Татьяна Сергеевна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Немцова Татьяна Анатольевна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группа: вторая младшая группа</a:t>
            </a:r>
          </a:p>
          <a:p>
            <a:pPr algn="ctr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дошкольной организации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Desktop\DSC054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836712"/>
            <a:ext cx="5715040" cy="331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-571536" y="4214818"/>
            <a:ext cx="328586" cy="350846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91513" cy="642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3786190"/>
            <a:ext cx="2857520" cy="1428760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(ОРИЕНТИР НА ОЦЕНКУ ВОСПИТАТЕЛЯ)</a:t>
            </a:r>
            <a:endParaRPr lang="ru-RU" sz="105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scr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643181"/>
            <a:ext cx="2428892" cy="235745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6000760" y="2500306"/>
            <a:ext cx="2928958" cy="1643074"/>
          </a:xfrm>
          <a:prstGeom prst="ellipse">
            <a:avLst/>
          </a:prstGeom>
          <a:solidFill>
            <a:srgbClr val="F7C19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 – ОБРАЗНОЕ МЫШЛЕНИЕ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(ПРОИСХОДИТ ПОСТЕПЕННЫЙ ОТРЫВ ДЕЙСТВИЙ РЕБЕНКА ОТ КОНКРЕТНОГО ПРЕДМЕТА, ПЕРЕНОС СИТУАЦИЙ В «КАК БУДТО»)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5008" y="4143380"/>
            <a:ext cx="2928958" cy="15001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ВОССОЗДАЮЩЕЕ ВООБРАЖЕНИЕ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ВОССОЗДАТЬ ОБРАЗЫ ИЗ СКАЗОК И РАССКАЗОВ ВЗРОСЛЫХ)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8662" y="1142984"/>
            <a:ext cx="2786082" cy="150019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ПОЛОВАЯ ИДЕНТИФИКАЦИЯ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(ПРОЯВЛЯЕТСЯ В ХАРАКТЕРЕ ВЫБИРАЕМЫХ ИГРУШЕК И СЮЖЕТОВ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2571744"/>
            <a:ext cx="2820852" cy="1357322"/>
          </a:xfrm>
          <a:prstGeom prst="ellipse">
            <a:avLst/>
          </a:prstGeom>
          <a:solidFill>
            <a:srgbClr val="CF31B1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</a:p>
          <a:p>
            <a:pPr algn="ctr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ПЕРЕПАДЫ НАСТРОЕНИЯ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728" y="5000636"/>
            <a:ext cx="2928958" cy="1428736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 СПОСОБЕН ДЛИТЕЛЬНОЕ ВРЕМЯ УДЕРЖИВАТЬ НА КАКОМ-ТО ПРЕДМЕТЕ, ОН БЫСТРО ПЕРЕКЛЮЧАЕТСЯ С ОДНОЙ ДЕЯТЕЛЬНОСТИ НА ДРУГУЮ)</a:t>
            </a:r>
            <a:endParaRPr lang="ru-RU" sz="105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9058" y="5214950"/>
            <a:ext cx="2928958" cy="135729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(НЕПРОИЗВОЛЬНАЯ, ХАРАКТЕРИЗУЕТСЯ ОБРАЗНОСТЬЮ)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785794"/>
            <a:ext cx="2857520" cy="15001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ОБЩЕНИЕ СТАНОВИТСЯ  ВНЕСИТУАТИВНЫМ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 ВЫСТУПАЕТ КАК НОСИТЕЛЬ ОПРЕЛЕЛЕННОЙ ОБЩЕСТВЕННОЙ ФУНКЦИИ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5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72132" y="1090589"/>
            <a:ext cx="2857520" cy="14144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(ВЕДУЩАЯ ДЕЯТЕЛЬНОСТЬ)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4394199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572132" y="2500306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15008" y="3370261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36407" y="4152917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4917293" y="500066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3643306" y="500063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 flipV="1">
            <a:off x="3286115" y="414338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3071802" y="326945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V="1">
            <a:off x="3428992" y="250030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513011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343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Количественный и качественный состав группы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Desktop\DSC03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36713"/>
            <a:ext cx="4142264" cy="5452086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DSC0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80" y="836714"/>
            <a:ext cx="4367176" cy="545208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704633" y="966271"/>
            <a:ext cx="578647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детей: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ребенка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0231" y="3933056"/>
            <a:ext cx="2857520" cy="13430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мальчиков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00364" y="4786322"/>
            <a:ext cx="2928958" cy="1414466"/>
          </a:xfrm>
          <a:prstGeom prst="ellipse">
            <a:avLst/>
          </a:prstGeom>
          <a:solidFill>
            <a:srgbClr val="FFFF00"/>
          </a:solidFill>
          <a:scene3d>
            <a:camera prst="perspectiveFront"/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здоровья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2707" y="3933056"/>
            <a:ext cx="2914664" cy="1343028"/>
          </a:xfrm>
          <a:prstGeom prst="ellipse">
            <a:avLst/>
          </a:prstGeom>
          <a:solidFill>
            <a:srgbClr val="FF0000"/>
          </a:solidFill>
          <a:scene3d>
            <a:camera prst="perspectiveFron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девочек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34" y="2428844"/>
            <a:ext cx="8401080" cy="4286304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Забота о здоровье, эмоциональном благополучии и своевременном всестороннем развитии каждого ребенка;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Максимальное использование разнообразных видов детской деятельности, их интеграция в целях повышения эффективности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–образовательного процесса;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организация воспитательно-образовательного процесса;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результатам детского творчества;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 подходов к воспитанию детей в условиях дошкольного образовательного учреждения и семьи;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давления предметного обучения.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513" cy="561956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дошкольного образования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642919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&amp;Bcy;&amp;iecy;&amp;zcy;&amp;ycy;&amp;mcy;&amp;yacy;&amp;ncy;&amp;ncy;&amp;y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714512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8484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ребенка со взрослыми и сверстниками;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готовности к совместной деятельности со сверстниками;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уважительного отношения и чувства принадлежности к своей семье и к сообществу детей и взрослых в Организации;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позитивных установок к различным видам труда и творчества;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основ безопасного поведения в быту, социуме, природе.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49051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Группы\Русская изба\1 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08750"/>
            <a:ext cx="2239740" cy="19724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Группы\Русская изба\1 1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194682"/>
            <a:ext cx="1602640" cy="19941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Группы\Русская изба\1 1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8917"/>
            <a:ext cx="1493928" cy="1980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Группы\Русская изба\1 1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08750"/>
            <a:ext cx="1551686" cy="20002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интересов, любознательности и познавательной мотивации;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познавательных действий, становление сознания;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воображения и  творческой активности;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pPr algn="ctr" eaLnBrk="1" hangingPunct="1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масленица\Масленица 2014 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77072"/>
            <a:ext cx="1928826" cy="1923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масленица\фото группа 2 мл.гр\DSC03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077072"/>
            <a:ext cx="1714512" cy="1923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фото от Г.В\Старш. гр\2 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77072"/>
            <a:ext cx="2143140" cy="1923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:\9 мая\2 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077072"/>
            <a:ext cx="2214578" cy="1923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речью как средством общения и культуры;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Обогащение активного словаря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связной, грамматически правильной диалогической и монологической речи;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речевого творчества;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звуковой и интонационной культуры речи, фонематического слуха;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звуковой аналитико-синтетической активности как предпосылки обучения грамоте.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217" name="Picture 1" descr="D:\на занятиях\DSC017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3929066"/>
            <a:ext cx="2571768" cy="21431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218" name="Picture 2" descr="D:\на занятиях\DSC018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3929066"/>
            <a:ext cx="2585902" cy="21431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3" descr="D:\на занятиях\DSC018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929066"/>
            <a:ext cx="2428892" cy="21431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85791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Становление эстетического отношения к окружающему миру;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элементарных представлений о видах искусства;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Стимулирование сопереживания персонажам художественных произведений;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pPr eaLnBrk="1" hangingPunct="1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 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4" name="Picture 2" descr="C:\Users\Татьяна\Desktop\папка с мастер-класс\мастер-класс Тигренок\DSC019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3500438"/>
            <a:ext cx="1857388" cy="15001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5" name="Picture 3" descr="C:\Users\Татьяна\Desktop\папка с мастер-класс\фото Пингвин\DSC009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00438"/>
            <a:ext cx="1857388" cy="15001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6" name="Picture 4" descr="C:\Users\Татьяна\Desktop\папка с мастер-класс\мастер-класс Снегирь 2\DSC008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500438"/>
            <a:ext cx="1857388" cy="15001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7" name="Picture 5" descr="C:\Users\Татьяна\Desktop\папка с мастер-класс\Мастер-класс Подъемный кран\DSC024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5072074"/>
            <a:ext cx="2228712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8" name="Picture 6" descr="C:\Users\Татьяна\Desktop\папка с мастер-класс\зан. Барышня\DSC007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3500438"/>
            <a:ext cx="1857388" cy="15001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9" name="Picture 7" descr="D:\Род.собр.Серегина\1 05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5786446" y="5072074"/>
            <a:ext cx="2097922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200" name="Picture 8" descr="D:\фотоРИП\DSC0176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0" y="5072074"/>
            <a:ext cx="2143140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2673</TotalTime>
  <Words>1086</Words>
  <Application>Microsoft Office PowerPoint</Application>
  <PresentationFormat>Экран (4:3)</PresentationFormat>
  <Paragraphs>191</Paragraphs>
  <Slides>16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 Информация о дошкольной организации </vt:lpstr>
      <vt:lpstr>Возрастные особенности</vt:lpstr>
      <vt:lpstr>  Количественный и качественный состав группы </vt:lpstr>
      <vt:lpstr>   Программа дошкольного образования   </vt:lpstr>
      <vt:lpstr> Социально-коммуникативное развитие </vt:lpstr>
      <vt:lpstr> Познавательное развитие </vt:lpstr>
      <vt:lpstr> Речевое развитие </vt:lpstr>
      <vt:lpstr>  Художественно-эстетическое развитие   </vt:lpstr>
      <vt:lpstr> Физическое развитие </vt:lpstr>
      <vt:lpstr> Авторские и парциальные программы дошкольного образования, используемые в группе </vt:lpstr>
      <vt:lpstr> Мероприятия по оптимизации взаимодействия педагогического коллектива с семьями детей </vt:lpstr>
      <vt:lpstr>Слайд 13</vt:lpstr>
      <vt:lpstr>   </vt:lpstr>
      <vt:lpstr>   Достижения группы   </vt:lpstr>
      <vt:lpstr>  Разное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233</cp:revision>
  <dcterms:created xsi:type="dcterms:W3CDTF">2014-11-18T18:37:07Z</dcterms:created>
  <dcterms:modified xsi:type="dcterms:W3CDTF">2015-03-26T20:03:08Z</dcterms:modified>
</cp:coreProperties>
</file>