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75" autoAdjust="0"/>
  </p:normalViewPr>
  <p:slideViewPr>
    <p:cSldViewPr>
      <p:cViewPr>
        <p:scale>
          <a:sx n="70" d="100"/>
          <a:sy n="70" d="100"/>
        </p:scale>
        <p:origin x="-168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47200" y="132412"/>
            <a:ext cx="5821071" cy="3090155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Игры и творческие задания направленные на развитие умственных способностей и создание творческого продукта в речевой деятельности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869160"/>
            <a:ext cx="6400800" cy="1752600"/>
          </a:xfrm>
        </p:spPr>
        <p:txBody>
          <a:bodyPr/>
          <a:lstStyle/>
          <a:p>
            <a:r>
              <a:rPr lang="ru-RU" dirty="0" smtClean="0"/>
              <a:t>Выполнила: Мустаева Ю.Ч.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20940" cy="548640"/>
          </a:xfrm>
        </p:spPr>
        <p:txBody>
          <a:bodyPr/>
          <a:lstStyle/>
          <a:p>
            <a:r>
              <a:rPr lang="ru-RU" b="1" dirty="0"/>
              <a:t>«Фантастический зверь»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Цель:</a:t>
            </a:r>
            <a:r>
              <a:rPr lang="ru-RU" dirty="0"/>
              <a:t> упражнять в образовании притяжательных прилагательных; в составлении простых распространенных предложений.</a:t>
            </a:r>
          </a:p>
          <a:p>
            <a:r>
              <a:rPr lang="ru-RU" i="1" dirty="0"/>
              <a:t>Материал:</a:t>
            </a:r>
            <a:r>
              <a:rPr lang="ru-RU" dirty="0"/>
              <a:t> картинки с изображением фантастических зверей, составленных из частей разных животных (например: голова волка, уши зайца, туловище медведя, хвост петуха, ноги  кабана).</a:t>
            </a:r>
          </a:p>
          <a:p>
            <a:r>
              <a:rPr lang="ru-RU" i="1" dirty="0"/>
              <a:t>Ход:</a:t>
            </a:r>
            <a:r>
              <a:rPr lang="ru-RU" dirty="0"/>
              <a:t> Ребёнок рассматривает картинку и описывает «невиданного» зверя, называя принадлежность каждой части тела тому или иному животному.</a:t>
            </a:r>
          </a:p>
          <a:p>
            <a:r>
              <a:rPr lang="ru-RU" dirty="0"/>
              <a:t>Например: «У этого зверя волчья голова, заячьи уши, медвежье туловище, петушиный хвост, кабаньи ноги».</a:t>
            </a:r>
          </a:p>
          <a:p>
            <a:endParaRPr lang="ru-RU" dirty="0"/>
          </a:p>
        </p:txBody>
      </p:sp>
      <p:pic>
        <p:nvPicPr>
          <p:cNvPr id="8198" name="Picture 6" descr="C:\Users\Валия\AppData\Local\Microsoft\Windows\Temporary Internet Files\Content.IE5\LSMWOE7G\единорог+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15054"/>
            <a:ext cx="3923928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36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речевые игры </a:t>
            </a:r>
            <a:r>
              <a:rPr lang="ru-RU" dirty="0"/>
              <a:t>по лексическим темам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«Растения»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1. </a:t>
            </a:r>
            <a:r>
              <a:rPr lang="ru-RU" i="1" u="sng" dirty="0"/>
              <a:t>Назови правильно</a:t>
            </a:r>
            <a:r>
              <a:rPr lang="ru-RU" i="1" u="sng" dirty="0" smtClean="0"/>
              <a:t>:</a:t>
            </a:r>
            <a:endParaRPr lang="ru-RU" dirty="0"/>
          </a:p>
          <a:p>
            <a:r>
              <a:rPr lang="ru-RU" dirty="0"/>
              <a:t>Новогоднее дерево.</a:t>
            </a:r>
          </a:p>
          <a:p>
            <a:r>
              <a:rPr lang="ru-RU" dirty="0" smtClean="0"/>
              <a:t>Сушеный виноград.                                                                               </a:t>
            </a:r>
          </a:p>
          <a:p>
            <a:r>
              <a:rPr lang="ru-RU" dirty="0" smtClean="0"/>
              <a:t>Нераспустившийся цветок.</a:t>
            </a:r>
          </a:p>
          <a:p>
            <a:r>
              <a:rPr lang="ru-RU" dirty="0" smtClean="0"/>
              <a:t>Сплетенные в кольцо цветы.</a:t>
            </a:r>
          </a:p>
          <a:p>
            <a:r>
              <a:rPr lang="ru-RU" dirty="0" smtClean="0"/>
              <a:t>Из чего сделан Буратино?</a:t>
            </a:r>
          </a:p>
          <a:p>
            <a:r>
              <a:rPr lang="ru-RU" dirty="0" smtClean="0"/>
              <a:t>Это растение обвивает все, что растет на его пути.</a:t>
            </a:r>
          </a:p>
          <a:p>
            <a:r>
              <a:rPr lang="ru-RU" dirty="0" smtClean="0"/>
              <a:t>Плодами этого кустарника можно посвистеть.</a:t>
            </a:r>
          </a:p>
          <a:p>
            <a:r>
              <a:rPr lang="ru-RU" dirty="0" smtClean="0"/>
              <a:t>Какое растение может нас обжечь?</a:t>
            </a:r>
          </a:p>
          <a:p>
            <a:r>
              <a:rPr lang="ru-RU" dirty="0" smtClean="0"/>
              <a:t>Часть дерева, липнущая к телу в бане.</a:t>
            </a:r>
          </a:p>
          <a:p>
            <a:r>
              <a:rPr lang="ru-RU" dirty="0" smtClean="0"/>
              <a:t>Часть дерева, находящаяся под землей.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10243" name="Picture 3" descr="C:\Users\Валия\AppData\Local\Microsoft\Windows\Temporary Internet Files\Content.IE5\LSMWOE7G\350px-Diversity_of_plants_image_version_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80928"/>
            <a:ext cx="2736304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325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r>
              <a:rPr lang="ru-RU" dirty="0"/>
              <a:t>Овощи Фрукты Ягоды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43658"/>
            <a:ext cx="7520940" cy="3579849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/>
              <a:t> </a:t>
            </a:r>
            <a:endParaRPr lang="ru-RU" dirty="0"/>
          </a:p>
          <a:p>
            <a:r>
              <a:rPr lang="ru-RU" dirty="0"/>
              <a:t>1. </a:t>
            </a:r>
            <a:r>
              <a:rPr lang="ru-RU" i="1" u="sng" dirty="0"/>
              <a:t>Ответь правильно.</a:t>
            </a:r>
            <a:endParaRPr lang="ru-RU" dirty="0"/>
          </a:p>
          <a:p>
            <a:r>
              <a:rPr lang="ru-RU" dirty="0"/>
              <a:t>- Овощ, который нужно тянуть из грядки всем семейством.</a:t>
            </a:r>
          </a:p>
          <a:p>
            <a:r>
              <a:rPr lang="ru-RU" dirty="0"/>
              <a:t>- Лакомая внутренняя часть капусты.</a:t>
            </a:r>
          </a:p>
          <a:p>
            <a:r>
              <a:rPr lang="ru-RU" dirty="0"/>
              <a:t>- Что находится в корзине у растения, которое всегда повернуто к солнцу?</a:t>
            </a:r>
          </a:p>
          <a:p>
            <a:r>
              <a:rPr lang="ru-RU" dirty="0"/>
              <a:t>- Жилище гороха.</a:t>
            </a:r>
          </a:p>
          <a:p>
            <a:r>
              <a:rPr lang="ru-RU" dirty="0"/>
              <a:t>- Сушеный абрикос.</a:t>
            </a:r>
          </a:p>
          <a:p>
            <a:r>
              <a:rPr lang="ru-RU" dirty="0"/>
              <a:t>- Колючий кустарник со съедобными ягодами.</a:t>
            </a:r>
          </a:p>
          <a:p>
            <a:r>
              <a:rPr lang="ru-RU" dirty="0"/>
              <a:t>- Апельсин больше похож на лимон или яблоко? Чем они похожи? Что у них разное?</a:t>
            </a:r>
          </a:p>
          <a:p>
            <a:r>
              <a:rPr lang="ru-RU" dirty="0"/>
              <a:t>- Сказка об овощах.</a:t>
            </a:r>
          </a:p>
          <a:p>
            <a:r>
              <a:rPr lang="ru-RU" dirty="0"/>
              <a:t>- Какая ягода может быть красной, черной или белой?</a:t>
            </a:r>
          </a:p>
          <a:p>
            <a:r>
              <a:rPr lang="ru-RU" dirty="0"/>
              <a:t>- Что крупнее: вишня или черешня?</a:t>
            </a:r>
          </a:p>
          <a:p>
            <a:endParaRPr lang="ru-RU" dirty="0"/>
          </a:p>
        </p:txBody>
      </p:sp>
      <p:pic>
        <p:nvPicPr>
          <p:cNvPr id="9218" name="Picture 2" descr="C:\Users\Валия\AppData\Local\Microsoft\Windows\Temporary Internet Files\Content.IE5\LSMWOE7G\4112011298_f0e9ac0b20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2600" y="3699480"/>
            <a:ext cx="252800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341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Животный мир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92066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3. </a:t>
            </a:r>
            <a:r>
              <a:rPr lang="ru-RU" i="1" u="sng" dirty="0"/>
              <a:t>Раздели животных или птиц на две группы. Объясни признак группировки.</a:t>
            </a:r>
            <a:endParaRPr lang="ru-RU" dirty="0"/>
          </a:p>
          <a:p>
            <a:r>
              <a:rPr lang="ru-RU" dirty="0"/>
              <a:t>Петух, курица, гусь, гусыня.</a:t>
            </a:r>
          </a:p>
          <a:p>
            <a:r>
              <a:rPr lang="ru-RU" dirty="0"/>
              <a:t>Утенок, цыпленок, утка, курица.</a:t>
            </a:r>
          </a:p>
          <a:p>
            <a:r>
              <a:rPr lang="ru-RU" dirty="0"/>
              <a:t>Коза, баран, овца, козел.</a:t>
            </a:r>
          </a:p>
          <a:p>
            <a:r>
              <a:rPr lang="ru-RU" dirty="0"/>
              <a:t>Поросенок, собака, свинья, щенок.</a:t>
            </a:r>
          </a:p>
          <a:p>
            <a:r>
              <a:rPr lang="ru-RU" dirty="0"/>
              <a:t>Корова, медведь, лошадь, еж.</a:t>
            </a:r>
          </a:p>
          <a:p>
            <a:r>
              <a:rPr lang="ru-RU" dirty="0"/>
              <a:t>Носорог, крокодил, белый медведь, тюлень.</a:t>
            </a:r>
          </a:p>
          <a:p>
            <a:r>
              <a:rPr lang="ru-RU" dirty="0"/>
              <a:t>Олень, заяц, белка, лось.</a:t>
            </a:r>
          </a:p>
          <a:p>
            <a:r>
              <a:rPr lang="ru-RU" dirty="0"/>
              <a:t>Леопард, заяц, тигр, кролик.</a:t>
            </a:r>
          </a:p>
          <a:p>
            <a:r>
              <a:rPr lang="ru-RU" dirty="0"/>
              <a:t>Шимпанзе, бобр, мышь, мартышка.</a:t>
            </a:r>
          </a:p>
          <a:p>
            <a:r>
              <a:rPr lang="ru-RU" dirty="0"/>
              <a:t>Чайка, синица, лебедь, дятел.</a:t>
            </a:r>
          </a:p>
          <a:p>
            <a:r>
              <a:rPr lang="ru-RU" dirty="0"/>
              <a:t>Коршун, соловей, жаворонок, ястреб.</a:t>
            </a:r>
          </a:p>
          <a:p>
            <a:r>
              <a:rPr lang="ru-RU" dirty="0"/>
              <a:t>Скворец, воробей, ласточка, голубь.</a:t>
            </a:r>
          </a:p>
          <a:p>
            <a:r>
              <a:rPr lang="ru-RU" dirty="0"/>
              <a:t>Жаба, гадюка, лягушка, уж.</a:t>
            </a:r>
          </a:p>
          <a:p>
            <a:r>
              <a:rPr lang="ru-RU" dirty="0"/>
              <a:t>Оса, муха, пчела, муравей.</a:t>
            </a:r>
          </a:p>
          <a:p>
            <a:r>
              <a:rPr lang="ru-RU" dirty="0"/>
              <a:t>Журавль, лягушка, цапля, рыба.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11266" name="Picture 2" descr="C:\Program Files (x86)\Microsoft Office\MEDIA\CAGCAT10\j033236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31" y="2924943"/>
            <a:ext cx="3094438" cy="180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Валия\AppData\Local\Microsoft\Windows\Temporary Internet Files\Content.IE5\FIECMJEL\Гуси-1238410043_8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414" y="4883657"/>
            <a:ext cx="2640293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Валия\AppData\Local\Microsoft\Windows\Temporary Internet Files\Content.IE5\FIECMJEL\golden_monkey_0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498" y="4883658"/>
            <a:ext cx="2955552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209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620688"/>
            <a:ext cx="7520940" cy="293712"/>
          </a:xfrm>
        </p:spPr>
        <p:txBody>
          <a:bodyPr/>
          <a:lstStyle/>
          <a:p>
            <a:r>
              <a:rPr lang="ru-RU" dirty="0"/>
              <a:t>Мир предметов и веществ</a:t>
            </a:r>
            <a:br>
              <a:rPr lang="ru-RU" dirty="0"/>
            </a:br>
            <a:r>
              <a:rPr lang="ru-RU" b="1" i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8455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 </a:t>
            </a:r>
            <a:r>
              <a:rPr lang="ru-RU" dirty="0" smtClean="0"/>
              <a:t>1</a:t>
            </a:r>
            <a:r>
              <a:rPr lang="ru-RU" dirty="0"/>
              <a:t>. </a:t>
            </a:r>
            <a:r>
              <a:rPr lang="ru-RU" i="1" u="sng" dirty="0"/>
              <a:t>Поверь или проверь.</a:t>
            </a:r>
            <a:endParaRPr lang="ru-RU" dirty="0"/>
          </a:p>
          <a:p>
            <a:r>
              <a:rPr lang="ru-RU" dirty="0"/>
              <a:t>Растительное масло делают из подсолнечника, сои, рапса и т.д</a:t>
            </a:r>
            <a:r>
              <a:rPr lang="ru-RU" dirty="0" smtClean="0"/>
              <a:t>.</a:t>
            </a:r>
          </a:p>
          <a:p>
            <a:r>
              <a:rPr lang="ru-RU" dirty="0"/>
              <a:t>Сахар – из свеклы и сахарного тростника.</a:t>
            </a:r>
          </a:p>
          <a:p>
            <a:r>
              <a:rPr lang="ru-RU" dirty="0"/>
              <a:t>Ситец – из хлопка.</a:t>
            </a:r>
          </a:p>
          <a:p>
            <a:r>
              <a:rPr lang="ru-RU" dirty="0"/>
              <a:t>Бумагу – из древесины.</a:t>
            </a:r>
          </a:p>
          <a:p>
            <a:r>
              <a:rPr lang="ru-RU" dirty="0"/>
              <a:t>Шпроты – из кильки.</a:t>
            </a:r>
          </a:p>
          <a:p>
            <a:r>
              <a:rPr lang="ru-RU" dirty="0"/>
              <a:t>Бензин – из нефти.</a:t>
            </a:r>
          </a:p>
          <a:p>
            <a:r>
              <a:rPr lang="ru-RU" dirty="0"/>
              <a:t>Белый хлеб – из пшеничной муки ( пшеницы).</a:t>
            </a:r>
          </a:p>
          <a:p>
            <a:r>
              <a:rPr lang="ru-RU" dirty="0"/>
              <a:t>Манную крупу – из пшеницы.</a:t>
            </a:r>
          </a:p>
          <a:p>
            <a:r>
              <a:rPr lang="ru-RU" dirty="0"/>
              <a:t>Шоколад – из какао – бобов и сахара.</a:t>
            </a:r>
          </a:p>
          <a:p>
            <a:r>
              <a:rPr lang="ru-RU" dirty="0"/>
              <a:t>Материалом для покрытия дорог является асфальт.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2290" name="Picture 2" descr="C:\Users\Валия\AppData\Local\Microsoft\Windows\Temporary Internet Files\Content.IE5\FIECMJEL\holodnyi_desert_klubnika_v_shokolad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19044"/>
            <a:ext cx="3419872" cy="250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032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548680"/>
            <a:ext cx="7520940" cy="365720"/>
          </a:xfrm>
        </p:spPr>
        <p:txBody>
          <a:bodyPr/>
          <a:lstStyle/>
          <a:p>
            <a:r>
              <a:rPr lang="ru-RU" i="1" u="sng" dirty="0"/>
              <a:t> Назови предметы, которые обладают определенными свойствами.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Про </a:t>
            </a:r>
            <a:r>
              <a:rPr lang="ru-RU" dirty="0"/>
              <a:t>какие предметы можно сказать, что они :</a:t>
            </a:r>
          </a:p>
          <a:p>
            <a:r>
              <a:rPr lang="ru-RU" dirty="0"/>
              <a:t>Твердые и жидкие;</a:t>
            </a:r>
          </a:p>
          <a:p>
            <a:r>
              <a:rPr lang="ru-RU" dirty="0"/>
              <a:t>Холодные и газообразные;</a:t>
            </a:r>
          </a:p>
          <a:p>
            <a:r>
              <a:rPr lang="ru-RU" dirty="0"/>
              <a:t>Теплые и непрочные;</a:t>
            </a:r>
          </a:p>
          <a:p>
            <a:r>
              <a:rPr lang="ru-RU" dirty="0"/>
              <a:t>Прочные и вредные;</a:t>
            </a:r>
          </a:p>
          <a:p>
            <a:r>
              <a:rPr lang="ru-RU" dirty="0"/>
              <a:t>Сырые и сухие;</a:t>
            </a:r>
          </a:p>
          <a:p>
            <a:r>
              <a:rPr lang="ru-RU" dirty="0"/>
              <a:t>Твердые и мягкие;</a:t>
            </a:r>
          </a:p>
          <a:p>
            <a:r>
              <a:rPr lang="ru-RU" dirty="0"/>
              <a:t>Пушистые и колючие;</a:t>
            </a:r>
          </a:p>
          <a:p>
            <a:r>
              <a:rPr lang="ru-RU" dirty="0"/>
              <a:t>Широкие и удобные;</a:t>
            </a:r>
          </a:p>
          <a:p>
            <a:r>
              <a:rPr lang="ru-RU" dirty="0"/>
              <a:t>Душистые и жидкие;</a:t>
            </a:r>
          </a:p>
          <a:p>
            <a:r>
              <a:rPr lang="ru-RU" dirty="0"/>
              <a:t>Мокрые и подвижные;</a:t>
            </a:r>
          </a:p>
          <a:p>
            <a:r>
              <a:rPr lang="ru-RU" dirty="0"/>
              <a:t>Хрустящие и вкусные.</a:t>
            </a:r>
          </a:p>
          <a:p>
            <a:endParaRPr lang="ru-RU" dirty="0"/>
          </a:p>
        </p:txBody>
      </p:sp>
      <p:pic>
        <p:nvPicPr>
          <p:cNvPr id="2053" name="Picture 5" descr="C:\Users\Валия\AppData\Local\Microsoft\Windows\Temporary Internet Files\Content.IE5\FIECMJEL\Quilled-Snowflakes-mollysmith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399" y="2852936"/>
            <a:ext cx="4070601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411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Вещи вокруг нас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 smtClean="0"/>
              <a:t> </a:t>
            </a:r>
            <a:r>
              <a:rPr lang="ru-RU" i="1" u="sng" dirty="0" smtClean="0"/>
              <a:t>Назови, не ошибись.</a:t>
            </a:r>
            <a:endParaRPr lang="ru-RU" dirty="0" smtClean="0"/>
          </a:p>
          <a:p>
            <a:r>
              <a:rPr lang="ru-RU" dirty="0" smtClean="0"/>
              <a:t>Упаковка </a:t>
            </a:r>
            <a:r>
              <a:rPr lang="ru-RU" dirty="0"/>
              <a:t>для писем.</a:t>
            </a:r>
          </a:p>
          <a:p>
            <a:r>
              <a:rPr lang="ru-RU" dirty="0"/>
              <a:t>Ящик с узкой щелью для опускания монет с целью накопления.</a:t>
            </a:r>
          </a:p>
          <a:p>
            <a:r>
              <a:rPr lang="ru-RU" dirty="0"/>
              <a:t>Настольный светильник.</a:t>
            </a:r>
          </a:p>
          <a:p>
            <a:r>
              <a:rPr lang="ru-RU" dirty="0"/>
              <a:t>Средство для склеивания бумаг.</a:t>
            </a:r>
          </a:p>
          <a:p>
            <a:r>
              <a:rPr lang="ru-RU" dirty="0"/>
              <a:t>Средство для стирки белья.</a:t>
            </a:r>
          </a:p>
          <a:p>
            <a:r>
              <a:rPr lang="ru-RU" dirty="0"/>
              <a:t>Сумка для складывания походных принадлежностей.</a:t>
            </a:r>
          </a:p>
          <a:p>
            <a:r>
              <a:rPr lang="ru-RU" dirty="0"/>
              <a:t>Место для хранения скоропортящихся продуктов.</a:t>
            </a:r>
          </a:p>
          <a:p>
            <a:r>
              <a:rPr lang="ru-RU" dirty="0"/>
              <a:t>Чем точат карандаш?</a:t>
            </a:r>
          </a:p>
          <a:p>
            <a:r>
              <a:rPr lang="ru-RU" dirty="0"/>
              <a:t>Чем распиливают доски?</a:t>
            </a:r>
          </a:p>
          <a:p>
            <a:r>
              <a:rPr lang="ru-RU" dirty="0"/>
              <a:t>Чем копают землю?</a:t>
            </a:r>
          </a:p>
          <a:p>
            <a:endParaRPr lang="ru-RU" dirty="0"/>
          </a:p>
        </p:txBody>
      </p:sp>
      <p:pic>
        <p:nvPicPr>
          <p:cNvPr id="3077" name="Picture 5" descr="C:\Users\Валия\AppData\Local\Microsoft\Windows\Temporary Internet Files\Content.IE5\LSMWOE7G\tool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152" y="3717032"/>
            <a:ext cx="3742848" cy="314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311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Транспорт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757372"/>
          </a:xfrm>
        </p:spPr>
        <p:txBody>
          <a:bodyPr>
            <a:normAutofit/>
          </a:bodyPr>
          <a:lstStyle/>
          <a:p>
            <a:r>
              <a:rPr lang="ru-RU" i="1" u="sng" dirty="0" smtClean="0"/>
              <a:t>«Найди родню».</a:t>
            </a:r>
            <a:endParaRPr lang="ru-RU" dirty="0" smtClean="0"/>
          </a:p>
          <a:p>
            <a:r>
              <a:rPr lang="ru-RU" dirty="0" smtClean="0"/>
              <a:t>Для этого рассмотрим «вертолет» с разных сторон, выявляя как можно больше его свойств и качеств. Найди объекты с такими же свойствами (функциями).</a:t>
            </a:r>
          </a:p>
          <a:p>
            <a:r>
              <a:rPr lang="ru-RU" dirty="0" smtClean="0"/>
              <a:t>Вертолет и самолет – родня, так как оба летают;</a:t>
            </a:r>
          </a:p>
          <a:p>
            <a:r>
              <a:rPr lang="ru-RU" dirty="0" smtClean="0"/>
              <a:t>Вертолет и </a:t>
            </a:r>
            <a:r>
              <a:rPr lang="ru-RU" dirty="0" err="1" smtClean="0"/>
              <a:t>вертушок</a:t>
            </a:r>
            <a:r>
              <a:rPr lang="ru-RU" dirty="0" smtClean="0"/>
              <a:t> - родня, так как оба … ;</a:t>
            </a:r>
          </a:p>
          <a:p>
            <a:r>
              <a:rPr lang="ru-RU" dirty="0" smtClean="0"/>
              <a:t>Вертолет и стрекоза - родня, так как оба … ;</a:t>
            </a:r>
          </a:p>
          <a:p>
            <a:r>
              <a:rPr lang="ru-RU" dirty="0" smtClean="0"/>
              <a:t>Вертолет и машина - родня, так как оба … ;</a:t>
            </a:r>
          </a:p>
          <a:p>
            <a:r>
              <a:rPr lang="ru-RU" dirty="0" smtClean="0"/>
              <a:t>Вертолет и очки - родня, так как оба … ;</a:t>
            </a:r>
          </a:p>
          <a:p>
            <a:r>
              <a:rPr lang="ru-RU" dirty="0" smtClean="0"/>
              <a:t>Вертолет и барабан - родня, так как оба … ;</a:t>
            </a:r>
          </a:p>
          <a:p>
            <a:r>
              <a:rPr lang="ru-RU" dirty="0" smtClean="0"/>
              <a:t>Вертолет и рыба - родня, так как оба … ;</a:t>
            </a:r>
          </a:p>
          <a:p>
            <a:r>
              <a:rPr lang="ru-RU" dirty="0" smtClean="0"/>
              <a:t>Вертолет и бант - родня, так как оба … ;</a:t>
            </a:r>
          </a:p>
          <a:p>
            <a:r>
              <a:rPr lang="ru-RU" dirty="0" smtClean="0"/>
              <a:t>Вертолет и чертеж - родня, так как оба … ;</a:t>
            </a:r>
          </a:p>
          <a:p>
            <a:r>
              <a:rPr lang="ru-RU" dirty="0" smtClean="0"/>
              <a:t>Вертолет и подкова - родня, так как оба … ;</a:t>
            </a:r>
          </a:p>
          <a:p>
            <a:r>
              <a:rPr lang="ru-RU" dirty="0" smtClean="0"/>
              <a:t>Вертолет и парашют - родня, так как оба … ;</a:t>
            </a:r>
          </a:p>
          <a:p>
            <a:r>
              <a:rPr lang="ru-RU" dirty="0" smtClean="0"/>
              <a:t>Вертолет и ветер - родня, так как оба … ;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Валия\AppData\Local\Microsoft\Windows\Temporary Internet Files\Content.IE5\LSMWOE7G\5046124554_0310f28935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032"/>
            <a:ext cx="4044293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101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548680"/>
            <a:ext cx="7520940" cy="365720"/>
          </a:xfrm>
        </p:spPr>
        <p:txBody>
          <a:bodyPr/>
          <a:lstStyle/>
          <a:p>
            <a:r>
              <a:rPr lang="ru-RU" dirty="0"/>
              <a:t>Родной край</a:t>
            </a:r>
            <a:br>
              <a:rPr lang="ru-RU" dirty="0"/>
            </a:br>
            <a:r>
              <a:rPr lang="ru-RU" b="1" i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u="sng" dirty="0" smtClean="0"/>
              <a:t>Назови </a:t>
            </a:r>
            <a:r>
              <a:rPr lang="ru-RU" i="1" u="sng" dirty="0"/>
              <a:t>одним словом.</a:t>
            </a:r>
            <a:endParaRPr lang="ru-RU" dirty="0"/>
          </a:p>
          <a:p>
            <a:r>
              <a:rPr lang="ru-RU" dirty="0"/>
              <a:t>Москва, Новгород, Санкт-Петербург.</a:t>
            </a:r>
          </a:p>
          <a:p>
            <a:r>
              <a:rPr lang="ru-RU" dirty="0"/>
              <a:t>Нижнекамск, Набережные Челны, </a:t>
            </a:r>
            <a:r>
              <a:rPr lang="ru-RU" dirty="0" smtClean="0"/>
              <a:t>Зеленодольск</a:t>
            </a:r>
          </a:p>
          <a:p>
            <a:r>
              <a:rPr lang="ru-RU" dirty="0" err="1"/>
              <a:t>Чистопольский</a:t>
            </a:r>
            <a:r>
              <a:rPr lang="ru-RU" dirty="0"/>
              <a:t>, Высокогорский, </a:t>
            </a:r>
            <a:r>
              <a:rPr lang="ru-RU" dirty="0" err="1"/>
              <a:t>Пестречинский</a:t>
            </a:r>
            <a:r>
              <a:rPr lang="ru-RU" dirty="0"/>
              <a:t>.</a:t>
            </a:r>
          </a:p>
          <a:p>
            <a:r>
              <a:rPr lang="ru-RU" dirty="0"/>
              <a:t>Россия, Япония, Соединенные Штаты Америки.</a:t>
            </a:r>
          </a:p>
          <a:p>
            <a:r>
              <a:rPr lang="ru-RU" dirty="0" err="1"/>
              <a:t>Г.Тукай</a:t>
            </a:r>
            <a:r>
              <a:rPr lang="ru-RU" dirty="0"/>
              <a:t>, </a:t>
            </a:r>
            <a:r>
              <a:rPr lang="ru-RU" dirty="0" err="1"/>
              <a:t>М.Джалиль</a:t>
            </a:r>
            <a:r>
              <a:rPr lang="ru-RU" dirty="0"/>
              <a:t>, </a:t>
            </a:r>
            <a:r>
              <a:rPr lang="ru-RU" dirty="0" err="1"/>
              <a:t>Р.Миннуллин</a:t>
            </a:r>
            <a:r>
              <a:rPr lang="ru-RU" dirty="0"/>
              <a:t>.</a:t>
            </a:r>
          </a:p>
          <a:p>
            <a:r>
              <a:rPr lang="ru-RU" dirty="0" err="1"/>
              <a:t>А.Пушкин</a:t>
            </a:r>
            <a:r>
              <a:rPr lang="ru-RU" dirty="0"/>
              <a:t>, </a:t>
            </a:r>
            <a:r>
              <a:rPr lang="ru-RU" dirty="0" err="1"/>
              <a:t>М.Лермонтов</a:t>
            </a:r>
            <a:r>
              <a:rPr lang="ru-RU" dirty="0"/>
              <a:t>, </a:t>
            </a:r>
            <a:r>
              <a:rPr lang="ru-RU" dirty="0" err="1"/>
              <a:t>А.Некрасов</a:t>
            </a:r>
            <a:r>
              <a:rPr lang="ru-RU" dirty="0"/>
              <a:t>.</a:t>
            </a:r>
          </a:p>
          <a:p>
            <a:r>
              <a:rPr lang="ru-RU" dirty="0"/>
              <a:t>Казанка, Волга, </a:t>
            </a:r>
            <a:r>
              <a:rPr lang="ru-RU" dirty="0" err="1"/>
              <a:t>Свияга</a:t>
            </a:r>
            <a:r>
              <a:rPr lang="ru-RU" dirty="0"/>
              <a:t>.</a:t>
            </a:r>
          </a:p>
          <a:p>
            <a:r>
              <a:rPr lang="ru-RU" dirty="0"/>
              <a:t>Лебяжье, Голубое, Кабан.</a:t>
            </a:r>
          </a:p>
          <a:p>
            <a:r>
              <a:rPr lang="ru-RU" dirty="0"/>
              <a:t>Черное, Балтийское, Азовское.</a:t>
            </a:r>
          </a:p>
          <a:p>
            <a:r>
              <a:rPr lang="ru-RU" dirty="0"/>
              <a:t>Марс, Меркурий, Венера.</a:t>
            </a:r>
          </a:p>
          <a:p>
            <a:endParaRPr lang="ru-RU" dirty="0"/>
          </a:p>
        </p:txBody>
      </p:sp>
      <p:pic>
        <p:nvPicPr>
          <p:cNvPr id="5124" name="Picture 4" descr="C:\Users\Валия\AppData\Local\Microsoft\Windows\Temporary Internet Files\Content.IE5\FIECMJEL\birch-tree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920" y="3477102"/>
            <a:ext cx="3645326" cy="341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876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60648"/>
            <a:ext cx="7520940" cy="653752"/>
          </a:xfrm>
        </p:spPr>
        <p:txBody>
          <a:bodyPr/>
          <a:lstStyle/>
          <a:p>
            <a:r>
              <a:rPr lang="ru-RU" dirty="0"/>
              <a:t>Ориентировка во времени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u="sng" dirty="0" smtClean="0"/>
              <a:t>Назови</a:t>
            </a:r>
            <a:r>
              <a:rPr lang="ru-RU" i="1" u="sng" dirty="0"/>
              <a:t>, не ошибись.</a:t>
            </a:r>
            <a:endParaRPr lang="ru-RU" dirty="0"/>
          </a:p>
          <a:p>
            <a:r>
              <a:rPr lang="ru-RU" dirty="0"/>
              <a:t>Утром мы завтракаем, а в полдень - …?</a:t>
            </a:r>
          </a:p>
          <a:p>
            <a:r>
              <a:rPr lang="ru-RU" dirty="0"/>
              <a:t>Самое подходящее время суток для сна.</a:t>
            </a:r>
          </a:p>
          <a:p>
            <a:r>
              <a:rPr lang="ru-RU" dirty="0"/>
              <a:t>Перечисли дни недели в обратном порядке.</a:t>
            </a:r>
          </a:p>
          <a:p>
            <a:r>
              <a:rPr lang="ru-RU" dirty="0"/>
              <a:t>Сколько месяцев в году, перечисли их?</a:t>
            </a:r>
          </a:p>
          <a:p>
            <a:r>
              <a:rPr lang="ru-RU" dirty="0"/>
              <a:t>Сколько месяцев у лета?</a:t>
            </a:r>
          </a:p>
          <a:p>
            <a:r>
              <a:rPr lang="ru-RU" dirty="0"/>
              <a:t>Сколько недель в месяце?</a:t>
            </a:r>
          </a:p>
          <a:p>
            <a:r>
              <a:rPr lang="ru-RU" dirty="0"/>
              <a:t>В какое время суток можно наблюдать первые заморозки на почве?</a:t>
            </a:r>
          </a:p>
          <a:p>
            <a:r>
              <a:rPr lang="ru-RU" dirty="0"/>
              <a:t>Время года, когда просыпается природа.</a:t>
            </a:r>
          </a:p>
          <a:p>
            <a:r>
              <a:rPr lang="ru-RU" dirty="0"/>
              <a:t>Пришла без красок и кисти и перекрасила все листья. Кто она?</a:t>
            </a:r>
          </a:p>
          <a:p>
            <a:r>
              <a:rPr lang="ru-RU" dirty="0"/>
              <a:t>Когда начался новый год?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1027" name="Picture 3" descr="C:\Users\Валия\AppData\Local\Microsoft\Windows\Temporary Internet Files\Content.IE5\VTJ91IGB\Часы-двенадцать-бьют-Фон-Открытка-1291211827_8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11150"/>
            <a:ext cx="4283967" cy="285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18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ориентировки в звуковой стороне речи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47999"/>
            <a:ext cx="7520940" cy="3579849"/>
          </a:xfrm>
        </p:spPr>
        <p:txBody>
          <a:bodyPr/>
          <a:lstStyle/>
          <a:p>
            <a:r>
              <a:rPr lang="ru-RU" dirty="0" smtClean="0"/>
              <a:t>Игра «По звуку угадай предмет»</a:t>
            </a:r>
          </a:p>
          <a:p>
            <a:r>
              <a:rPr lang="ru-RU" dirty="0" smtClean="0"/>
              <a:t>Цель: Развитие слухового восприятия.</a:t>
            </a:r>
          </a:p>
          <a:p>
            <a:r>
              <a:rPr lang="ru-RU" dirty="0" smtClean="0"/>
              <a:t>Оборудование: Ширма, набор звучащих предметов: колокольчик, детское пианино, барабан, погремушка, дудочка и </a:t>
            </a:r>
            <a:r>
              <a:rPr lang="ru-RU" dirty="0" err="1" smtClean="0"/>
              <a:t>т.д</a:t>
            </a:r>
            <a:endParaRPr lang="ru-RU" dirty="0" smtClean="0"/>
          </a:p>
          <a:p>
            <a:r>
              <a:rPr lang="ru-RU" dirty="0" smtClean="0"/>
              <a:t>Ход игры: Воспитатель за ширмой манипулирует игрушками, вызывая их звучания. Дети отгадывают и хором называют этот предмет. 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Валия\AppData\Local\Microsoft\Windows\Temporary Internet Files\Content.IE5\LSMWOE7G\общ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93368"/>
            <a:ext cx="3519449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78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20940" cy="548640"/>
          </a:xfrm>
        </p:spPr>
        <p:txBody>
          <a:bodyPr/>
          <a:lstStyle/>
          <a:p>
            <a:r>
              <a:rPr lang="ru-RU" dirty="0"/>
              <a:t>«Зоопарк»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r>
              <a:rPr lang="ru-RU" dirty="0"/>
              <a:t>: Продолжать знакомить детей с многообразием слов.</a:t>
            </a:r>
          </a:p>
          <a:p>
            <a:r>
              <a:rPr lang="ru-RU" dirty="0"/>
              <a:t>Ход: Дети называют животных, птиц, рыб, которые живут в «Зоопарке». Воспитатель каждый раз акцентирует внимание детей на термине «слово» (Вова сказал слово «попугай»)</a:t>
            </a:r>
          </a:p>
          <a:p>
            <a:r>
              <a:rPr lang="ru-RU" dirty="0"/>
              <a:t>Определяется победитель. За названные слова дети поощряются фишками.</a:t>
            </a:r>
          </a:p>
          <a:p>
            <a:endParaRPr lang="ru-RU" dirty="0"/>
          </a:p>
        </p:txBody>
      </p:sp>
      <p:pic>
        <p:nvPicPr>
          <p:cNvPr id="2052" name="Picture 4" descr="C:\Users\Валия\AppData\Local\Microsoft\Windows\Temporary Internet Files\Content.IE5\VTJ91IGB\Pappagallo-Macaw-pulito-piume-1328610844_9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68114"/>
            <a:ext cx="3172153" cy="418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9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«Какое </a:t>
            </a:r>
            <a:r>
              <a:rPr lang="ru-RU" dirty="0"/>
              <a:t>слово потерялось? 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41660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«Цель</a:t>
            </a:r>
            <a:r>
              <a:rPr lang="ru-RU" dirty="0"/>
              <a:t>: Развивать слуховое внимание, продолжать знакомить детей с многообразием слов.</a:t>
            </a:r>
          </a:p>
          <a:p>
            <a:r>
              <a:rPr lang="ru-RU" dirty="0"/>
              <a:t>Ход: Воспитатель читает стихотворение.</a:t>
            </a:r>
          </a:p>
          <a:p>
            <a:r>
              <a:rPr lang="ru-RU" dirty="0"/>
              <a:t>«Гладко, плавно лился стих,</a:t>
            </a:r>
          </a:p>
          <a:p>
            <a:r>
              <a:rPr lang="ru-RU" dirty="0"/>
              <a:t>Вдруг споткнулся и притих,</a:t>
            </a:r>
          </a:p>
          <a:p>
            <a:r>
              <a:rPr lang="ru-RU" dirty="0"/>
              <a:t>Ждет он и вздыхает:</a:t>
            </a:r>
          </a:p>
          <a:p>
            <a:r>
              <a:rPr lang="ru-RU" dirty="0"/>
              <a:t>Слова не хватает!</a:t>
            </a:r>
          </a:p>
          <a:p>
            <a:r>
              <a:rPr lang="ru-RU" dirty="0"/>
              <a:t>Чтобы снова в добрый путь</a:t>
            </a:r>
          </a:p>
          <a:p>
            <a:r>
              <a:rPr lang="ru-RU" dirty="0"/>
              <a:t>Стих потек, как речка,</a:t>
            </a:r>
          </a:p>
          <a:p>
            <a:r>
              <a:rPr lang="ru-RU" dirty="0"/>
              <a:t>Помоги ему чуть-чуть,</a:t>
            </a:r>
          </a:p>
          <a:p>
            <a:r>
              <a:rPr lang="ru-RU" dirty="0"/>
              <a:t>Подскажи словечко. »</a:t>
            </a:r>
          </a:p>
          <a:p>
            <a:r>
              <a:rPr lang="ru-RU" dirty="0"/>
              <a:t>В: Вспомните стихи и скажите, какое слово «потерялось»</a:t>
            </a:r>
          </a:p>
          <a:p>
            <a:r>
              <a:rPr lang="ru-RU" dirty="0"/>
              <a:t>Я люблю свою лошадку.</a:t>
            </a:r>
          </a:p>
          <a:p>
            <a:r>
              <a:rPr lang="ru-RU" dirty="0"/>
              <a:t>Причешу ей шерстку (гладко</a:t>
            </a:r>
            <a:r>
              <a:rPr lang="ru-RU" dirty="0" smtClean="0"/>
              <a:t>)</a:t>
            </a:r>
          </a:p>
          <a:p>
            <a:r>
              <a:rPr lang="ru-RU" dirty="0"/>
              <a:t>Спать пора! Уснул бычок,</a:t>
            </a:r>
          </a:p>
          <a:p>
            <a:r>
              <a:rPr lang="ru-RU" dirty="0"/>
              <a:t>Лег в кроватку на (бочок) ит. д.</a:t>
            </a:r>
          </a:p>
          <a:p>
            <a:r>
              <a:rPr lang="ru-RU" dirty="0"/>
              <a:t>По окончании воспитатель подчеркивает, что в стихах много разных слов, и все они звучат по-разному.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7" name="Picture 3" descr="C:\Users\Валия\AppData\Local\Microsoft\Windows\Temporary Internet Files\Content.IE5\LSMWOE7G\horse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3719736" cy="278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9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«Сердитый ворон»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056564"/>
          </a:xfrm>
        </p:spPr>
        <p:txBody>
          <a:bodyPr/>
          <a:lstStyle/>
          <a:p>
            <a:r>
              <a:rPr lang="ru-RU" dirty="0" smtClean="0"/>
              <a:t>Цель</a:t>
            </a:r>
            <a:r>
              <a:rPr lang="ru-RU" dirty="0"/>
              <a:t>: Продолжать учить детей определять первый звук в слове.</a:t>
            </a:r>
          </a:p>
          <a:p>
            <a:r>
              <a:rPr lang="ru-RU" dirty="0"/>
              <a:t>Ход: Детям раздаются шапки-маски различных зверей. К складному домику приставляют «мостик» (доску) .</a:t>
            </a:r>
          </a:p>
          <a:p>
            <a:r>
              <a:rPr lang="ru-RU" dirty="0"/>
              <a:t>В: В этом домике живут звери: заяц, лиса, медведь, волк и др. Перейти в домик можно только по мостику, но он не простой, волшебный: уйти из домика по нему легко, а </a:t>
            </a:r>
            <a:r>
              <a:rPr lang="ru-RU" dirty="0" err="1"/>
              <a:t>придти</a:t>
            </a:r>
            <a:r>
              <a:rPr lang="ru-RU" dirty="0"/>
              <a:t> обратно непросто. Около мостика сидит ворон (надевает на себя шапочку-маску ворона). Каждого животного, кто приходит к мостику, он спрашивает, какой звук первый в названии этого животного. Кто правильно ответит, тот пройдет. А кто не знает ответа, того сердитый ворон не пропускает.</a:t>
            </a:r>
          </a:p>
          <a:p>
            <a:endParaRPr lang="ru-RU" dirty="0"/>
          </a:p>
        </p:txBody>
      </p:sp>
      <p:pic>
        <p:nvPicPr>
          <p:cNvPr id="3074" name="Picture 2" descr="C:\Users\Валия\AppData\Local\Microsoft\Windows\Temporary Internet Files\Content.IE5\LSMWOE7G\ravenchan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5159">
            <a:off x="5730572" y="3437683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03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548640"/>
          </a:xfrm>
        </p:spPr>
        <p:txBody>
          <a:bodyPr/>
          <a:lstStyle/>
          <a:p>
            <a:r>
              <a:rPr lang="ru-RU" dirty="0"/>
              <a:t>«Самолет»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05656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Цель</a:t>
            </a:r>
            <a:r>
              <a:rPr lang="ru-RU" dirty="0"/>
              <a:t>: Продолжать учить узнавать звук [с] в словах.</a:t>
            </a:r>
          </a:p>
          <a:p>
            <a:r>
              <a:rPr lang="ru-RU" dirty="0"/>
              <a:t>Ход: В: Сегодня мы отправляемся в полет на самолете и надо придумать, какие вещи взять с собой (Раздает детям картинки.) взять с собой можно только те предметы, в названиях которых слышится звук [с].</a:t>
            </a:r>
          </a:p>
          <a:p>
            <a:r>
              <a:rPr lang="ru-RU" dirty="0"/>
              <a:t>Дети строят самолет. Воспитатель-«стюардесса» впускает пассажиров только с картинками, на которых изображены предметы со звуком [с]. При входе в самолет ребенок показывает свою картинку и говорит: «Я возьму с собой сумку» (санки, сапоги, сыр и др.) и садятся на свое место.</a:t>
            </a:r>
          </a:p>
          <a:p>
            <a:r>
              <a:rPr lang="ru-RU" dirty="0"/>
              <a:t>Мы отправляемся в полет. Чтобы нам было веселее, выучим стихотворение, в котором почти все слова имеют звук [с].</a:t>
            </a:r>
          </a:p>
          <a:p>
            <a:r>
              <a:rPr lang="ru-RU" dirty="0"/>
              <a:t>«Самолет построим сами,	</a:t>
            </a:r>
          </a:p>
          <a:p>
            <a:r>
              <a:rPr lang="ru-RU" dirty="0"/>
              <a:t>Понесемся над лесами,</a:t>
            </a:r>
          </a:p>
          <a:p>
            <a:r>
              <a:rPr lang="ru-RU" dirty="0"/>
              <a:t>Понесемся над лесами</a:t>
            </a:r>
          </a:p>
          <a:p>
            <a:r>
              <a:rPr lang="ru-RU" dirty="0"/>
              <a:t>И опять вернемся к маме. » А. </a:t>
            </a:r>
            <a:r>
              <a:rPr lang="ru-RU" dirty="0" err="1"/>
              <a:t>Барто</a:t>
            </a:r>
            <a:endParaRPr lang="ru-RU" dirty="0"/>
          </a:p>
          <a:p>
            <a:endParaRPr lang="ru-RU" dirty="0"/>
          </a:p>
        </p:txBody>
      </p:sp>
      <p:pic>
        <p:nvPicPr>
          <p:cNvPr id="4100" name="Picture 4" descr="C:\Users\Валия\AppData\Local\Microsoft\Windows\Temporary Internet Files\Content.IE5\FIECMJEL\samole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409184" cy="255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7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520940" cy="548640"/>
          </a:xfrm>
        </p:spPr>
        <p:txBody>
          <a:bodyPr/>
          <a:lstStyle/>
          <a:p>
            <a:r>
              <a:rPr lang="ru-RU" sz="2000" b="1" dirty="0"/>
              <a:t>Дидактические игры для формирования грамматического строя речи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fontAlgn="base"/>
            <a:r>
              <a:rPr lang="ru-RU" dirty="0"/>
              <a:t>Игра «Вот какой домик»</a:t>
            </a:r>
          </a:p>
          <a:p>
            <a:pPr fontAlgn="base"/>
            <a:r>
              <a:rPr lang="ru-RU" dirty="0"/>
              <a:t>Цель: формировать навыки словообразования с использованием суффиксов «</a:t>
            </a:r>
            <a:r>
              <a:rPr lang="ru-RU" dirty="0" err="1"/>
              <a:t>ик</a:t>
            </a:r>
            <a:r>
              <a:rPr lang="ru-RU" dirty="0"/>
              <a:t>», «</a:t>
            </a:r>
            <a:r>
              <a:rPr lang="ru-RU" dirty="0" err="1"/>
              <a:t>ишк</a:t>
            </a:r>
            <a:r>
              <a:rPr lang="ru-RU" dirty="0"/>
              <a:t>», «</a:t>
            </a:r>
            <a:r>
              <a:rPr lang="ru-RU" dirty="0" err="1"/>
              <a:t>ище</a:t>
            </a:r>
            <a:r>
              <a:rPr lang="ru-RU" dirty="0"/>
              <a:t>», развивать умение строить слова грамматически правильно. Форма игры фронтальная. Для игры вам понадобятся карточки с изображением маленького домика, среднего дома, огромного дома. Кроме того, на столе должны иметься карточки с рисунками того, что находится в доме: телевизор, стиральная машина, компьютер, холодильник, кастрюли и т.д. Суть игры: перед детьми раскладываются карточки с изображением домов разной величины. Воспитатель просит назвать предмет и показывает на дом. Если ребенок отвечает просто: «Это дом», воспитатель должен уточнить, чем различаются между собой дома, можно ли сказать, что маленький дом – домик? Как можно назвать одним словом большой дом? (домище). А маленький домик? (домишко). Потом плавно следует перейти к предметам, которые находятся в доме. Покажите ребенку предмет, а он по аналогии пусть называет. Например: ложка – ложечка, кровать — кроватка, книга – книжечка. Игра тренирует творческое воображение, заставляет ребенка мыслить.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13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520940" cy="548640"/>
          </a:xfrm>
        </p:spPr>
        <p:txBody>
          <a:bodyPr/>
          <a:lstStyle/>
          <a:p>
            <a:pPr lvl="0"/>
            <a:r>
              <a:rPr lang="ru-RU" dirty="0"/>
              <a:t> «Размеры матрешек»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 smtClean="0"/>
              <a:t>Цель</a:t>
            </a:r>
            <a:r>
              <a:rPr lang="ru-RU" dirty="0"/>
              <a:t>: развивать навыки сравнительного анализа предметов и явлений. Для игры вам понадобятся несколько матрешек. Суть игры: мы открываем матрешки, вынимаем меньшие и спрашиваем детей: «Эта матрешка по сравнению с предыдущей какая?» (правильный ответ: больше, меньше). «А теперь представим, что нам надо накормить матрешек кашей. Видите эти тарелки? (показываем рисунок из книжки или демонстрируем наглядный материал), они принадлежат каждой из матрешек. По отношению к самой маленькой матрешке тарелка матрешки побольше какова? (горячее, глубже, просторнее)»</a:t>
            </a:r>
          </a:p>
          <a:p>
            <a:endParaRPr lang="ru-RU" dirty="0"/>
          </a:p>
        </p:txBody>
      </p:sp>
      <p:pic>
        <p:nvPicPr>
          <p:cNvPr id="6146" name="Picture 2" descr="C:\Users\Валия\AppData\Local\Microsoft\Windows\Temporary Internet Files\Content.IE5\FIECMJEL\591165404c8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61928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59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20940" cy="548640"/>
          </a:xfrm>
        </p:spPr>
        <p:txBody>
          <a:bodyPr/>
          <a:lstStyle/>
          <a:p>
            <a:pPr lvl="0"/>
            <a:r>
              <a:rPr lang="ru-RU" dirty="0"/>
              <a:t>«Кустарник родственных слов»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 smtClean="0"/>
              <a:t>Цель</a:t>
            </a:r>
            <a:r>
              <a:rPr lang="ru-RU" dirty="0"/>
              <a:t>: развивать умение образовывать однокоренные слова, понимать их значение и происхождение. Для проведения игры вам понадобятся картинки с изображением тех или иных предметов и явлений. Суть игры: показываем ребенку картинку, просим назвать, что на ней изображено, а затем образовать от этого слова однокоренное. Для этого объясняем ребенку, что такое однокоренное слово, как образуются слова от одного корня, приводим свои примеры. Например: окно – подоконник, свет – светильник</a:t>
            </a:r>
            <a:r>
              <a:rPr lang="ru-RU" dirty="0" smtClean="0"/>
              <a:t>.</a:t>
            </a:r>
            <a:r>
              <a:rPr lang="ru-RU" dirty="0"/>
              <a:t> Называем слово, даем детям время подумать, и просим назвать однокоренные слова. Кто назовет больше слов, тот может предлагать свои слова для размышлений. Игра очень увлекательная и понравится детям.</a:t>
            </a:r>
          </a:p>
          <a:p>
            <a:pPr fontAlgn="base"/>
            <a:endParaRPr lang="ru-RU" dirty="0"/>
          </a:p>
          <a:p>
            <a:endParaRPr lang="ru-RU" dirty="0"/>
          </a:p>
        </p:txBody>
      </p:sp>
      <p:pic>
        <p:nvPicPr>
          <p:cNvPr id="7173" name="Picture 5" descr="C:\Users\Валия\AppData\Local\Microsoft\Windows\Temporary Internet Files\Content.IE5\LSMWOE7G\d76c0cddcedf5698b3d78af4b64663f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83080"/>
            <a:ext cx="3528392" cy="297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58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86</TotalTime>
  <Words>1360</Words>
  <Application>Microsoft Office PowerPoint</Application>
  <PresentationFormat>Экран (4:3)</PresentationFormat>
  <Paragraphs>177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Углы</vt:lpstr>
      <vt:lpstr>Игры и творческие задания направленные на развитие умственных способностей и создание творческого продукта в речевой деятельности</vt:lpstr>
      <vt:lpstr>Развитие ориентировки в звуковой стороне речи </vt:lpstr>
      <vt:lpstr>«Зоопарк» </vt:lpstr>
      <vt:lpstr>«Какое слово потерялось? » </vt:lpstr>
      <vt:lpstr>«Сердитый ворон» </vt:lpstr>
      <vt:lpstr>«Самолет» </vt:lpstr>
      <vt:lpstr>Дидактические игры для формирования грамматического строя речи  </vt:lpstr>
      <vt:lpstr> «Размеры матрешек» </vt:lpstr>
      <vt:lpstr>«Кустарник родственных слов» </vt:lpstr>
      <vt:lpstr>«Фантастический зверь» </vt:lpstr>
      <vt:lpstr>речевые игры по лексическим темам</vt:lpstr>
      <vt:lpstr>Овощи Фрукты Ягоды </vt:lpstr>
      <vt:lpstr>  Животный мир </vt:lpstr>
      <vt:lpstr>Мир предметов и веществ   </vt:lpstr>
      <vt:lpstr> Назови предметы, которые обладают определенными свойствами. </vt:lpstr>
      <vt:lpstr>Вещи вокруг нас</vt:lpstr>
      <vt:lpstr>  Транспорт </vt:lpstr>
      <vt:lpstr>Родной край   </vt:lpstr>
      <vt:lpstr>Ориентировка во времени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и творческие задания направленные на развитие умственных способностей и создание творческого продукта в речевой деятельности</dc:title>
  <dc:creator>Valiya</dc:creator>
  <cp:lastModifiedBy>Valiyusha</cp:lastModifiedBy>
  <cp:revision>12</cp:revision>
  <dcterms:created xsi:type="dcterms:W3CDTF">2015-02-05T14:58:50Z</dcterms:created>
  <dcterms:modified xsi:type="dcterms:W3CDTF">2015-02-08T14:20:19Z</dcterms:modified>
</cp:coreProperties>
</file>