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62" r:id="rId3"/>
    <p:sldId id="271" r:id="rId4"/>
    <p:sldId id="263" r:id="rId5"/>
    <p:sldId id="272" r:id="rId6"/>
    <p:sldId id="268" r:id="rId7"/>
    <p:sldId id="264" r:id="rId8"/>
    <p:sldId id="273" r:id="rId9"/>
    <p:sldId id="265" r:id="rId10"/>
    <p:sldId id="266" r:id="rId11"/>
    <p:sldId id="27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A0A0B2-587A-41AA-ADA6-0B2F06DCC5F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D7764C-112F-4C4E-BBA0-96140FE79B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66"/>
                </a:solidFill>
              </a:rPr>
              <a:t>ТРЕНИНГ ДЛЯ ПЕДАГОГОВ «ГОРЕТЬ ИЛИ ЖИТЬ?»</a:t>
            </a:r>
            <a:r>
              <a:rPr lang="en-US" sz="4400" dirty="0" smtClean="0">
                <a:solidFill>
                  <a:srgbClr val="FF0066"/>
                </a:solidFill>
              </a:rPr>
              <a:t/>
            </a:r>
            <a:br>
              <a:rPr lang="en-US" sz="4400" dirty="0" smtClean="0">
                <a:solidFill>
                  <a:srgbClr val="FF0066"/>
                </a:solidFill>
              </a:rPr>
            </a:br>
            <a:endParaRPr lang="ru-RU" sz="4400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6058"/>
            <a:ext cx="7854696" cy="2195078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Ожидаемые результаты: повышение уровня эмоциональной культуры воспитателей; умение владеть приемами  и способами </a:t>
            </a:r>
            <a:r>
              <a:rPr lang="ru-RU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саморегуляции</a:t>
            </a:r>
            <a:r>
              <a:rPr lang="ru-RU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 восстановления себя; снижение «эмоционального выгорания».</a:t>
            </a:r>
            <a:endParaRPr lang="en-US" sz="2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1600" dirty="0" smtClean="0"/>
          </a:p>
          <a:p>
            <a:r>
              <a:rPr lang="ru-RU" sz="1600" dirty="0" smtClean="0"/>
              <a:t>Презентацию выполнила:</a:t>
            </a:r>
          </a:p>
          <a:p>
            <a:r>
              <a:rPr lang="ru-RU" sz="1600" dirty="0" smtClean="0"/>
              <a:t>педагог-психолог МДОУ «Детский сад комбинированного вида №2 «Машенька» г.Ершова Саратовской области»</a:t>
            </a:r>
          </a:p>
          <a:p>
            <a:r>
              <a:rPr lang="ru-RU" sz="1600" dirty="0" smtClean="0"/>
              <a:t>Артюшкова Ольга Александровна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III. Заключительная часть.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Упражнение: Три рисунка "Я работаю педагогом" </a:t>
            </a:r>
            <a:endParaRPr lang="ru-RU" sz="2800" dirty="0"/>
          </a:p>
        </p:txBody>
      </p:sp>
      <p:pic>
        <p:nvPicPr>
          <p:cNvPr id="6" name="Содержимое 3" descr="DSC01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228205" y="1935321"/>
            <a:ext cx="6687589" cy="43891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89844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Каждый участник получает листок бумаги,</a:t>
            </a:r>
            <a:br>
              <a:rPr lang="ru-RU" dirty="0" smtClean="0"/>
            </a:br>
            <a:r>
              <a:rPr lang="ru-RU" dirty="0" smtClean="0"/>
              <a:t>разделенный на три части. Педагогам необходимо</a:t>
            </a:r>
            <a:br>
              <a:rPr lang="ru-RU" dirty="0" smtClean="0"/>
            </a:br>
            <a:r>
              <a:rPr lang="ru-RU" dirty="0" smtClean="0"/>
              <a:t>выполнить 3 рисунка.</a:t>
            </a:r>
            <a:br>
              <a:rPr lang="ru-RU" dirty="0" smtClean="0"/>
            </a:br>
            <a:r>
              <a:rPr lang="ru-RU" dirty="0" smtClean="0"/>
              <a:t>Название у рисунков будет одинаковым ("Я работаю</a:t>
            </a:r>
            <a:br>
              <a:rPr lang="ru-RU" dirty="0" smtClean="0"/>
            </a:br>
            <a:r>
              <a:rPr lang="ru-RU" dirty="0" smtClean="0"/>
              <a:t>педагогом"), разная у них временная перспектива:</a:t>
            </a:r>
            <a:br>
              <a:rPr lang="ru-RU" dirty="0" smtClean="0"/>
            </a:br>
            <a:r>
              <a:rPr lang="ru-RU" dirty="0" smtClean="0"/>
              <a:t>первый рисунок относится к началу трудового пути,</a:t>
            </a:r>
            <a:br>
              <a:rPr lang="ru-RU" dirty="0" smtClean="0"/>
            </a:br>
            <a:r>
              <a:rPr lang="ru-RU" dirty="0" smtClean="0"/>
              <a:t>второй рисунок отражает настоящее,</a:t>
            </a:r>
            <a:br>
              <a:rPr lang="ru-RU" dirty="0" smtClean="0"/>
            </a:br>
            <a:r>
              <a:rPr lang="ru-RU" dirty="0" smtClean="0"/>
              <a:t>а третий призывает нас заглянуть в будущее – через 5 </a:t>
            </a:r>
            <a:br>
              <a:rPr lang="ru-RU" dirty="0" smtClean="0"/>
            </a:br>
            <a:r>
              <a:rPr lang="ru-RU" dirty="0" smtClean="0"/>
              <a:t>лет. </a:t>
            </a:r>
            <a:br>
              <a:rPr lang="ru-RU" dirty="0" smtClean="0"/>
            </a:br>
            <a:r>
              <a:rPr lang="ru-RU" dirty="0" smtClean="0"/>
              <a:t>По окончании упражнения участники делятся</a:t>
            </a:r>
            <a:br>
              <a:rPr lang="ru-RU" dirty="0" smtClean="0"/>
            </a:br>
            <a:r>
              <a:rPr lang="ru-RU" dirty="0" smtClean="0"/>
              <a:t>впечатлениями.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Ритуал прощания «Дружественный круг»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DSC01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667" y="1935163"/>
            <a:ext cx="6688666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I. Вступительная часть. 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Заполнение </a:t>
            </a:r>
            <a:r>
              <a:rPr lang="ru-RU" sz="2800" dirty="0" err="1" smtClean="0">
                <a:latin typeface="+mn-lt"/>
              </a:rPr>
              <a:t>опросника</a:t>
            </a:r>
            <a:r>
              <a:rPr lang="ru-RU" sz="2800" dirty="0" smtClean="0">
                <a:latin typeface="+mn-lt"/>
              </a:rPr>
              <a:t> каждым педагогом индивидуально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DSC01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368" y="1935163"/>
            <a:ext cx="6643264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05342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После заполнения предлагается подсчитать</a:t>
            </a:r>
            <a:br>
              <a:rPr lang="ru-RU" sz="2000" dirty="0" smtClean="0"/>
            </a:br>
            <a:r>
              <a:rPr lang="ru-RU" sz="2000" dirty="0" smtClean="0"/>
              <a:t>количество положительных ответов (от 0 до 10).</a:t>
            </a:r>
            <a:br>
              <a:rPr lang="ru-RU" sz="2000" dirty="0" smtClean="0"/>
            </a:br>
            <a:r>
              <a:rPr lang="ru-RU" sz="2000" dirty="0" smtClean="0"/>
              <a:t>Далее происходит разделение на малые группы по</a:t>
            </a:r>
            <a:br>
              <a:rPr lang="ru-RU" sz="2000" dirty="0" smtClean="0"/>
            </a:br>
            <a:r>
              <a:rPr lang="ru-RU" sz="2000" dirty="0" smtClean="0"/>
              <a:t>количеству положительных ответов.</a:t>
            </a:r>
            <a:br>
              <a:rPr lang="ru-RU" sz="2000" dirty="0" smtClean="0"/>
            </a:br>
            <a:r>
              <a:rPr lang="ru-RU" sz="2000" dirty="0" smtClean="0"/>
              <a:t>Вместе объединяются те, кто набрал 0 или 1 очко,</a:t>
            </a:r>
            <a:br>
              <a:rPr lang="ru-RU" sz="2000" dirty="0" smtClean="0"/>
            </a:br>
            <a:r>
              <a:rPr lang="ru-RU" sz="2000" dirty="0" smtClean="0"/>
              <a:t>отдельно те, у кого от 2 до 6,</a:t>
            </a:r>
            <a:br>
              <a:rPr lang="ru-RU" sz="2000" dirty="0" smtClean="0"/>
            </a:br>
            <a:r>
              <a:rPr lang="ru-RU" sz="2000" dirty="0" smtClean="0"/>
              <a:t>в другую группу – от 6 до 9,</a:t>
            </a:r>
            <a:br>
              <a:rPr lang="ru-RU" sz="2000" dirty="0" smtClean="0"/>
            </a:br>
            <a:r>
              <a:rPr lang="ru-RU" sz="2000" dirty="0" smtClean="0"/>
              <a:t>и отдельно те (если такие есть), у кого 10 ответов "да".</a:t>
            </a:r>
            <a:br>
              <a:rPr lang="ru-RU" sz="2000" dirty="0" smtClean="0"/>
            </a:br>
            <a:r>
              <a:rPr lang="ru-RU" sz="2000" dirty="0" smtClean="0"/>
              <a:t>Работа продолжается в сложившихся группах. 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 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6" name="Содержимое 5" descr="DSC01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758" y="1935163"/>
            <a:ext cx="6700484" cy="4389437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II. Основной, содержательный этап. 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Упражнение "Баланс реальный и желательный" 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28343"/>
            <a:ext cx="714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Каждый участник получает листок бумаги, на</a:t>
            </a:r>
            <a:br>
              <a:rPr lang="ru-RU" dirty="0" smtClean="0"/>
            </a:br>
            <a:r>
              <a:rPr lang="ru-RU" dirty="0" smtClean="0"/>
              <a:t>котором нарисованы два круга.</a:t>
            </a:r>
            <a:br>
              <a:rPr lang="ru-RU" dirty="0" smtClean="0"/>
            </a:br>
            <a:r>
              <a:rPr lang="ru-RU" dirty="0" smtClean="0"/>
              <a:t>В первом необходимо, ориентируясь на внутренние</a:t>
            </a:r>
            <a:br>
              <a:rPr lang="ru-RU" dirty="0" smtClean="0"/>
            </a:br>
            <a:r>
              <a:rPr lang="ru-RU" dirty="0" smtClean="0"/>
              <a:t>психологические ощущения, отметить секторами, в </a:t>
            </a:r>
            <a:br>
              <a:rPr lang="ru-RU" dirty="0" smtClean="0"/>
            </a:br>
            <a:r>
              <a:rPr lang="ru-RU" dirty="0" smtClean="0"/>
              <a:t>каком соотношении в жизни участника находятся</a:t>
            </a:r>
            <a:br>
              <a:rPr lang="ru-RU" dirty="0" smtClean="0"/>
            </a:br>
            <a:r>
              <a:rPr lang="ru-RU" dirty="0" smtClean="0"/>
              <a:t>следующие сферы:</a:t>
            </a:r>
            <a:br>
              <a:rPr lang="ru-RU" dirty="0" smtClean="0"/>
            </a:br>
            <a:r>
              <a:rPr lang="ru-RU" dirty="0" smtClean="0"/>
              <a:t>1) работа, профессиональная жизнь;</a:t>
            </a:r>
            <a:br>
              <a:rPr lang="ru-RU" dirty="0" smtClean="0"/>
            </a:br>
            <a:r>
              <a:rPr lang="ru-RU" dirty="0" smtClean="0"/>
              <a:t>2) работа по дому;</a:t>
            </a:r>
            <a:br>
              <a:rPr lang="ru-RU" dirty="0" smtClean="0"/>
            </a:br>
            <a:r>
              <a:rPr lang="ru-RU" dirty="0" smtClean="0"/>
              <a:t>3) личная жизнь, путешествия, отдых, увлечения.</a:t>
            </a:r>
            <a:br>
              <a:rPr lang="ru-RU" dirty="0" smtClean="0"/>
            </a:br>
            <a:r>
              <a:rPr lang="ru-RU" dirty="0" smtClean="0"/>
              <a:t>Во втором круге – их идеальное соотношение.</a:t>
            </a:r>
            <a:br>
              <a:rPr lang="ru-RU" dirty="0" smtClean="0"/>
            </a:br>
            <a:r>
              <a:rPr lang="ru-RU" dirty="0" smtClean="0"/>
              <a:t>После этого происходит обсуждение.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Так наши педагоги изображают реальное соотношение в своей жизни трех сфер: работа, работа по дому, личная жизнь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DSC0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83" y="1968521"/>
            <a:ext cx="6720433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Упражнение "Я – дома, я – на работе" 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DSC01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545" y="1935163"/>
            <a:ext cx="6266909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7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Каждой группе предлагается задуматься над</a:t>
            </a:r>
            <a:br>
              <a:rPr lang="ru-RU" dirty="0" smtClean="0"/>
            </a:br>
            <a:r>
              <a:rPr lang="ru-RU" dirty="0" smtClean="0"/>
              <a:t>вопросом: "Какая я на работе?" - и составить список</a:t>
            </a:r>
            <a:br>
              <a:rPr lang="ru-RU" dirty="0" smtClean="0"/>
            </a:br>
            <a:r>
              <a:rPr lang="ru-RU" dirty="0" smtClean="0"/>
              <a:t>прилагательных-ответов.</a:t>
            </a:r>
            <a:br>
              <a:rPr lang="ru-RU" dirty="0" smtClean="0"/>
            </a:br>
            <a:r>
              <a:rPr lang="ru-RU" dirty="0" smtClean="0"/>
              <a:t>А потом таким же образом ответить на другой</a:t>
            </a:r>
            <a:br>
              <a:rPr lang="ru-RU" dirty="0" smtClean="0"/>
            </a:br>
            <a:r>
              <a:rPr lang="ru-RU" dirty="0" smtClean="0"/>
              <a:t>вопрос: "Какая я дома?»</a:t>
            </a:r>
            <a:br>
              <a:rPr lang="ru-RU" dirty="0" smtClean="0"/>
            </a:br>
            <a:r>
              <a:rPr lang="ru-RU" dirty="0" smtClean="0"/>
              <a:t>Далее происходит обсуждение своих впечатлений:</a:t>
            </a:r>
            <a:br>
              <a:rPr lang="ru-RU" dirty="0" smtClean="0"/>
            </a:br>
            <a:r>
              <a:rPr lang="ru-RU" dirty="0" smtClean="0"/>
              <a:t>какой список было писать легче? Какой получился</a:t>
            </a:r>
            <a:br>
              <a:rPr lang="ru-RU" dirty="0" smtClean="0"/>
            </a:br>
            <a:r>
              <a:rPr lang="ru-RU" dirty="0" smtClean="0"/>
              <a:t>объёмнее? Каково личное отношение участников к </a:t>
            </a:r>
            <a:br>
              <a:rPr lang="ru-RU" dirty="0" smtClean="0"/>
            </a:br>
            <a:r>
              <a:rPr lang="ru-RU" dirty="0" smtClean="0"/>
              <a:t>заметным различиям в характеристиках? </a:t>
            </a:r>
            <a:br>
              <a:rPr lang="ru-RU" dirty="0" smtClean="0"/>
            </a:br>
            <a:r>
              <a:rPr lang="ru-RU" dirty="0" smtClean="0"/>
              <a:t>Один человек из каждой группы рассказывает о </a:t>
            </a:r>
            <a:br>
              <a:rPr lang="ru-RU" dirty="0" smtClean="0"/>
            </a:br>
            <a:r>
              <a:rPr lang="ru-RU" dirty="0" smtClean="0"/>
              <a:t>полученных открытиях всем остальным, обозначая</a:t>
            </a:r>
            <a:br>
              <a:rPr lang="ru-RU" dirty="0" smtClean="0"/>
            </a:br>
            <a:r>
              <a:rPr lang="ru-RU" dirty="0" smtClean="0"/>
              <a:t>словесный портрет представителя группы дома и на</a:t>
            </a:r>
            <a:br>
              <a:rPr lang="ru-RU" dirty="0" smtClean="0"/>
            </a:br>
            <a:r>
              <a:rPr lang="ru-RU" dirty="0" smtClean="0"/>
              <a:t>работе. Слушатели стремятся найти сходства и </a:t>
            </a:r>
            <a:br>
              <a:rPr lang="ru-RU" dirty="0" smtClean="0"/>
            </a:br>
            <a:r>
              <a:rPr lang="ru-RU" dirty="0" smtClean="0"/>
              <a:t>различия персонажей. 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Каждый участник получает памятку: </a:t>
            </a:r>
            <a:r>
              <a:rPr lang="ru-RU" sz="2800" dirty="0" smtClean="0">
                <a:solidFill>
                  <a:srgbClr val="FF0066"/>
                </a:solidFill>
                <a:latin typeface="+mn-lt"/>
              </a:rPr>
              <a:t>"ЧТО НУЖНО И ЧЕГО НЕ НУЖНО ДЕЛАТЬ ПРИ ВЫГОРАНИИ" </a:t>
            </a:r>
            <a:endParaRPr lang="ru-RU" sz="2800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Содержимое 3" descr="DSC0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5829" y="1935163"/>
            <a:ext cx="6712342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108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ТРЕНИНГ ДЛЯ ПЕДАГОГОВ «ГОРЕТЬ ИЛИ ЖИТЬ?» </vt:lpstr>
      <vt:lpstr>I. Вступительная часть.  Заполнение опросника каждым педагогом индивидуально </vt:lpstr>
      <vt:lpstr>Слайд 3</vt:lpstr>
      <vt:lpstr>    </vt:lpstr>
      <vt:lpstr>Слайд 5</vt:lpstr>
      <vt:lpstr>Так наши педагоги изображают реальное соотношение в своей жизни трех сфер: работа, работа по дому, личная жизнь</vt:lpstr>
      <vt:lpstr>Упражнение "Я – дома, я – на работе" </vt:lpstr>
      <vt:lpstr>Слайд 8</vt:lpstr>
      <vt:lpstr>Каждый участник получает памятку: "ЧТО НУЖНО И ЧЕГО НЕ НУЖНО ДЕЛАТЬ ПРИ ВЫГОРАНИИ" </vt:lpstr>
      <vt:lpstr>III. Заключительная часть.  Упражнение: Три рисунка "Я работаю педагогом" </vt:lpstr>
      <vt:lpstr>Слайд 11</vt:lpstr>
      <vt:lpstr>Ритуал прощания «Дружественный круг»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Павел</cp:lastModifiedBy>
  <cp:revision>20</cp:revision>
  <dcterms:created xsi:type="dcterms:W3CDTF">2014-10-21T10:53:27Z</dcterms:created>
  <dcterms:modified xsi:type="dcterms:W3CDTF">2015-03-27T10:17:20Z</dcterms:modified>
</cp:coreProperties>
</file>