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74" r:id="rId2"/>
    <p:sldId id="278" r:id="rId3"/>
    <p:sldId id="277" r:id="rId4"/>
    <p:sldId id="263" r:id="rId5"/>
    <p:sldId id="256" r:id="rId6"/>
    <p:sldId id="276" r:id="rId7"/>
    <p:sldId id="275" r:id="rId8"/>
    <p:sldId id="279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6633"/>
    <a:srgbClr val="6A6D3D"/>
    <a:srgbClr val="156402"/>
    <a:srgbClr val="009900"/>
    <a:srgbClr val="663300"/>
    <a:srgbClr val="FFFFFF"/>
    <a:srgbClr val="3D271F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CB45-3A06-4582-AD82-3BC4E2FAB129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FA63-680D-40B4-A7D4-A0F77301C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0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5EDF2-63B9-47D5-8558-C7C07D2C65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2000">
              <a:srgbClr val="F0EBD5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1C1809-4DA5-4115-9945-99E7F7C8BC45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EAEED-26E4-4280-9F56-D0236002D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rtscroll.ru/Images/2008/k/Kuindzhi%20Arhip%20Ivanovich/00013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40.radikal.ru/0804/e1/f1be0262b6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" y="0"/>
            <a:ext cx="9142065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2780928"/>
            <a:ext cx="72008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История жизни и творчества </a:t>
            </a:r>
            <a:endParaRPr lang="ru-RU" sz="3200" b="1" i="1" dirty="0">
              <a:gradFill flip="none" rotWithShape="1">
                <a:gsLst>
                  <a:gs pos="0">
                    <a:schemeClr val="accent3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16832"/>
            <a:ext cx="6696744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Васнецов Виктор Михайлович</a:t>
            </a:r>
            <a:endParaRPr lang="ru-RU" sz="3700" b="1" dirty="0">
              <a:ln w="1905"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740839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663300"/>
                </a:solidFill>
              </a:rPr>
              <a:t>Я всегда был убежден, что [...] в сказках, песне, былине, драме сказывается весь цельный облик народа, внутренний и внешний, с прошлым и настоящим, а может быть, и </a:t>
            </a:r>
            <a:r>
              <a:rPr lang="ru-RU" b="1" i="1" dirty="0" smtClean="0">
                <a:solidFill>
                  <a:srgbClr val="663300"/>
                </a:solidFill>
              </a:rPr>
              <a:t>будущим.   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В.М. Васнецов</a:t>
            </a:r>
            <a:r>
              <a:rPr lang="ru-RU" dirty="0" smtClean="0">
                <a:solidFill>
                  <a:srgbClr val="663300"/>
                </a:solidFill>
              </a:rPr>
              <a:t>.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35" y="1628800"/>
            <a:ext cx="63472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Подмосковная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приро­да навевала на Виктора Михайловича романтически-сказочное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настроение. </a:t>
            </a:r>
            <a:endParaRPr lang="ru-RU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Однажды на лесной тропинке ему повстречалась убитая горем местная девушка с тоскливым взглядом. Живописец сделал несколько набросков сжавшейся в комок босоногой крестьянки. Саму картину, полу­чившую название «Аленушка» (1881, Государствен­ная Третьяковская галерея, Москва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tabLst>
                <a:tab pos="360363" algn="l"/>
              </a:tabLst>
            </a:pP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Девятой передвижной выстав­ке, эта работа произвела неоднозначное впечатление. Простые зрители единодушно выразили свое восхи­щение удивительным талантом художника, но крити­ки, в том числе такой знаменитый ценитель живопи­си, как меценат П. М. Третьяков, высказывали весьма едкие замечания.</a:t>
            </a:r>
          </a:p>
        </p:txBody>
      </p:sp>
      <p:pic>
        <p:nvPicPr>
          <p:cNvPr id="3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16799" y="620688"/>
            <a:ext cx="2160240" cy="6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16799" y="6093296"/>
            <a:ext cx="2160240" cy="6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iles.adme.ru/files/news/part_28/283055/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946305" cy="281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488" y="2023588"/>
            <a:ext cx="52720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3D271F"/>
                </a:solidFill>
                <a:latin typeface="Times New Roman" pitchFamily="18" charset="0"/>
                <a:cs typeface="Times New Roman" pitchFamily="18" charset="0"/>
              </a:rPr>
              <a:t>Виктор Михайлович Васнецов — основоположник особого «</a:t>
            </a:r>
            <a:r>
              <a:rPr lang="ru-RU" sz="2200" b="1" i="1" dirty="0" smtClean="0">
                <a:solidFill>
                  <a:srgbClr val="3D271F"/>
                </a:solidFill>
                <a:latin typeface="Times New Roman" pitchFamily="18" charset="0"/>
                <a:cs typeface="Times New Roman" pitchFamily="18" charset="0"/>
              </a:rPr>
              <a:t>русского стиля</a:t>
            </a:r>
            <a:r>
              <a:rPr lang="ru-RU" sz="2200" b="1" i="1" cap="small" dirty="0" smtClean="0">
                <a:solidFill>
                  <a:srgbClr val="3D271F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b="1" i="1" dirty="0">
                <a:solidFill>
                  <a:srgbClr val="3D271F"/>
                </a:solidFill>
                <a:latin typeface="Times New Roman" pitchFamily="18" charset="0"/>
                <a:cs typeface="Times New Roman" pitchFamily="18" charset="0"/>
              </a:rPr>
              <a:t>преобразованного из исто­рического жанра и романтических тенденций, свя­занных с фольклором и символизмом. Творчество художника сыграло важную роль в эволюции оте­чественного изобразительного искусства от эпохи пе­редвижничества к стилю модерн.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8528" y="535032"/>
            <a:ext cx="2711624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Биография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19" y="5157192"/>
            <a:ext cx="5037136" cy="14511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140" y="6021288"/>
            <a:ext cx="336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Автопортрет. 1868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dlm3.meta.ua/pic/0/52/5/9TnJegmjH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5" y="1490295"/>
            <a:ext cx="3284580" cy="4392488"/>
          </a:xfrm>
          <a:prstGeom prst="round2DiagRect">
            <a:avLst>
              <a:gd name="adj1" fmla="val 33986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64918" y="5517232"/>
            <a:ext cx="3307482" cy="9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51" y="1052736"/>
            <a:ext cx="3307482" cy="9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5076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Талантливый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живописец, иллюстратор, декоратор и архитектор Виктор Васнецов родился 15 мая 1848 в селе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Лопиял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Уржумского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уезда Вятской губернии. Его отец Михаил Васильевич Васнецов был потом­ственным священником. 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Рябово прошло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дет­ство будущего художника. Семья сельского священни­ка жила так же просто, как и остальные крестьяне. У Виктора было пять братьев, все они помогали отцу вес­ти хозяйство, поскольку их мать умерла очень рано. Отец Михаил, будучи широко образованным челове­ком, стремился дать своим детям разностороннее вос­питание. Он н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учил их грамоте и арифмети­ке, но и пытался развить в них наблюдательность, пыт­ливость. Васнецовы любили читать научные журналы, рисовать акварелью и заниматься резьбой по дереву.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35032"/>
            <a:ext cx="3791744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Сын священника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842338"/>
            <a:ext cx="336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Портрет Васнецова В.М.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ртрет васнец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04" y="1412776"/>
            <a:ext cx="3276600" cy="4286250"/>
          </a:xfrm>
          <a:prstGeom prst="round2DiagRect">
            <a:avLst>
              <a:gd name="adj1" fmla="val 29433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4379"/>
            <a:ext cx="2465090" cy="7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48" y="6158706"/>
            <a:ext cx="2079456" cy="6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2035969" y="2204864"/>
            <a:ext cx="5357812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000250" y="492918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591" y="695593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Холодный Вятский край с его суровой природой, обособленным укладом жизни, сохранившим старин­ные обычаи, народные поверья, деревенские песни и сказки, сформировал художественное и жизненное ми­ровоззрение будущего живописца. Виктор и его млад­ший брат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Аполлинарий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(пошедший впоследствии по стопам брата) навсегда впитали в себя эту атмосферу «преданий старины глубокой», которая в дальнейшем явилась главной особенностью их творчества.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 сложившейся семейной традиции мальчи­ки Васнецовы должны были пойти по стопам своих предков и стать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священниками.</a:t>
            </a:r>
            <a:endParaRPr lang="en-US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Васнецов Виктор окончил духовное училище в 1862, перешел в класс Вят­ской духовной семинарии. 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Виктор Михайлович Васнецов. Автопортрет. 1873 г. Государственная Третьяковская га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6" y="1048253"/>
            <a:ext cx="3313187" cy="4227965"/>
          </a:xfrm>
          <a:prstGeom prst="round2DiagRect">
            <a:avLst>
              <a:gd name="adj1" fmla="val 36504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5589240"/>
            <a:ext cx="336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Автопортрет. 1873</a:t>
            </a:r>
            <a:endParaRPr lang="en-US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Государственная Третьяковская галерея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41268" y="6050905"/>
            <a:ext cx="2088232" cy="6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450889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1867 году Васнецов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мечтавший стать художником, решил попробовать попытать счастья на вступительных экзаменах в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Петербургскую Академию художеств.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средств на поезд­ку в столицу у него не было, и тогда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друг и наставник польский художник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Эльвиро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Андриолли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устроил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Вятке лотерею для богатых горожан, на которой были проданы две любительские карти­ны молодого дарования. Получив, таким образом, де­нег, юноша оставил предпоследний курс обучения в семинарии и с благословения ректора и Михаила Ва­сильевича уехал в Петербург.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64071" y="5473703"/>
            <a:ext cx="304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Портрет Васнецова В.М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Репин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И.Е.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1883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mg-fotki.yandex.ru/get/4114/med-yuliya.9f/0_3603e_757a6868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5923"/>
            <a:ext cx="2897580" cy="4020723"/>
          </a:xfrm>
          <a:prstGeom prst="round2DiagRect">
            <a:avLst>
              <a:gd name="adj1" fmla="val 32466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8205"/>
            <a:ext cx="2465090" cy="7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Users\Adm\Documents\NONA\Институт\feec567e3a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6578" flipV="1">
            <a:off x="8051699" y="5310526"/>
            <a:ext cx="1670481" cy="5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67" y="5975900"/>
            <a:ext cx="2465090" cy="7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уинджи Архип Иванович - Портрет В.М.Васнецова (5520х8000)">
            <a:hlinkClick r:id="rId2" tooltip="Куинджи Архип Иванович - Портрет В.М.Васнецова (5520х8000)   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www.artscroll.ru/Images/2008/k/Kuindzhi%20Arhip%20Ivanovich/00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2" y="1801033"/>
            <a:ext cx="2321298" cy="3365174"/>
          </a:xfrm>
          <a:prstGeom prst="round2DiagRect">
            <a:avLst>
              <a:gd name="adj1" fmla="val 3248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4" y="5470201"/>
            <a:ext cx="304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Портрет Васнецова В.М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Куинджи А.И.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535032"/>
            <a:ext cx="3791744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Жизнь в столице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5367" y="107654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1867 Васнецов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сдал вступительные эк­замены в Академию художеств, но из-за застенчивос­ти и неуверенности в собственных силах даже не стал узнавать результат.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844824"/>
            <a:ext cx="5941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  <a:tab pos="534988" algn="l"/>
              </a:tabLst>
            </a:pP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лету следующего года Васнецов, чувствуя боль­ше уверенности в собственных умениях и знаниях, снова отправился на вступительные экзамены в Ака­демию художеств. Каково же было его удивление, когда он узнал, что был зачислен в студенты еще в прошлом году!</a:t>
            </a:r>
          </a:p>
          <a:p>
            <a:pPr>
              <a:tabLst>
                <a:tab pos="447675" algn="l"/>
              </a:tabLst>
            </a:pPr>
            <a:r>
              <a:rPr lang="en-US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обучения принес Виктору заслу­женную награду — серебряную медаль за ученичес­кие работы.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учебы, у Васнецова появились неплохие заказы от из­дательств на создание рисунков к различным произве­дениям: азбукам, сказкам и бытовым рассказам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1870 отец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художника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скончался. Теперь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студенту Васнецову нужно было больше работать, чтобы как-то сводить концы с концами. Из-за этого он стал нерегулярно посещать классы Академии, а вскоре и вовсе забросил лекции и уроки. В результате, юноша даже не стал держать вы­пускные экзамены и в 1874 получил канцелярское удо­стоверение, в котором говорилось, что он «состоял в числе учеников Академии».</a:t>
            </a:r>
          </a:p>
        </p:txBody>
      </p:sp>
      <p:pic>
        <p:nvPicPr>
          <p:cNvPr id="17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41268" y="6212899"/>
            <a:ext cx="2088232" cy="6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7035" y="885168"/>
            <a:ext cx="2088232" cy="6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35032"/>
            <a:ext cx="7488832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 поисках собственного стиля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00208"/>
            <a:ext cx="47525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Поселившись в Париже практически без денег, но с поддержкой друзей-художников, Виктор Ми­хайлович с дотошностью изучал коллекцию Лувра и внимательно следил за импрессионистическими от­крытиями современных французских живописцев. Их влияние чувствуется в созданной им во Франции жанровой картине «Акробаты на празднике в окрест­ностях Парижа» (1877, Государственная Третьяков­ская галерея, Москва). Это полотно весной 1877 Васнецов выставил на ежегодном парижском Са­лоне, но без особого успеха. Вернувшись через год на Родину, он представил «Акробатов» на очередной пе­редвижной выставке. Александр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увидев эту рабо­ту, приобрел ее для императорской коллекции.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1878 Васнецов был принят в ряды Товарищества передвижников.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mg-fotki.yandex.ru/get/5411/14103101.b5/0_6b378_c01adf84_X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87403" cy="4941168"/>
          </a:xfrm>
          <a:prstGeom prst="round2DiagRect">
            <a:avLst>
              <a:gd name="adj1" fmla="val 0"/>
              <a:gd name="adj2" fmla="val 22315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93296"/>
            <a:ext cx="2465090" cy="7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35032"/>
            <a:ext cx="4392488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Интерес к истории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37" y="1052736"/>
            <a:ext cx="57037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3050" algn="l"/>
              </a:tabLst>
            </a:pPr>
            <a:r>
              <a:rPr lang="en-US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Вскоре 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 вместе с супругой и братом пере­брался из Петербурга в Москву. Патриархальный дух этого большого старинного города, его бес­численные храмы, разнообразные по стилю избы, особняки и дворцы поразили живописца. Он с удовольствием зарисовывал Кремль, московские монастыри и храмы. Здесь Васнецов получил за­каз от директора Московского публичного и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Румянцевского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музея, этнографа 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Дашкова на создание портретов знаменитых русских деятелей с копий сохранившихся гравюр. 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 работе живописец все больше погружался в атмосферу старины и преданий. Он получил воз­можность увидеть и прикоснуться к историческим реликвиям, почувствовать необыкновенную ат­мосферу прошлых веков.</a:t>
            </a:r>
          </a:p>
          <a:p>
            <a:pPr indent="273050"/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подвигло Васнецова, еще с семинарских лекций полюбившего строки «Слова о полку </a:t>
            </a:r>
            <a:r>
              <a:rPr lang="ru-RU" sz="17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Игореве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создать серию историко-былинных картин.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11610"/>
            <a:ext cx="568863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произведением цикла стало «После побоища Игоря </a:t>
            </a:r>
            <a:r>
              <a:rPr lang="ru-RU" sz="17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17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половцами», (1880, Государственная Третьяковская галерея, Москва)</a:t>
            </a:r>
          </a:p>
        </p:txBody>
      </p:sp>
      <p:pic>
        <p:nvPicPr>
          <p:cNvPr id="9218" name="Picture 2" descr="http://rys-arhipelag.ucoz.ru/_ph/14/87180340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76" y="2780928"/>
            <a:ext cx="2952504" cy="1589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Adm\Documents\NONA\Институт\12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0152" y="5013176"/>
            <a:ext cx="2999132" cy="8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Users\Adm\Documents\NONA\Институт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88325" y="1364757"/>
            <a:ext cx="2999132" cy="8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Неоднозначная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реакция на полотно «После по­боища Игоря </a:t>
            </a:r>
            <a:r>
              <a:rPr lang="ru-RU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 половцами» не за­ставила художника отказаться от замысла создания цикла историко-былинных картин. Увлечение архео­логическими открытиями, стариной и русским фольклором все больше отражалось на творчестве масте­ра. На сказочную тему был написан «Ковер-самолет» (1880, Нижегородский художественный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музей. </a:t>
            </a:r>
            <a:endParaRPr lang="en-US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0363" algn="l"/>
              </a:tabLst>
            </a:pPr>
            <a:r>
              <a:rPr lang="en-US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этой  картине  удивительно  сплетены  мотивы арабских и русских сказок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Художник сумел достоверно передать фактуру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бо­гатого</a:t>
            </a:r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костюма 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царевича, вор­са шерстяного узорчатого ковра и толстого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фонаря</a:t>
            </a: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за которым при внимательно рассмотрении видно не пламя, а Жар-птица, раскинувшая свои зо­лотые крылья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Ширина полотна 1650 высота 297 см.</a:t>
            </a:r>
            <a:endParaRPr lang="ru-RU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820472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i="1" kern="1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Сказочные сюжеты из реальной жизни</a:t>
            </a:r>
            <a:endParaRPr lang="ru-RU" sz="37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D:\Users\Adm\Documents\NONA\Институт\292027143fc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600994" cy="4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Users\Adm\Documents\NONA\Институт\feec567e3a8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48264" y="4221088"/>
            <a:ext cx="1670481" cy="5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D:\Users\Adm\Pictures\васнецов\92954-jugra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9" y="4599154"/>
            <a:ext cx="2509487" cy="200758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Users\Adm\Documents\NONA\Институт\feec567e3a8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99592" y="4407563"/>
            <a:ext cx="1670481" cy="5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575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Admin</cp:lastModifiedBy>
  <cp:revision>84</cp:revision>
  <dcterms:created xsi:type="dcterms:W3CDTF">2011-10-02T08:46:45Z</dcterms:created>
  <dcterms:modified xsi:type="dcterms:W3CDTF">2015-03-26T16:34:26Z</dcterms:modified>
</cp:coreProperties>
</file>