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04" autoAdjust="0"/>
    <p:restoredTop sz="94660"/>
  </p:normalViewPr>
  <p:slideViewPr>
    <p:cSldViewPr>
      <p:cViewPr varScale="1">
        <p:scale>
          <a:sx n="70" d="100"/>
          <a:sy n="70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D29E-A0AB-4567-85E7-FB33FA9BD6A2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CCC-FD95-4FBA-B272-4182544F93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D29E-A0AB-4567-85E7-FB33FA9BD6A2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CCC-FD95-4FBA-B272-4182544F9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D29E-A0AB-4567-85E7-FB33FA9BD6A2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CCC-FD95-4FBA-B272-4182544F9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D29E-A0AB-4567-85E7-FB33FA9BD6A2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CCC-FD95-4FBA-B272-4182544F93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D29E-A0AB-4567-85E7-FB33FA9BD6A2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CCC-FD95-4FBA-B272-4182544F9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D29E-A0AB-4567-85E7-FB33FA9BD6A2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CCC-FD95-4FBA-B272-4182544F93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D29E-A0AB-4567-85E7-FB33FA9BD6A2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CCC-FD95-4FBA-B272-4182544F93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D29E-A0AB-4567-85E7-FB33FA9BD6A2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CCC-FD95-4FBA-B272-4182544F9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D29E-A0AB-4567-85E7-FB33FA9BD6A2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CCC-FD95-4FBA-B272-4182544F9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D29E-A0AB-4567-85E7-FB33FA9BD6A2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CCC-FD95-4FBA-B272-4182544F93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D29E-A0AB-4567-85E7-FB33FA9BD6A2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ACCC-FD95-4FBA-B272-4182544F93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E2D29E-A0AB-4567-85E7-FB33FA9BD6A2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E1ACCC-FD95-4FBA-B272-4182544F93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20689"/>
            <a:ext cx="6661292" cy="30243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Презентация по использованию игровых средств «</a:t>
            </a:r>
            <a:r>
              <a:rPr lang="ru-RU" b="1" dirty="0" err="1" smtClean="0"/>
              <a:t>Дусима</a:t>
            </a:r>
            <a:r>
              <a:rPr lang="ru-RU" b="1" dirty="0" smtClean="0"/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8166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085184"/>
            <a:ext cx="6512511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«Определи на ощупь»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24936" cy="4137640"/>
          </a:xfrm>
        </p:spPr>
        <p:txBody>
          <a:bodyPr>
            <a:normAutofit/>
          </a:bodyPr>
          <a:lstStyle/>
          <a:p>
            <a:pPr marL="2286000" lvl="5" indent="0" algn="just">
              <a:buNone/>
            </a:pPr>
            <a:endParaRPr lang="ru-RU" dirty="0" smtClean="0"/>
          </a:p>
          <a:p>
            <a:pPr lvl="5" algn="just"/>
            <a:r>
              <a:rPr lang="ru-RU" b="1" dirty="0" smtClean="0"/>
              <a:t>Назначение</a:t>
            </a:r>
            <a:r>
              <a:rPr lang="ru-RU" dirty="0" smtClean="0"/>
              <a:t>: развитие тактильного восприятия.</a:t>
            </a:r>
          </a:p>
          <a:p>
            <a:pPr lvl="5" algn="just"/>
            <a:r>
              <a:rPr lang="ru-RU" b="1" dirty="0" smtClean="0"/>
              <a:t>Способствует:</a:t>
            </a:r>
            <a:r>
              <a:rPr lang="ru-RU" dirty="0" smtClean="0"/>
              <a:t> развитию памяти, речи, концентрации внимания и коммуникативных навыков.</a:t>
            </a:r>
          </a:p>
          <a:p>
            <a:pPr lvl="5" algn="just"/>
            <a:r>
              <a:rPr lang="ru-RU" b="1" dirty="0" smtClean="0"/>
              <a:t>Особенности:</a:t>
            </a:r>
            <a:r>
              <a:rPr lang="ru-RU" dirty="0" smtClean="0"/>
              <a:t> сенсорных элементов много, они удобны для опознавания поверхностей различными участками тела, поэтому можно организовать коллективные игры.</a:t>
            </a:r>
          </a:p>
          <a:p>
            <a:pPr lvl="5" algn="just"/>
            <a:r>
              <a:rPr lang="ru-RU" b="1" dirty="0" smtClean="0"/>
              <a:t>Примеры использования</a:t>
            </a:r>
            <a:r>
              <a:rPr lang="ru-RU" dirty="0" smtClean="0"/>
              <a:t>: «Строим в ряд», «Кто это был», «Собираем вместе одинаковые»</a:t>
            </a:r>
          </a:p>
          <a:p>
            <a:pPr lvl="5" algn="just"/>
            <a:r>
              <a:rPr lang="ru-RU" b="1" dirty="0" smtClean="0"/>
              <a:t>Возраст</a:t>
            </a:r>
            <a:r>
              <a:rPr lang="ru-RU" dirty="0" smtClean="0"/>
              <a:t>: 3+</a:t>
            </a:r>
          </a:p>
        </p:txBody>
      </p:sp>
      <p:pic>
        <p:nvPicPr>
          <p:cNvPr id="2051" name="Picture 3" descr="C:\Users\User\Pictures\2015-03-23 дс 2015\дс 2015 4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56992"/>
            <a:ext cx="244827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554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013176"/>
            <a:ext cx="6512511" cy="1080120"/>
          </a:xfrm>
        </p:spPr>
        <p:txBody>
          <a:bodyPr/>
          <a:lstStyle/>
          <a:p>
            <a:r>
              <a:rPr lang="ru-RU" dirty="0" smtClean="0"/>
              <a:t>«Мягче-жёстче»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406563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Назначение:</a:t>
            </a:r>
            <a:r>
              <a:rPr lang="ru-RU" sz="2000" dirty="0" smtClean="0"/>
              <a:t> развитие кинестетических ощущений(мышечных чувств)</a:t>
            </a:r>
          </a:p>
          <a:p>
            <a:r>
              <a:rPr lang="ru-RU" sz="2000" b="1" dirty="0" smtClean="0"/>
              <a:t>Способствует</a:t>
            </a:r>
            <a:r>
              <a:rPr lang="ru-RU" sz="2000" dirty="0" smtClean="0"/>
              <a:t>: развитию тонуса пальцев, памяти, внимания, коммуникативного взаимодействия.</a:t>
            </a:r>
          </a:p>
          <a:p>
            <a:r>
              <a:rPr lang="ru-RU" sz="2000" b="1" dirty="0" smtClean="0"/>
              <a:t>Особенности</a:t>
            </a:r>
            <a:r>
              <a:rPr lang="ru-RU" sz="2000" dirty="0" smtClean="0"/>
              <a:t>: определения жёсткости материала с помощью нажатия пальцами рук.</a:t>
            </a:r>
          </a:p>
          <a:p>
            <a:r>
              <a:rPr lang="ru-RU" sz="2000" b="1" dirty="0" smtClean="0"/>
              <a:t>Примеры использования</a:t>
            </a:r>
            <a:r>
              <a:rPr lang="ru-RU" sz="2000" dirty="0" smtClean="0"/>
              <a:t>: «Найди такой же», «Найди свой ящик», «Запомни и найди».</a:t>
            </a:r>
          </a:p>
          <a:p>
            <a:r>
              <a:rPr lang="ru-RU" sz="2000" b="1" dirty="0" smtClean="0"/>
              <a:t>Возраст:</a:t>
            </a:r>
            <a:r>
              <a:rPr lang="ru-RU" sz="2000" dirty="0" smtClean="0"/>
              <a:t> 4+</a:t>
            </a:r>
          </a:p>
        </p:txBody>
      </p:sp>
      <p:pic>
        <p:nvPicPr>
          <p:cNvPr id="1026" name="Picture 2" descr="C:\Users\User\Pictures\2015-03-23 дс 2015\дс 2015 4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12976"/>
            <a:ext cx="244827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91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157192"/>
            <a:ext cx="6512511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«Уравновесим шары»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88640"/>
            <a:ext cx="6932240" cy="5904656"/>
          </a:xfrm>
        </p:spPr>
        <p:txBody>
          <a:bodyPr>
            <a:noAutofit/>
          </a:bodyPr>
          <a:lstStyle/>
          <a:p>
            <a:pPr marL="3028950" lvl="6" indent="-285750"/>
            <a:r>
              <a:rPr lang="ru-RU" sz="1600" b="1" dirty="0" smtClean="0"/>
              <a:t>Назначение:</a:t>
            </a:r>
            <a:r>
              <a:rPr lang="ru-RU" sz="1600" dirty="0" smtClean="0"/>
              <a:t> исследование весовых соотношений предметов из различных материалов.</a:t>
            </a:r>
          </a:p>
          <a:p>
            <a:pPr marL="3028950" lvl="6" indent="-285750"/>
            <a:r>
              <a:rPr lang="ru-RU" sz="1600" b="1" dirty="0" smtClean="0"/>
              <a:t>Способствует:</a:t>
            </a:r>
            <a:r>
              <a:rPr lang="ru-RU" sz="1600" dirty="0" smtClean="0"/>
              <a:t>  развитию мелкой моторики, речи, мышления, концентрации внимания, наблюдательности, представлений об окружающем мире.</a:t>
            </a:r>
          </a:p>
          <a:p>
            <a:pPr marL="3028950" lvl="6" indent="-285750"/>
            <a:r>
              <a:rPr lang="ru-RU" sz="1600" b="1" dirty="0" smtClean="0"/>
              <a:t>Особенности:</a:t>
            </a:r>
            <a:r>
              <a:rPr lang="ru-RU" sz="1600" dirty="0" smtClean="0"/>
              <a:t> возможность представления ребенку 12 различных материалов, отличающих своими тактильными свойствами, весом и запахом.</a:t>
            </a:r>
          </a:p>
          <a:p>
            <a:pPr marL="3028950" lvl="6" indent="-285750"/>
            <a:r>
              <a:rPr lang="ru-RU" sz="1600" b="1" dirty="0" smtClean="0"/>
              <a:t>Примеры экспериментов</a:t>
            </a:r>
            <a:r>
              <a:rPr lang="ru-RU" sz="1600" dirty="0" smtClean="0"/>
              <a:t>: «Находим равновесие», «Что тяжелее», «Зависимость от плеча рычага».</a:t>
            </a:r>
          </a:p>
          <a:p>
            <a:pPr marL="3028950" lvl="6" indent="-285750"/>
            <a:r>
              <a:rPr lang="ru-RU" sz="1600" b="1" dirty="0" smtClean="0"/>
              <a:t>Возраст:</a:t>
            </a:r>
            <a:r>
              <a:rPr lang="ru-RU" sz="1600" dirty="0" smtClean="0"/>
              <a:t> 4+</a:t>
            </a:r>
            <a:endParaRPr lang="ru-RU" sz="1600" dirty="0"/>
          </a:p>
        </p:txBody>
      </p:sp>
      <p:pic>
        <p:nvPicPr>
          <p:cNvPr id="3074" name="Picture 2" descr="C:\Users\User\Pictures\2015-03-23 дс 2015\дс 2015 4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95232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04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941168"/>
            <a:ext cx="6512511" cy="574000"/>
          </a:xfrm>
        </p:spPr>
        <p:txBody>
          <a:bodyPr/>
          <a:lstStyle/>
          <a:p>
            <a:r>
              <a:rPr lang="ru-RU" dirty="0" smtClean="0"/>
              <a:t>«Звучащие куклы»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88640"/>
            <a:ext cx="8352928" cy="475252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Назначение: </a:t>
            </a:r>
            <a:r>
              <a:rPr lang="ru-RU" sz="1800" dirty="0" smtClean="0"/>
              <a:t>развитие слухового восприятия.</a:t>
            </a:r>
          </a:p>
          <a:p>
            <a:r>
              <a:rPr lang="ru-RU" sz="1800" b="1" dirty="0" smtClean="0"/>
              <a:t>Способствует</a:t>
            </a:r>
            <a:r>
              <a:rPr lang="ru-RU" sz="1800" dirty="0" smtClean="0"/>
              <a:t>: пробуждению акустического внимания, развитию фонематического слуха, тактильного восприятия, внимания, расширению словарного запаса.</a:t>
            </a:r>
          </a:p>
          <a:p>
            <a:r>
              <a:rPr lang="ru-RU" sz="1800" b="1" dirty="0" smtClean="0"/>
              <a:t>Особенности</a:t>
            </a:r>
            <a:r>
              <a:rPr lang="ru-RU" sz="1800" dirty="0" smtClean="0"/>
              <a:t>: возможность проведения режиссёрских и театрализованных игр с использованием по-разному звучащих кукол.</a:t>
            </a:r>
          </a:p>
          <a:p>
            <a:r>
              <a:rPr lang="ru-RU" sz="1800" b="1" dirty="0" smtClean="0"/>
              <a:t>Примеры использования</a:t>
            </a:r>
            <a:r>
              <a:rPr lang="ru-RU" sz="1800" dirty="0" smtClean="0"/>
              <a:t>: «Найди пару», «Звуковые парочки», «Запомни и найди».</a:t>
            </a:r>
          </a:p>
          <a:p>
            <a:r>
              <a:rPr lang="ru-RU" sz="1800" b="1" dirty="0" smtClean="0"/>
              <a:t>Возраст</a:t>
            </a:r>
            <a:r>
              <a:rPr lang="ru-RU" sz="1800" dirty="0" smtClean="0"/>
              <a:t>: 3+</a:t>
            </a:r>
            <a:endParaRPr lang="ru-RU" sz="1800" dirty="0"/>
          </a:p>
        </p:txBody>
      </p:sp>
      <p:pic>
        <p:nvPicPr>
          <p:cNvPr id="4098" name="Picture 2" descr="C:\Users\User\Pictures\2015-03-23 дс 2015\дс 2015 4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564904"/>
            <a:ext cx="309634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41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085184"/>
            <a:ext cx="6523127" cy="1008112"/>
          </a:xfrm>
        </p:spPr>
        <p:txBody>
          <a:bodyPr/>
          <a:lstStyle/>
          <a:p>
            <a:r>
              <a:rPr lang="ru-RU" dirty="0" smtClean="0"/>
              <a:t>«Запомни звук»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496944" cy="475252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Назначение</a:t>
            </a:r>
            <a:r>
              <a:rPr lang="ru-RU" sz="2000" dirty="0" smtClean="0"/>
              <a:t>: развитие слухового восприятия.</a:t>
            </a:r>
          </a:p>
          <a:p>
            <a:r>
              <a:rPr lang="ru-RU" sz="2000" b="1" dirty="0" smtClean="0"/>
              <a:t>Способствует</a:t>
            </a:r>
            <a:r>
              <a:rPr lang="ru-RU" sz="2000" dirty="0" smtClean="0"/>
              <a:t>: пробуждению акустического внимания, развитию фонематического слуха, концентрации внимания, расширению словарного запаса.</a:t>
            </a:r>
          </a:p>
          <a:p>
            <a:r>
              <a:rPr lang="ru-RU" sz="2000" b="1" dirty="0" smtClean="0"/>
              <a:t>Особенности</a:t>
            </a:r>
            <a:r>
              <a:rPr lang="ru-RU" sz="2000" dirty="0" smtClean="0"/>
              <a:t>: возможность сопоставления зрительных и слуховых образов наполнителей кубиков, а также их смены.</a:t>
            </a:r>
          </a:p>
          <a:p>
            <a:r>
              <a:rPr lang="ru-RU" sz="2000" b="1" dirty="0" smtClean="0"/>
              <a:t>Примеры использования</a:t>
            </a:r>
            <a:r>
              <a:rPr lang="ru-RU" sz="2000" dirty="0" smtClean="0"/>
              <a:t>: « Найди пару», «Построй в ряд», «Запомни и найди».</a:t>
            </a:r>
          </a:p>
          <a:p>
            <a:r>
              <a:rPr lang="ru-RU" sz="2000" b="1" dirty="0" smtClean="0"/>
              <a:t>Возраст</a:t>
            </a:r>
            <a:r>
              <a:rPr lang="ru-RU" sz="2000" dirty="0" smtClean="0"/>
              <a:t>: 3+</a:t>
            </a:r>
          </a:p>
          <a:p>
            <a:endParaRPr lang="ru-RU" sz="2000" dirty="0"/>
          </a:p>
        </p:txBody>
      </p:sp>
      <p:pic>
        <p:nvPicPr>
          <p:cNvPr id="5122" name="Picture 2" descr="C:\Users\User\Pictures\2015-03-23 дс 2015\дс 2015 4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52936"/>
            <a:ext cx="273630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96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01208"/>
            <a:ext cx="6512511" cy="936104"/>
          </a:xfrm>
        </p:spPr>
        <p:txBody>
          <a:bodyPr/>
          <a:lstStyle/>
          <a:p>
            <a:r>
              <a:rPr lang="ru-RU" dirty="0" smtClean="0"/>
              <a:t>«Что это?»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136904" cy="482453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Назначение: Развитие стерео гностического чувства.</a:t>
            </a:r>
          </a:p>
          <a:p>
            <a:r>
              <a:rPr lang="ru-RU" sz="2000" dirty="0" smtClean="0"/>
              <a:t>Способствует: развитию мелкой моторики, речи, памяти, внимания, ориентировки на плоскости.</a:t>
            </a:r>
          </a:p>
          <a:p>
            <a:r>
              <a:rPr lang="ru-RU" sz="2000" dirty="0" smtClean="0"/>
              <a:t>Особенности: опознание предметов осложнено тем, что ощупывание производится через ткань, натянутую на рамку, что позволяет определить только контуры фигур, а не их поверхность.</a:t>
            </a:r>
          </a:p>
          <a:p>
            <a:r>
              <a:rPr lang="ru-RU" sz="2000" dirty="0" smtClean="0"/>
              <a:t>Примеры использования: «Назови фигурку», «Где расположена фигурка»,» «Запомни и разложи».</a:t>
            </a:r>
          </a:p>
          <a:p>
            <a:r>
              <a:rPr lang="ru-RU" sz="2000" dirty="0" smtClean="0"/>
              <a:t>Возраст: 3+</a:t>
            </a:r>
            <a:endParaRPr lang="ru-RU" sz="2000" dirty="0"/>
          </a:p>
        </p:txBody>
      </p:sp>
      <p:pic>
        <p:nvPicPr>
          <p:cNvPr id="6146" name="Picture 2" descr="C:\Users\User\Pictures\2015-03-23 дс 2015\дс 2015 4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29000"/>
            <a:ext cx="201622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Pictures\2015-03-23 дс 2015\дс 2015 4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29000"/>
            <a:ext cx="273630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69342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169</TotalTime>
  <Words>408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по использованию игровых средств «Дусима»</vt:lpstr>
      <vt:lpstr>«Определи на ощупь»</vt:lpstr>
      <vt:lpstr>«Мягче-жёстче»</vt:lpstr>
      <vt:lpstr>«Уравновесим шары» </vt:lpstr>
      <vt:lpstr>«Звучащие куклы»</vt:lpstr>
      <vt:lpstr>«Запомни звук»</vt:lpstr>
      <vt:lpstr>«Что это?»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использованию игровых средств «Дусима»</dc:title>
  <dc:creator>User</dc:creator>
  <cp:lastModifiedBy>User</cp:lastModifiedBy>
  <cp:revision>16</cp:revision>
  <dcterms:created xsi:type="dcterms:W3CDTF">2015-03-22T17:40:16Z</dcterms:created>
  <dcterms:modified xsi:type="dcterms:W3CDTF">2015-03-23T19:17:03Z</dcterms:modified>
</cp:coreProperties>
</file>