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85" r:id="rId9"/>
    <p:sldId id="273" r:id="rId10"/>
    <p:sldId id="274" r:id="rId11"/>
    <p:sldId id="275" r:id="rId12"/>
    <p:sldId id="282" r:id="rId13"/>
    <p:sldId id="276" r:id="rId14"/>
    <p:sldId id="283" r:id="rId15"/>
    <p:sldId id="277" r:id="rId16"/>
    <p:sldId id="284" r:id="rId17"/>
    <p:sldId id="278" r:id="rId18"/>
    <p:sldId id="280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06" autoAdjust="0"/>
    <p:restoredTop sz="94717" autoAdjust="0"/>
  </p:normalViewPr>
  <p:slideViewPr>
    <p:cSldViewPr>
      <p:cViewPr varScale="1">
        <p:scale>
          <a:sx n="103" d="100"/>
          <a:sy n="103" d="100"/>
        </p:scale>
        <p:origin x="-216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AEF8CB-1079-411D-980E-66A4C1A90606}" type="datetimeFigureOut">
              <a:rPr lang="ru-RU" smtClean="0"/>
              <a:pPr/>
              <a:t>25.03.2015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3CC18B-81B4-412A-AC80-F1C10ACACE3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3CC18B-81B4-412A-AC80-F1C10ACACE3E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3CC18B-81B4-412A-AC80-F1C10ACACE3E}" type="slidenum">
              <a:rPr lang="ru-RU" smtClean="0"/>
              <a:pPr/>
              <a:t>17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25.03.2015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jpeg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6" name="Picture 6" descr="http://graphics.in.ua/cat/PSD.Kindergarten.Poster.Template.02.3508x2480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0" y="0"/>
            <a:ext cx="9097959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>
                <a:solidFill>
                  <a:srgbClr val="00B050"/>
                </a:solidFill>
              </a:rPr>
              <a:t>Предметно-развивающая среда познавательно-речевого развития воспитанников современного дошкольного образовательного учреждения.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МБДОУ «</a:t>
            </a:r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Смольковский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детский сад»</a:t>
            </a:r>
            <a:br>
              <a:rPr lang="ru-RU" sz="1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Воспитатель </a:t>
            </a:r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Бобкова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Т.С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86116" y="4786322"/>
            <a:ext cx="3143272" cy="1357322"/>
          </a:xfrm>
        </p:spPr>
        <p:txBody>
          <a:bodyPr>
            <a:normAutofit fontScale="92500" lnSpcReduction="10000"/>
          </a:bodyPr>
          <a:lstStyle/>
          <a:p>
            <a:pPr algn="r"/>
            <a:endParaRPr lang="ru-RU" dirty="0" smtClean="0"/>
          </a:p>
          <a:p>
            <a:pPr algn="r"/>
            <a:endParaRPr lang="ru-RU" dirty="0" smtClean="0"/>
          </a:p>
          <a:p>
            <a:r>
              <a:rPr lang="ru-RU" sz="22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2014 год</a:t>
            </a:r>
          </a:p>
          <a:p>
            <a:endPara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&amp;Mcy;&amp;Dcy;&amp;Ocy;&amp;Ucy; &amp;Dcy;&amp;iecy;&amp;tcy;&amp;scy;&amp;kcy;&amp;icy;&amp;jcy; &amp;scy;&amp;acy;&amp;dcy; 66 - &amp;Mcy;&amp;ocy;&amp;bcy;&amp;icy;&amp;lcy;&amp;softcy;&amp;ncy;&amp;ycy;&amp;iecy; &amp;icy;&amp;gcy;&amp;rcy;&amp;ycy;: &amp;scy;&amp;kcy;&amp;acy;&amp;chcy;&amp;acy;&amp;jcy; &amp;icy; &amp;rcy;&amp;acy;&amp;zcy;&amp;vcy;&amp;lcy;&amp;iecy;&amp;kcy;&amp;acy;&amp;jcy;&amp;scy;&amp;yacy;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7224" y="274638"/>
            <a:ext cx="6500858" cy="1143000"/>
          </a:xfrm>
        </p:spPr>
        <p:txBody>
          <a:bodyPr>
            <a:noAutofit/>
          </a:bodyPr>
          <a:lstStyle/>
          <a:p>
            <a:r>
              <a:rPr lang="ru-RU" sz="36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Речевая развивающая среда</a:t>
            </a:r>
            <a:b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первой младшей группы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85786" y="2000241"/>
            <a:ext cx="7358114" cy="4125923"/>
          </a:xfrm>
        </p:spPr>
        <p:txBody>
          <a:bodyPr>
            <a:normAutofit fontScale="92500"/>
          </a:bodyPr>
          <a:lstStyle/>
          <a:p>
            <a:pPr>
              <a:lnSpc>
                <a:spcPct val="80000"/>
              </a:lnSpc>
              <a:buFont typeface="Wingdings" pitchFamily="2" charset="2"/>
              <a:buChar char="Ø"/>
              <a:defRPr/>
            </a:pPr>
            <a:endParaRPr lang="ru-RU" sz="2600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10000"/>
              </a:lnSpc>
              <a:spcBef>
                <a:spcPts val="0"/>
              </a:spcBef>
              <a:buFont typeface="Wingdings" pitchFamily="2" charset="2"/>
              <a:buChar char="Ø"/>
              <a:defRPr/>
            </a:pPr>
            <a:r>
              <a:rPr lang="ru-RU" sz="2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грамотная, педагогически целесообразная </a:t>
            </a:r>
            <a:r>
              <a:rPr lang="ru-RU" sz="26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речь педагога</a:t>
            </a:r>
            <a:r>
              <a:rPr lang="ru-RU" sz="2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lnSpc>
                <a:spcPct val="80000"/>
              </a:lnSpc>
              <a:buFont typeface="Wingdings" pitchFamily="2" charset="2"/>
              <a:buChar char="Ø"/>
              <a:defRPr/>
            </a:pPr>
            <a:r>
              <a:rPr lang="ru-RU" sz="2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методы и приёмы, направленные на развитие речи как средства общения (</a:t>
            </a:r>
            <a:r>
              <a:rPr lang="ru-RU" sz="26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поручения, подсказ, образец, сопряжённая речь</a:t>
            </a:r>
            <a:r>
              <a:rPr lang="ru-RU" sz="2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и др.);</a:t>
            </a:r>
          </a:p>
          <a:p>
            <a:pPr>
              <a:lnSpc>
                <a:spcPct val="80000"/>
              </a:lnSpc>
              <a:buFont typeface="Wingdings" pitchFamily="2" charset="2"/>
              <a:buChar char="Ø"/>
              <a:defRPr/>
            </a:pPr>
            <a:r>
              <a:rPr lang="ru-RU" sz="2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методы и приёмы, направленные на формирование умения слушать и слышать (</a:t>
            </a:r>
            <a:r>
              <a:rPr lang="ru-RU" sz="26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рассказы, чтение</a:t>
            </a:r>
            <a:r>
              <a:rPr lang="ru-RU" sz="2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>
              <a:lnSpc>
                <a:spcPct val="80000"/>
              </a:lnSpc>
              <a:buFont typeface="Wingdings" pitchFamily="2" charset="2"/>
              <a:buChar char="Ø"/>
              <a:defRPr/>
            </a:pPr>
            <a:r>
              <a:rPr lang="ru-RU" sz="26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самостоятельное рассматривание картинок, игрушек, книжек и др. (на развитие инициативной речи).</a:t>
            </a:r>
          </a:p>
          <a:p>
            <a:endParaRPr lang="ru-RU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&amp;Mcy;&amp;Dcy;&amp;Ocy;&amp;Ucy; &amp;Dcy;&amp;iecy;&amp;tcy;&amp;scy;&amp;kcy;&amp;icy;&amp;jcy; &amp;scy;&amp;acy;&amp;dcy; 66 - &amp;Mcy;&amp;ocy;&amp;bcy;&amp;icy;&amp;lcy;&amp;softcy;&amp;ncy;&amp;ycy;&amp;iecy; &amp;icy;&amp;gcy;&amp;rcy;&amp;ycy;: &amp;scy;&amp;kcy;&amp;acy;&amp;chcy;&amp;acy;&amp;jcy; &amp;icy; &amp;rcy;&amp;acy;&amp;zcy;&amp;vcy;&amp;lcy;&amp;iecy;&amp;kcy;&amp;acy;&amp;jcy;&amp;scy;&amp;yacy;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7224" y="274638"/>
            <a:ext cx="6643734" cy="1143000"/>
          </a:xfrm>
        </p:spPr>
        <p:txBody>
          <a:bodyPr>
            <a:noAutofit/>
          </a:bodyPr>
          <a:lstStyle/>
          <a:p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Речевая развивающая среда </a:t>
            </a:r>
            <a:b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второй младшей группы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57224" y="1600201"/>
            <a:ext cx="7286676" cy="4525963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80000"/>
              </a:lnSpc>
              <a:buFont typeface="Wingdings" pitchFamily="2" charset="2"/>
              <a:buChar char="Ø"/>
              <a:defRPr/>
            </a:pPr>
            <a:endParaRPr lang="ru-RU" sz="31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Ø"/>
              <a:defRPr/>
            </a:pPr>
            <a:endParaRPr lang="ru-RU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Ø"/>
              <a:defRPr/>
            </a:pPr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грамотная, педагогически целесообразная </a:t>
            </a:r>
            <a:r>
              <a:rPr lang="ru-RU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речь педагога</a:t>
            </a:r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Ø"/>
              <a:defRPr/>
            </a:pPr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методы и приёмы, направленные на развитие речи как средства общения (</a:t>
            </a:r>
            <a:r>
              <a:rPr lang="ru-RU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поручения, подсказ, образец обращения, образец взаимодействия посредством речи в разных видах деятельности</a:t>
            </a:r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Ø"/>
              <a:defRPr/>
            </a:pPr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методы и приёмы, направленные на формирование умения слушать и слышать (</a:t>
            </a:r>
            <a:r>
              <a:rPr lang="ru-RU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разговоры, рассказы, чтение</a:t>
            </a:r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Ø"/>
              <a:defRPr/>
            </a:pPr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организация «Уголка интересных вещей» (</a:t>
            </a:r>
            <a:r>
              <a:rPr lang="ru-RU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стимулирование самостоятельного рассматривания книг, картинок, игрушек, предметов для развития инициативной речи, обогащения и уточнения представлений детей об окружающем</a:t>
            </a:r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endParaRPr lang="ru-RU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&amp;Mcy;&amp;Dcy;&amp;Ocy;&amp;Ucy; &amp;Dcy;&amp;iecy;&amp;tcy;&amp;scy;&amp;kcy;&amp;icy;&amp;jcy; &amp;scy;&amp;acy;&amp;dcy; 66 - &amp;Mcy;&amp;ocy;&amp;bcy;&amp;icy;&amp;lcy;&amp;softcy;&amp;ncy;&amp;ycy;&amp;iecy; &amp;icy;&amp;gcy;&amp;rcy;&amp;ycy;: &amp;scy;&amp;kcy;&amp;acy;&amp;chcy;&amp;acy;&amp;jcy; &amp;icy; &amp;rcy;&amp;acy;&amp;zcy;&amp;vcy;&amp;lcy;&amp;iecy;&amp;kcy;&amp;acy;&amp;jcy;&amp;scy;&amp;yacy;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</p:spPr>
      </p:pic>
      <p:pic>
        <p:nvPicPr>
          <p:cNvPr id="5" name="Picture 2" descr="&amp;Mcy;&amp;Dcy;&amp;Ocy;&amp;Ucy; &amp;Dcy;&amp;iecy;&amp;tcy;&amp;scy;&amp;kcy;&amp;icy;&amp;jcy; &amp;scy;&amp;acy;&amp;dcy; 66 - &amp;Mcy;&amp;ocy;&amp;bcy;&amp;icy;&amp;lcy;&amp;softcy;&amp;ncy;&amp;ycy;&amp;iecy; &amp;icy;&amp;gcy;&amp;rcy;&amp;ycy;: &amp;scy;&amp;kcy;&amp;acy;&amp;chcy;&amp;acy;&amp;jcy; &amp;icy; &amp;rcy;&amp;acy;&amp;zcy;&amp;vcy;&amp;lcy;&amp;iecy;&amp;kcy;&amp;acy;&amp;jcy;&amp;scy;&amp;yacy;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-214346" y="0"/>
            <a:ext cx="9144000" cy="6858000"/>
          </a:xfrm>
          <a:prstGeom prst="rect">
            <a:avLst/>
          </a:prstGeom>
          <a:noFill/>
        </p:spPr>
      </p:pic>
      <p:pic>
        <p:nvPicPr>
          <p:cNvPr id="6" name="Picture 2" descr="D:\ТАНЯ\детский сад\ясли мои\САМООБРАЗОВАНИЕ\2014-2015 уч год\доклад на педсовет ноябрь 2014\DSCN1843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1071538" y="500042"/>
            <a:ext cx="3643338" cy="2732504"/>
          </a:xfrm>
          <a:prstGeom prst="rect">
            <a:avLst/>
          </a:prstGeom>
          <a:noFill/>
        </p:spPr>
      </p:pic>
      <p:pic>
        <p:nvPicPr>
          <p:cNvPr id="7" name="Picture 3" descr="D:\ТАНЯ\детский сад\ясли мои\САМООБРАЗОВАНИЕ\2014-2015 уч год\доклад на педсовет ноябрь 2014\DSCN1845.JPG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4857752" y="2857496"/>
            <a:ext cx="3857620" cy="2893215"/>
          </a:xfrm>
          <a:prstGeom prst="rect">
            <a:avLst/>
          </a:prstGeom>
          <a:noFill/>
        </p:spPr>
      </p:pic>
      <p:pic>
        <p:nvPicPr>
          <p:cNvPr id="8" name="Picture 4" descr="D:\ТАНЯ\детский сад\ясли мои\САМООБРАЗОВАНИЕ\2014-2015 уч год\доклад на педсовет ноябрь 2014\DSCN1847.JPG"/>
          <p:cNvPicPr>
            <a:picLocks noChangeAspect="1" noChangeArrowheads="1"/>
          </p:cNvPicPr>
          <p:nvPr/>
        </p:nvPicPr>
        <p:blipFill>
          <a:blip r:embed="rId5" cstate="screen"/>
          <a:srcRect/>
          <a:stretch>
            <a:fillRect/>
          </a:stretch>
        </p:blipFill>
        <p:spPr bwMode="auto">
          <a:xfrm>
            <a:off x="642910" y="3357562"/>
            <a:ext cx="3929090" cy="2946818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&amp;Mcy;&amp;Dcy;&amp;Ocy;&amp;Ucy; &amp;Dcy;&amp;iecy;&amp;tcy;&amp;scy;&amp;kcy;&amp;icy;&amp;jcy; &amp;scy;&amp;acy;&amp;dcy; 66 - &amp;Mcy;&amp;ocy;&amp;bcy;&amp;icy;&amp;lcy;&amp;softcy;&amp;ncy;&amp;ycy;&amp;iecy; &amp;icy;&amp;gcy;&amp;rcy;&amp;ycy;: &amp;scy;&amp;kcy;&amp;acy;&amp;chcy;&amp;acy;&amp;jcy; &amp;icy; &amp;rcy;&amp;acy;&amp;zcy;&amp;vcy;&amp;lcy;&amp;iecy;&amp;kcy;&amp;acy;&amp;jcy;&amp;scy;&amp;yacy;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7224" y="274638"/>
            <a:ext cx="6500858" cy="1143000"/>
          </a:xfrm>
        </p:spPr>
        <p:txBody>
          <a:bodyPr>
            <a:noAutofit/>
          </a:bodyPr>
          <a:lstStyle/>
          <a:p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Речевая развивающая среда</a:t>
            </a:r>
            <a:b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средней группы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57224" y="1600201"/>
            <a:ext cx="7286676" cy="4525963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buFont typeface="Wingdings" pitchFamily="2" charset="2"/>
              <a:buChar char="Ø"/>
              <a:defRPr/>
            </a:pPr>
            <a:endParaRPr lang="ru-RU" sz="2000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  <a:buFont typeface="Wingdings" pitchFamily="2" charset="2"/>
              <a:buChar char="Ø"/>
              <a:defRPr/>
            </a:pPr>
            <a:endParaRPr lang="ru-RU" sz="2000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  <a:buFont typeface="Wingdings" pitchFamily="2" charset="2"/>
              <a:buChar char="Ø"/>
              <a:defRPr/>
            </a:pP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грамотная </a:t>
            </a:r>
            <a:r>
              <a:rPr lang="ru-RU" sz="20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речь педагога</a:t>
            </a: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spcBef>
                <a:spcPts val="0"/>
              </a:spcBef>
              <a:buFont typeface="Wingdings" pitchFamily="2" charset="2"/>
              <a:buChar char="Ø"/>
              <a:defRPr/>
            </a:pP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методы и приёмы, направленные на развитие речи как средства общения (</a:t>
            </a:r>
            <a:r>
              <a:rPr lang="ru-RU" sz="20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удовлетворение потребности в получении и обсуждении информации; формирование навыков общения со сверстниками; знакомство с формулами речевого этикета</a:t>
            </a: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>
              <a:spcBef>
                <a:spcPts val="0"/>
              </a:spcBef>
              <a:buFont typeface="Wingdings" pitchFamily="2" charset="2"/>
              <a:buChar char="Ø"/>
              <a:defRPr/>
            </a:pP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методы и приёмы, направленные на формирование умения слушать и слышать (</a:t>
            </a:r>
            <a:r>
              <a:rPr lang="ru-RU" sz="20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выслушивание детей;  уточнение ответов; подсказ; рассказы воспитателя - акцент на стимулирование познавательного интереса</a:t>
            </a: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>
              <a:spcBef>
                <a:spcPts val="0"/>
              </a:spcBef>
              <a:buFont typeface="Wingdings" pitchFamily="2" charset="2"/>
              <a:buChar char="Ø"/>
              <a:defRPr/>
            </a:pP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организация деятельности в «Уголке интересных вещей» (</a:t>
            </a:r>
            <a:r>
              <a:rPr lang="ru-RU" sz="20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наборы картинок, фотографий, открыток, лупы, магниты и др. для развития объяснительной речи</a:t>
            </a: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>
              <a:buFont typeface="Wingdings" pitchFamily="2" charset="2"/>
              <a:buChar char="Ø"/>
            </a:pPr>
            <a:endParaRPr lang="ru-RU" sz="2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&amp;Mcy;&amp;Dcy;&amp;Ocy;&amp;Ucy; &amp;Dcy;&amp;iecy;&amp;tcy;&amp;scy;&amp;kcy;&amp;icy;&amp;jcy; &amp;scy;&amp;acy;&amp;dcy; 66 - &amp;Mcy;&amp;ocy;&amp;bcy;&amp;icy;&amp;lcy;&amp;softcy;&amp;ncy;&amp;ycy;&amp;iecy; &amp;icy;&amp;gcy;&amp;rcy;&amp;ycy;: &amp;scy;&amp;kcy;&amp;acy;&amp;chcy;&amp;acy;&amp;jcy; &amp;icy; &amp;rcy;&amp;acy;&amp;zcy;&amp;vcy;&amp;lcy;&amp;iecy;&amp;kcy;&amp;acy;&amp;jcy;&amp;scy;&amp;yacy;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</p:spPr>
      </p:pic>
      <p:pic>
        <p:nvPicPr>
          <p:cNvPr id="2050" name="Picture 2" descr="D:\ТАНЯ\детский сад\ясли мои\САМООБРАЗОВАНИЕ\2014-2015 уч год\доклад на педсовет ноябрь 2014\DSCN1848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428596" y="142852"/>
            <a:ext cx="2643188" cy="3524251"/>
          </a:xfrm>
          <a:prstGeom prst="rect">
            <a:avLst/>
          </a:prstGeom>
          <a:noFill/>
        </p:spPr>
      </p:pic>
      <p:pic>
        <p:nvPicPr>
          <p:cNvPr id="2051" name="Picture 3" descr="D:\ТАНЯ\детский сад\ясли мои\САМООБРАЗОВАНИЕ\2014-2015 уч год\доклад на педсовет ноябрь 2014\DSCN1849.JPG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5643570" y="3357562"/>
            <a:ext cx="2143140" cy="2857520"/>
          </a:xfrm>
          <a:prstGeom prst="rect">
            <a:avLst/>
          </a:prstGeom>
          <a:noFill/>
        </p:spPr>
      </p:pic>
      <p:pic>
        <p:nvPicPr>
          <p:cNvPr id="2052" name="Picture 4" descr="D:\ТАНЯ\детский сад\ясли мои\САМООБРАЗОВАНИЕ\2014-2015 уч год\доклад на педсовет ноябрь 2014\DSCN1850.JPG"/>
          <p:cNvPicPr>
            <a:picLocks noChangeAspect="1" noChangeArrowheads="1"/>
          </p:cNvPicPr>
          <p:nvPr/>
        </p:nvPicPr>
        <p:blipFill>
          <a:blip r:embed="rId5" cstate="screen"/>
          <a:srcRect/>
          <a:stretch>
            <a:fillRect/>
          </a:stretch>
        </p:blipFill>
        <p:spPr bwMode="auto">
          <a:xfrm>
            <a:off x="3643306" y="142852"/>
            <a:ext cx="2643206" cy="3524275"/>
          </a:xfrm>
          <a:prstGeom prst="rect">
            <a:avLst/>
          </a:prstGeom>
          <a:noFill/>
        </p:spPr>
      </p:pic>
      <p:pic>
        <p:nvPicPr>
          <p:cNvPr id="2053" name="Picture 5" descr="D:\ТАНЯ\детский сад\ясли мои\САМООБРАЗОВАНИЕ\2014-2015 уч год\доклад на педсовет ноябрь 2014\DSCN1851.JPG"/>
          <p:cNvPicPr>
            <a:picLocks noChangeAspect="1" noChangeArrowheads="1"/>
          </p:cNvPicPr>
          <p:nvPr/>
        </p:nvPicPr>
        <p:blipFill>
          <a:blip r:embed="rId6" cstate="screen"/>
          <a:srcRect/>
          <a:stretch>
            <a:fillRect/>
          </a:stretch>
        </p:blipFill>
        <p:spPr bwMode="auto">
          <a:xfrm>
            <a:off x="1428728" y="3714752"/>
            <a:ext cx="3452805" cy="2589604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&amp;Mcy;&amp;Dcy;&amp;Ocy;&amp;Ucy; &amp;Dcy;&amp;iecy;&amp;tcy;&amp;scy;&amp;kcy;&amp;icy;&amp;jcy; &amp;scy;&amp;acy;&amp;dcy; 66 - &amp;Mcy;&amp;ocy;&amp;bcy;&amp;icy;&amp;lcy;&amp;softcy;&amp;ncy;&amp;ycy;&amp;iecy; &amp;icy;&amp;gcy;&amp;rcy;&amp;ycy;: &amp;scy;&amp;kcy;&amp;acy;&amp;chcy;&amp;acy;&amp;jcy; &amp;icy; &amp;rcy;&amp;acy;&amp;zcy;&amp;vcy;&amp;lcy;&amp;iecy;&amp;kcy;&amp;acy;&amp;jcy;&amp;scy;&amp;yacy;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86" y="274638"/>
            <a:ext cx="6858048" cy="1143000"/>
          </a:xfrm>
        </p:spPr>
        <p:txBody>
          <a:bodyPr>
            <a:noAutofit/>
          </a:bodyPr>
          <a:lstStyle/>
          <a:p>
            <a:r>
              <a:rPr lang="ru-RU" sz="3400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4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400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4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Речевая развивающая среда</a:t>
            </a:r>
            <a:b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старшей и подготовительной групп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85786" y="1600201"/>
            <a:ext cx="7429552" cy="4525963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buFont typeface="Wingdings" pitchFamily="2" charset="2"/>
              <a:buChar char="Ø"/>
              <a:defRPr/>
            </a:pPr>
            <a:endParaRPr lang="ru-RU" sz="1800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  <a:buFont typeface="Wingdings" pitchFamily="2" charset="2"/>
              <a:buChar char="Ø"/>
              <a:defRPr/>
            </a:pPr>
            <a:endParaRPr lang="ru-RU" sz="1800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  <a:buFont typeface="Wingdings" pitchFamily="2" charset="2"/>
              <a:buChar char="Ø"/>
              <a:defRPr/>
            </a:pPr>
            <a:r>
              <a:rPr lang="ru-RU" sz="1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грамотная </a:t>
            </a:r>
            <a:r>
              <a:rPr lang="ru-RU" sz="18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речь педагога</a:t>
            </a:r>
            <a:r>
              <a:rPr lang="ru-RU" sz="1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spcBef>
                <a:spcPts val="0"/>
              </a:spcBef>
              <a:buFont typeface="Wingdings" pitchFamily="2" charset="2"/>
              <a:buChar char="Ø"/>
              <a:defRPr/>
            </a:pPr>
            <a:r>
              <a:rPr lang="ru-RU" sz="1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методы и приёмы, направленные на развитие речи как средства общения (</a:t>
            </a:r>
            <a:r>
              <a:rPr lang="ru-RU" sz="18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знакомство с формулами речевого этикета, целенаправленное формирование всех групп диалогических умений; умений грамотного отстаивания своей точки зрения</a:t>
            </a:r>
            <a:r>
              <a:rPr lang="ru-RU" sz="1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>
              <a:spcBef>
                <a:spcPts val="0"/>
              </a:spcBef>
              <a:buFont typeface="Wingdings" pitchFamily="2" charset="2"/>
              <a:buChar char="Ø"/>
              <a:defRPr/>
            </a:pPr>
            <a:r>
              <a:rPr lang="ru-RU" sz="1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методы и приёмы, направленные на формирование навыков самостоятельного рассказывания (</a:t>
            </a:r>
            <a:r>
              <a:rPr lang="ru-RU" sz="18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поощрение рассказов детей; трансформация высказываний в связные рассказы; запись и повторение рассказов; уточнения, обобщения</a:t>
            </a:r>
            <a:r>
              <a:rPr lang="ru-RU" sz="1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>
              <a:spcBef>
                <a:spcPts val="0"/>
              </a:spcBef>
              <a:buFont typeface="Wingdings" pitchFamily="2" charset="2"/>
              <a:buChar char="Ø"/>
              <a:defRPr/>
            </a:pPr>
            <a:r>
              <a:rPr lang="ru-RU" sz="1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организация деятельности в «Уголке интересных вещей» (</a:t>
            </a:r>
            <a:r>
              <a:rPr lang="ru-RU" sz="18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пополнение уголка – акцент на расширении представлений детей о многообразии окружающего мира; организация восприятия с последующим обсуждением</a:t>
            </a:r>
            <a:r>
              <a:rPr lang="ru-RU" sz="1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>
              <a:spcBef>
                <a:spcPts val="0"/>
              </a:spcBef>
              <a:buFont typeface="Wingdings" pitchFamily="2" charset="2"/>
              <a:buChar char="Ø"/>
              <a:defRPr/>
            </a:pPr>
            <a:r>
              <a:rPr lang="ru-RU" sz="1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создание индивидуального </a:t>
            </a:r>
            <a:r>
              <a:rPr lang="ru-RU" sz="18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«авторского речевого пространства» </a:t>
            </a:r>
            <a:r>
              <a:rPr lang="ru-RU" sz="1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каждого ребёнка</a:t>
            </a:r>
            <a:r>
              <a:rPr lang="ru-RU" sz="18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 typeface="Wingdings" pitchFamily="2" charset="2"/>
              <a:buChar char="Ø"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&amp;Mcy;&amp;Dcy;&amp;Ocy;&amp;Ucy; &amp;Dcy;&amp;iecy;&amp;tcy;&amp;scy;&amp;kcy;&amp;icy;&amp;jcy; &amp;scy;&amp;acy;&amp;dcy; 66 - &amp;Mcy;&amp;ocy;&amp;bcy;&amp;icy;&amp;lcy;&amp;softcy;&amp;ncy;&amp;ycy;&amp;iecy; &amp;icy;&amp;gcy;&amp;rcy;&amp;ycy;: &amp;scy;&amp;kcy;&amp;acy;&amp;chcy;&amp;acy;&amp;jcy; &amp;icy; &amp;rcy;&amp;acy;&amp;zcy;&amp;vcy;&amp;lcy;&amp;iecy;&amp;kcy;&amp;acy;&amp;jcy;&amp;scy;&amp;yacy;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</p:spPr>
      </p:pic>
      <p:pic>
        <p:nvPicPr>
          <p:cNvPr id="3074" name="Picture 2" descr="D:\ТАНЯ\детский сад\ясли мои\САМООБРАЗОВАНИЕ\2014-2015 уч год\доклад на педсовет ноябрь 2014\DSCN1852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428596" y="428604"/>
            <a:ext cx="3929058" cy="2946794"/>
          </a:xfrm>
          <a:prstGeom prst="rect">
            <a:avLst/>
          </a:prstGeom>
          <a:noFill/>
        </p:spPr>
      </p:pic>
      <p:pic>
        <p:nvPicPr>
          <p:cNvPr id="3075" name="Picture 3" descr="D:\ТАНЯ\детский сад\ясли мои\САМООБРАЗОВАНИЕ\2014-2015 уч год\доклад на педсовет ноябрь 2014\DSCN1853.JPG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4572000" y="214290"/>
            <a:ext cx="2428892" cy="3238522"/>
          </a:xfrm>
          <a:prstGeom prst="rect">
            <a:avLst/>
          </a:prstGeom>
          <a:noFill/>
        </p:spPr>
      </p:pic>
      <p:pic>
        <p:nvPicPr>
          <p:cNvPr id="3076" name="Picture 4" descr="D:\ТАНЯ\детский сад\ясли мои\САМООБРАЗОВАНИЕ\2014-2015 уч год\доклад на педсовет ноябрь 2014\DSCN1854.JPG"/>
          <p:cNvPicPr>
            <a:picLocks noChangeAspect="1" noChangeArrowheads="1"/>
          </p:cNvPicPr>
          <p:nvPr/>
        </p:nvPicPr>
        <p:blipFill>
          <a:blip r:embed="rId5" cstate="screen"/>
          <a:srcRect/>
          <a:stretch>
            <a:fillRect/>
          </a:stretch>
        </p:blipFill>
        <p:spPr bwMode="auto">
          <a:xfrm>
            <a:off x="3714744" y="3571876"/>
            <a:ext cx="3905245" cy="2928934"/>
          </a:xfrm>
          <a:prstGeom prst="rect">
            <a:avLst/>
          </a:prstGeom>
          <a:noFill/>
        </p:spPr>
      </p:pic>
      <p:pic>
        <p:nvPicPr>
          <p:cNvPr id="3077" name="Picture 5" descr="D:\ТАНЯ\детский сад\ясли мои\САМООБРАЗОВАНИЕ\2014-2015 уч год\доклад на педсовет ноябрь 2014\DSCN1855.JPG"/>
          <p:cNvPicPr>
            <a:picLocks noChangeAspect="1" noChangeArrowheads="1"/>
          </p:cNvPicPr>
          <p:nvPr/>
        </p:nvPicPr>
        <p:blipFill>
          <a:blip r:embed="rId6" cstate="screen"/>
          <a:srcRect/>
          <a:stretch>
            <a:fillRect/>
          </a:stretch>
        </p:blipFill>
        <p:spPr bwMode="auto">
          <a:xfrm>
            <a:off x="928662" y="3429000"/>
            <a:ext cx="2500330" cy="3333774"/>
          </a:xfrm>
          <a:prstGeom prst="rect">
            <a:avLst/>
          </a:prstGeom>
          <a:noFill/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&amp;Mcy;&amp;Dcy;&amp;Ocy;&amp;Ucy; &amp;Dcy;&amp;iecy;&amp;tcy;&amp;scy;&amp;kcy;&amp;icy;&amp;jcy; &amp;scy;&amp;acy;&amp;dcy; 66 - &amp;Mcy;&amp;ocy;&amp;bcy;&amp;icy;&amp;lcy;&amp;softcy;&amp;ncy;&amp;ycy;&amp;iecy; &amp;icy;&amp;gcy;&amp;rcy;&amp;ycy;: &amp;scy;&amp;kcy;&amp;acy;&amp;chcy;&amp;acy;&amp;jcy; &amp;icy; &amp;rcy;&amp;acy;&amp;zcy;&amp;vcy;&amp;lcy;&amp;iecy;&amp;kcy;&amp;acy;&amp;jcy;&amp;scy;&amp;yacy;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1"/>
            <a:ext cx="7858180" cy="714356"/>
          </a:xfrm>
        </p:spPr>
        <p:txBody>
          <a:bodyPr>
            <a:normAutofit fontScale="90000"/>
          </a:bodyPr>
          <a:lstStyle/>
          <a:p>
            <a:r>
              <a:rPr lang="ru-RU" sz="1900" b="1" dirty="0" smtClean="0">
                <a:latin typeface="Times New Roman" pitchFamily="18" charset="0"/>
                <a:cs typeface="Times New Roman" pitchFamily="18" charset="0"/>
              </a:rPr>
              <a:t>Карта  самоанализа состояния предметно-развивающей среды группы</a:t>
            </a:r>
            <a:r>
              <a:rPr lang="ru-RU" sz="1800" b="1" dirty="0" smtClean="0"/>
              <a:t/>
            </a:r>
            <a:br>
              <a:rPr lang="ru-RU" sz="1800" b="1" dirty="0" smtClean="0"/>
            </a:br>
            <a:endParaRPr lang="ru-RU" sz="1800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14282" y="560711"/>
          <a:ext cx="8643999" cy="61857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0237"/>
                <a:gridCol w="3103461"/>
                <a:gridCol w="1440667"/>
                <a:gridCol w="1152533"/>
                <a:gridCol w="1368633"/>
                <a:gridCol w="1008468"/>
              </a:tblGrid>
              <a:tr h="729964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Объекты для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анализа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Полностью соответствует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                             Частично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Не соответствует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Не знаю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64982"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575"/>
                        </a:lnSpc>
                        <a:spcAft>
                          <a:spcPts val="600"/>
                        </a:spcAft>
                      </a:pPr>
                      <a:r>
                        <a:rPr lang="ru-RU" sz="900" b="1" u="none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Распределение территорий группы на зоны</a:t>
                      </a:r>
                      <a:endParaRPr lang="ru-RU" sz="900" b="1" u="none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93729"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575"/>
                        </a:lnSpc>
                        <a:spcAft>
                          <a:spcPts val="600"/>
                        </a:spcAft>
                      </a:pPr>
                      <a:r>
                        <a:rPr lang="ru-RU" sz="9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Объём и наличие материалов в зонах                 ( центрах) стимулирующих к самостоятельной деятельности;             </a:t>
                      </a:r>
                      <a:endParaRPr lang="ru-RU" sz="900" b="1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91895"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575"/>
                        </a:lnSpc>
                        <a:spcAft>
                          <a:spcPts val="600"/>
                        </a:spcAft>
                      </a:pPr>
                      <a:r>
                        <a:rPr lang="ru-RU" sz="9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Материалы логично сгруппированы, удобно для детей размещены.</a:t>
                      </a:r>
                      <a:endParaRPr lang="ru-RU" sz="900" b="1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64982"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575"/>
                        </a:lnSpc>
                        <a:spcAft>
                          <a:spcPts val="600"/>
                        </a:spcAft>
                      </a:pPr>
                      <a:r>
                        <a:rPr lang="ru-RU" sz="9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Границы центров четко обозначены.</a:t>
                      </a:r>
                      <a:endParaRPr lang="ru-RU" sz="900" b="1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49966"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575"/>
                        </a:lnSpc>
                        <a:spcAft>
                          <a:spcPts val="600"/>
                        </a:spcAft>
                      </a:pPr>
                      <a:r>
                        <a:rPr lang="ru-RU" sz="9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Центры деятельности, места хранения материалов обозначены соответствующими знаками  ( маркерами). Наличие эмблем, понятных для детей, к каждому центру.</a:t>
                      </a:r>
                      <a:endParaRPr lang="ru-RU" sz="900" b="1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09020"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575"/>
                        </a:lnSpc>
                        <a:spcAft>
                          <a:spcPts val="600"/>
                        </a:spcAft>
                      </a:pPr>
                      <a:r>
                        <a:rPr lang="ru-RU" sz="9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Обеспечение свободного перемещения, безопасность                                              (обеспечение свободного пространства).</a:t>
                      </a:r>
                      <a:endParaRPr lang="ru-RU" sz="900" b="1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09020"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575"/>
                        </a:lnSpc>
                        <a:spcAft>
                          <a:spcPts val="600"/>
                        </a:spcAft>
                      </a:pPr>
                      <a:r>
                        <a:rPr lang="ru-RU" sz="9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Планировка располагает для работы с подгруппами, индивидуальной работы,  групповой работы.</a:t>
                      </a:r>
                      <a:endParaRPr lang="ru-RU" sz="900" b="1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91895"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575"/>
                        </a:lnSpc>
                        <a:spcAft>
                          <a:spcPts val="600"/>
                        </a:spcAft>
                      </a:pPr>
                      <a:r>
                        <a:rPr lang="ru-RU" sz="9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Прослеживается разделение участков  для шумных и спокойных игр.</a:t>
                      </a:r>
                      <a:endParaRPr lang="ru-RU" sz="900" b="1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64982"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575"/>
                        </a:lnSpc>
                        <a:spcAft>
                          <a:spcPts val="600"/>
                        </a:spcAft>
                      </a:pPr>
                      <a:r>
                        <a:rPr lang="ru-RU" sz="9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Имеется зона отдыха; место для уединения.</a:t>
                      </a:r>
                      <a:endParaRPr lang="ru-RU" sz="900" b="1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74983"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575"/>
                        </a:lnSpc>
                        <a:spcAft>
                          <a:spcPts val="600"/>
                        </a:spcAft>
                      </a:pPr>
                      <a:r>
                        <a:rPr lang="ru-RU" sz="9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 центре творчества  имеется стена ( доска ) для самостоятельного творчества.</a:t>
                      </a:r>
                      <a:endParaRPr lang="ru-RU" sz="900" b="1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09020"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575"/>
                        </a:lnSpc>
                        <a:spcAft>
                          <a:spcPts val="600"/>
                        </a:spcAft>
                      </a:pPr>
                      <a:r>
                        <a:rPr lang="ru-RU" sz="9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 личном шкафчике у ребёнка созданы условия для хранения личных вещей(уголок, пакет, сумочка).</a:t>
                      </a:r>
                      <a:endParaRPr lang="ru-RU" sz="900" b="1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 descr="http://graphics.in.ua/cat/PSD.Kindergarten.Poster.Template.01.3508x2480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7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Спасибо </a:t>
            </a:r>
          </a:p>
          <a:p>
            <a:pPr algn="ctr">
              <a:buNone/>
            </a:pPr>
            <a:r>
              <a:rPr lang="ru-RU" sz="7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 внимание!</a:t>
            </a:r>
            <a:endParaRPr lang="ru-RU" sz="7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&amp;Mcy;&amp;Dcy;&amp;Ocy;&amp;Ucy; &amp;Dcy;&amp;iecy;&amp;tcy;&amp;scy;&amp;kcy;&amp;icy;&amp;jcy; &amp;scy;&amp;acy;&amp;dcy; 66 - &amp;Mcy;&amp;ocy;&amp;bcy;&amp;icy;&amp;lcy;&amp;softcy;&amp;ncy;&amp;ycy;&amp;iecy; &amp;icy;&amp;gcy;&amp;rcy;&amp;ycy;: &amp;scy;&amp;kcy;&amp;acy;&amp;chcy;&amp;acy;&amp;jcy; &amp;icy; &amp;rcy;&amp;acy;&amp;zcy;&amp;vcy;&amp;lcy;&amp;iecy;&amp;kcy;&amp;acy;&amp;jcy;&amp;scy;&amp;yacy;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7224" y="274638"/>
            <a:ext cx="7143800" cy="1296974"/>
          </a:xfrm>
        </p:spPr>
        <p:txBody>
          <a:bodyPr>
            <a:normAutofit fontScale="90000"/>
          </a:bodyPr>
          <a:lstStyle/>
          <a:p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b="1" i="1" dirty="0" smtClean="0">
                <a:latin typeface="Times New Roman" pitchFamily="18" charset="0"/>
                <a:cs typeface="Times New Roman" pitchFamily="18" charset="0"/>
              </a:rPr>
              <a:t>Роль предметно – развивающей среды </a:t>
            </a:r>
            <a:br>
              <a:rPr lang="ru-RU" sz="31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b="1" i="1" dirty="0" smtClean="0">
                <a:latin typeface="Times New Roman" pitchFamily="18" charset="0"/>
                <a:cs typeface="Times New Roman" pitchFamily="18" charset="0"/>
              </a:rPr>
              <a:t>в коммуникативном развитии ребенка</a:t>
            </a:r>
            <a:r>
              <a:rPr lang="ru-RU" i="1" dirty="0" smtClean="0"/>
              <a:t/>
            </a:r>
            <a:br>
              <a:rPr lang="ru-RU" i="1" dirty="0" smtClean="0"/>
            </a:br>
            <a:endParaRPr lang="ru-RU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071678"/>
            <a:ext cx="8229600" cy="4054486"/>
          </a:xfrm>
        </p:spPr>
        <p:txBody>
          <a:bodyPr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Одно из условий для полноценного речевого развития детей предусматривает обеспечение развивающей предметно–пространственной среды в ДОУ.</a:t>
            </a:r>
          </a:p>
          <a:p>
            <a:pPr algn="ctr">
              <a:spcBef>
                <a:spcPts val="0"/>
              </a:spcBef>
              <a:buNone/>
            </a:pP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Творческое развитие ребенка дошкольного возраста успешно формируется в условиях предметно – развивающей среды, которая обеспечивает разнообразную деятельность и обогащение речевого опыта ребенка. </a:t>
            </a:r>
          </a:p>
          <a:p>
            <a:pPr algn="ctr">
              <a:spcBef>
                <a:spcPts val="0"/>
              </a:spcBef>
              <a:buNone/>
            </a:pP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 дошкольной педагогике под развивающей средой понимается естественная обстановка, рационально организованная, насыщенная, разнообразными сенсорными раздражителями и игровыми материалами. В этой среде возможно включение в активную познавательно– творческую деятельность детей группы.</a:t>
            </a:r>
            <a:endParaRPr lang="ru-RU" sz="20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&amp;Mcy;&amp;Dcy;&amp;Ocy;&amp;Ucy; &amp;Dcy;&amp;iecy;&amp;tcy;&amp;scy;&amp;kcy;&amp;icy;&amp;jcy; &amp;scy;&amp;acy;&amp;dcy; 66 - &amp;Mcy;&amp;ocy;&amp;bcy;&amp;icy;&amp;lcy;&amp;softcy;&amp;ncy;&amp;ycy;&amp;iecy; &amp;icy;&amp;gcy;&amp;rcy;&amp;ycy;: &amp;scy;&amp;kcy;&amp;acy;&amp;chcy;&amp;acy;&amp;jcy; &amp;icy; &amp;rcy;&amp;acy;&amp;zcy;&amp;vcy;&amp;lcy;&amp;iecy;&amp;kcy;&amp;acy;&amp;jcy;&amp;scy;&amp;yacy;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7224" y="274638"/>
            <a:ext cx="6500858" cy="1143000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В качестве основных составляющих речевой развивающей среды дошкольного образовательного учреждении можно выделить следующие: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85786" y="1785926"/>
            <a:ext cx="7358114" cy="4525963"/>
          </a:xfrm>
        </p:spPr>
        <p:txBody>
          <a:bodyPr/>
          <a:lstStyle/>
          <a:p>
            <a:pPr algn="ctr">
              <a:buNone/>
            </a:pP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  <a:buNone/>
            </a:pPr>
            <a:endParaRPr lang="ru-RU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  <a:buNone/>
            </a:pP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1. Речь педагога. </a:t>
            </a:r>
          </a:p>
          <a:p>
            <a:pPr>
              <a:spcBef>
                <a:spcPts val="0"/>
              </a:spcBef>
              <a:buNone/>
            </a:pP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2. Методы и приемы разных сторон речи детей. </a:t>
            </a:r>
          </a:p>
          <a:p>
            <a:pPr>
              <a:spcBef>
                <a:spcPts val="0"/>
              </a:spcBef>
              <a:buNone/>
            </a:pP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3. Специальное оборудование для каждой группы.</a:t>
            </a:r>
            <a:r>
              <a:rPr lang="ru-RU" sz="4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ru-RU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&amp;Mcy;&amp;Dcy;&amp;Ocy;&amp;Ucy; &amp;Dcy;&amp;iecy;&amp;tcy;&amp;scy;&amp;kcy;&amp;icy;&amp;jcy; &amp;scy;&amp;acy;&amp;dcy; 66 - &amp;Mcy;&amp;ocy;&amp;bcy;&amp;icy;&amp;lcy;&amp;softcy;&amp;ncy;&amp;ycy;&amp;iecy; &amp;icy;&amp;gcy;&amp;rcy;&amp;ycy;: &amp;scy;&amp;kcy;&amp;acy;&amp;chcy;&amp;acy;&amp;jcy; &amp;icy; &amp;rcy;&amp;acy;&amp;zcy;&amp;vcy;&amp;lcy;&amp;iecy;&amp;kcy;&amp;acy;&amp;jcy;&amp;scy;&amp;yacy;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6248" y="285729"/>
            <a:ext cx="3929090" cy="5840435"/>
          </a:xfrm>
        </p:spPr>
        <p:txBody>
          <a:bodyPr>
            <a:normAutofit fontScale="47500" lnSpcReduction="20000"/>
          </a:bodyPr>
          <a:lstStyle/>
          <a:p>
            <a:pPr algn="ctr">
              <a:buNone/>
            </a:pPr>
            <a:endParaRPr lang="ru-RU" sz="30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30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3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3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3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3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Одной из самых важных речевой развивающей среды является </a:t>
            </a:r>
            <a:r>
              <a:rPr lang="ru-RU" sz="3800" b="1" i="1" u="sng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грамотная речь педагога</a:t>
            </a:r>
            <a:r>
              <a:rPr lang="ru-RU" sz="3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, так – как педагог закладывает основы культуры детской речи, формирует основы культуры речевой деятельности детей, приобщает их к культуре устного высказывания, т. е. оказывает огромное влияние на все стороны речи. Речь педагога имеет обучающую и воспитательную направленность. </a:t>
            </a:r>
            <a:r>
              <a:rPr lang="ru-RU" sz="3800" b="1" u="sng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Качества речи педагога:</a:t>
            </a:r>
            <a:r>
              <a:rPr lang="ru-RU" sz="3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правильность, точность, логичность, чистота, выразительность</a:t>
            </a:r>
            <a:r>
              <a:rPr lang="ru-RU" sz="38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ctr"/>
            <a:endParaRPr lang="ru-RU" dirty="0"/>
          </a:p>
        </p:txBody>
      </p:sp>
      <p:pic>
        <p:nvPicPr>
          <p:cNvPr id="1026" name="Picture 2" descr="D:\ТАНЯ\детский сад\ясли мои\фото\день воспитателя 2014\DSCN1419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857224" y="1214422"/>
            <a:ext cx="3429007" cy="4572008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&amp;Mcy;&amp;Dcy;&amp;Ocy;&amp;Ucy; &amp;Dcy;&amp;iecy;&amp;tcy;&amp;scy;&amp;kcy;&amp;icy;&amp;jcy; &amp;scy;&amp;acy;&amp;dcy; 66 - &amp;Mcy;&amp;ocy;&amp;bcy;&amp;icy;&amp;lcy;&amp;softcy;&amp;ncy;&amp;ycy;&amp;iecy; &amp;icy;&amp;gcy;&amp;rcy;&amp;ycy;: &amp;scy;&amp;kcy;&amp;acy;&amp;chcy;&amp;acy;&amp;jcy; &amp;icy; &amp;rcy;&amp;acy;&amp;zcy;&amp;vcy;&amp;lcy;&amp;iecy;&amp;kcy;&amp;acy;&amp;jcy;&amp;scy;&amp;yacy;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7224" y="274638"/>
            <a:ext cx="7215238" cy="1143000"/>
          </a:xfrm>
        </p:spPr>
        <p:txBody>
          <a:bodyPr>
            <a:no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 пустых стенах ребенок не заговорит «… заметила в свое время Е. И. Тихеева. Насыщая групповое пространство, надо учитывать в первую очередь то, чтобы дети могли в группе удовлетворить свои важные жизненные потребности в познании, и общении. </a:t>
            </a:r>
            <a:br>
              <a:rPr lang="ru-RU" sz="1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Насыщая групповое пространство, педагоги заботятся в первую очередь о том, чтобы дети в группе могли удовлетворить свои важные жизненные потребности в движении, познании, общении со взрослыми и сверстниками. Группы должны быть оснащены современным игровым и дидактическим оборудованием, которое включает наглядный, раздаточный материал, обеспечивающий более высокий уровень познавательно–речевого развития детей.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1" name="Picture 3" descr="D:\ТАНЯ\детский сад\Аттестация с нашего компа\МОЕ парфолио\статья в интернет\DSCN1838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3214677" y="4500570"/>
            <a:ext cx="2856931" cy="2143140"/>
          </a:xfrm>
          <a:prstGeom prst="rect">
            <a:avLst/>
          </a:prstGeom>
          <a:noFill/>
        </p:spPr>
      </p:pic>
      <p:pic>
        <p:nvPicPr>
          <p:cNvPr id="2052" name="Picture 4" descr="D:\ТАНЯ\детский сад\Аттестация с нашего компа\МОЕ парфолио\статья в интернет\DSCN1808.JPG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6215075" y="3929067"/>
            <a:ext cx="2728336" cy="2045950"/>
          </a:xfrm>
          <a:prstGeom prst="rect">
            <a:avLst/>
          </a:prstGeom>
          <a:noFill/>
        </p:spPr>
      </p:pic>
      <p:pic>
        <p:nvPicPr>
          <p:cNvPr id="2053" name="Picture 5" descr="D:\ТАНЯ\детский сад\Аттестация с нашего компа\МОЕ парфолио\статья в интернет\DSCN1827.JPG"/>
          <p:cNvPicPr>
            <a:picLocks noGrp="1" noChangeAspect="1" noChangeArrowheads="1"/>
          </p:cNvPicPr>
          <p:nvPr>
            <p:ph idx="1"/>
          </p:nvPr>
        </p:nvPicPr>
        <p:blipFill>
          <a:blip r:embed="rId5" cstate="screen"/>
          <a:srcRect/>
          <a:stretch>
            <a:fillRect/>
          </a:stretch>
        </p:blipFill>
        <p:spPr bwMode="auto">
          <a:xfrm>
            <a:off x="285720" y="3929067"/>
            <a:ext cx="2786083" cy="2089562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&amp;Mcy;&amp;Dcy;&amp;Ocy;&amp;Ucy; &amp;Dcy;&amp;iecy;&amp;tcy;&amp;scy;&amp;kcy;&amp;icy;&amp;jcy; &amp;scy;&amp;acy;&amp;dcy; 66 - &amp;Mcy;&amp;ocy;&amp;bcy;&amp;icy;&amp;lcy;&amp;softcy;&amp;ncy;&amp;ycy;&amp;iecy; &amp;icy;&amp;gcy;&amp;rcy;&amp;ycy;: &amp;scy;&amp;kcy;&amp;acy;&amp;chcy;&amp;acy;&amp;jcy; &amp;icy; &amp;rcy;&amp;acy;&amp;zcy;&amp;vcy;&amp;lcy;&amp;iecy;&amp;kcy;&amp;acy;&amp;jcy;&amp;scy;&amp;yacy;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85786" y="785795"/>
            <a:ext cx="7000924" cy="5572164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endParaRPr lang="ru-RU" sz="2400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ts val="0"/>
              </a:spcBef>
              <a:buNone/>
            </a:pPr>
            <a:r>
              <a:rPr lang="ru-RU" sz="24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Предметно – развивающая среда </a:t>
            </a:r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– это система материальных объектов деятельности ребенка, функционально моделирующая содержание его духовного и физического развития. Обогащенная среда это единство социальных и предметных средств обеспечения разнообразной деятельности ребенка. </a:t>
            </a:r>
          </a:p>
          <a:p>
            <a:pPr algn="ctr">
              <a:spcBef>
                <a:spcPts val="0"/>
              </a:spcBef>
              <a:buNone/>
            </a:pPr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Окружающая среда рассматривается как возможность наибольшего развития индивидуальности ребенка, учета его склонностей, интересов, уровня активности. Организовывая, предметную среду необходимо придерживаться следующих принципов. </a:t>
            </a:r>
          </a:p>
          <a:p>
            <a:pPr>
              <a:buNone/>
            </a:pPr>
            <a:endParaRPr lang="ru-RU" sz="20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&amp;Mcy;&amp;Dcy;&amp;Ocy;&amp;Ucy; &amp;Dcy;&amp;iecy;&amp;tcy;&amp;scy;&amp;kcy;&amp;icy;&amp;jcy; &amp;scy;&amp;acy;&amp;dcy; 66 - &amp;Mcy;&amp;ocy;&amp;bcy;&amp;icy;&amp;lcy;&amp;softcy;&amp;ncy;&amp;ycy;&amp;iecy; &amp;icy;&amp;gcy;&amp;rcy;&amp;ycy;: &amp;scy;&amp;kcy;&amp;acy;&amp;chcy;&amp;acy;&amp;jcy; &amp;icy; &amp;rcy;&amp;acy;&amp;zcy;&amp;vcy;&amp;lcy;&amp;iecy;&amp;kcy;&amp;acy;&amp;jcy;&amp;scy;&amp;yacy;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86" y="285728"/>
            <a:ext cx="6429420" cy="1143000"/>
          </a:xfrm>
        </p:spPr>
        <p:txBody>
          <a:bodyPr>
            <a:noAutofit/>
          </a:bodyPr>
          <a:lstStyle/>
          <a:p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Принципы построения </a:t>
            </a:r>
            <a:b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развивающей среды в группе. </a:t>
            </a:r>
            <a:b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</a:b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1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i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Принцип «дистанции, позиции при взаимодействии», </a:t>
            </a:r>
            <a:r>
              <a:rPr lang="ru-RU" sz="1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ориентирующий на организацию пространства для общения взрослого с ребенком «глаза в глаза», способствующего установлению оптимального контакта с детьми, который реализуется через уголок «уединения»</a:t>
            </a:r>
          </a:p>
          <a:p>
            <a:pPr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1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sz="1600" b="1" i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Принцип «активности», </a:t>
            </a:r>
            <a:r>
              <a:rPr lang="ru-RU" sz="1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возможность ее проявления и формирования у детей и взрослых путем участия в создании своего предметного окружения, осуществляется в уголках групп: «дом», «строительный», «гараж», «спортивный».</a:t>
            </a:r>
          </a:p>
          <a:p>
            <a:pPr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1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sz="1600" b="1" i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Принцип «стабильности – динамичности», </a:t>
            </a:r>
            <a:r>
              <a:rPr lang="ru-RU" sz="1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ориентирующий на создание условий для изменения и созидания окружающей среды в соответствии со «вкусами, настроениями, меняющимися возможностями детей» который можно последить в изменяющемся уголке «изо деятельность + настольные игры»</a:t>
            </a:r>
          </a:p>
          <a:p>
            <a:pPr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1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1600" b="1" i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Принцип «комплексирования и гибкого зонирования»,</a:t>
            </a:r>
            <a:r>
              <a:rPr lang="ru-RU" sz="1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реализующий возможность построения непересекающихся сфер активности, позволяющий детям свободно заниматься одновременно разным видам деятельности, не мешая друг другу; только в </a:t>
            </a:r>
            <a:r>
              <a:rPr lang="ru-RU" sz="16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зонированных</a:t>
            </a:r>
            <a:r>
              <a:rPr lang="ru-RU" sz="1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уголках «дом», «магазин», «больница», «строительный», «гараж», изо деятельность».</a:t>
            </a:r>
          </a:p>
          <a:p>
            <a:pPr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1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Построение развивающей среды с учетом изложенных принципов дает ребенку чувство психологической защищенности, помогает развитию личности, способностей, овладению способами деятельности.</a:t>
            </a:r>
            <a:endParaRPr lang="ru-RU" sz="16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&amp;Mcy;&amp;Dcy;&amp;Ocy;&amp;Ucy; &amp;Dcy;&amp;iecy;&amp;tcy;&amp;scy;&amp;kcy;&amp;icy;&amp;jcy; &amp;scy;&amp;acy;&amp;dcy; 66 - &amp;Mcy;&amp;ocy;&amp;bcy;&amp;icy;&amp;lcy;&amp;softcy;&amp;ncy;&amp;ycy;&amp;iecy; &amp;icy;&amp;gcy;&amp;rcy;&amp;ycy;: &amp;scy;&amp;kcy;&amp;acy;&amp;chcy;&amp;acy;&amp;jcy; &amp;icy; &amp;rcy;&amp;acy;&amp;zcy;&amp;vcy;&amp;lcy;&amp;iecy;&amp;kcy;&amp;acy;&amp;jcy;&amp;scy;&amp;yacy;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14356"/>
            <a:ext cx="6758006" cy="857256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Наличие материала в уголках </a:t>
            </a:r>
            <a:br>
              <a:rPr lang="ru-RU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«Развития речи»,  «Книжном уголке», «Театр»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57224" y="1600201"/>
            <a:ext cx="7829576" cy="4525963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15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Картотека предметных картинок для автоматизации и </a:t>
            </a:r>
            <a:r>
              <a:rPr lang="ru-RU" sz="15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дифферентации</a:t>
            </a:r>
            <a:r>
              <a:rPr lang="ru-RU" sz="15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звуков.</a:t>
            </a:r>
          </a:p>
          <a:p>
            <a:pPr>
              <a:buFont typeface="Wingdings" pitchFamily="2" charset="2"/>
              <a:buChar char="Ø"/>
            </a:pPr>
            <a:r>
              <a:rPr lang="ru-RU" sz="15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Материалы для звукового, слогового анализа слов, анализа предложений.</a:t>
            </a:r>
          </a:p>
          <a:p>
            <a:pPr>
              <a:buFont typeface="Wingdings" pitchFamily="2" charset="2"/>
              <a:buChar char="Ø"/>
            </a:pPr>
            <a:r>
              <a:rPr lang="ru-RU" sz="15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Дидактический игры (на составление слов из слогов, составление простого предложения, на умение находить место звука в слове).</a:t>
            </a:r>
          </a:p>
          <a:p>
            <a:pPr>
              <a:buFont typeface="Wingdings" pitchFamily="2" charset="2"/>
              <a:buChar char="Ø"/>
            </a:pPr>
            <a:r>
              <a:rPr lang="ru-RU" sz="15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Книги для чтения.</a:t>
            </a:r>
          </a:p>
          <a:p>
            <a:pPr>
              <a:buFont typeface="Wingdings" pitchFamily="2" charset="2"/>
              <a:buChar char="Ø"/>
            </a:pPr>
            <a:r>
              <a:rPr lang="ru-RU" sz="15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Кассы с буквами.</a:t>
            </a:r>
          </a:p>
          <a:p>
            <a:pPr>
              <a:buFont typeface="Wingdings" pitchFamily="2" charset="2"/>
              <a:buChar char="Ø"/>
            </a:pPr>
            <a:r>
              <a:rPr lang="ru-RU" sz="15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Пособия для развития мелкой моторики: прописи, шнуровки, пальчиковые игры.</a:t>
            </a:r>
          </a:p>
          <a:p>
            <a:pPr>
              <a:buFont typeface="Wingdings" pitchFamily="2" charset="2"/>
              <a:buChar char="Ø"/>
            </a:pPr>
            <a:r>
              <a:rPr lang="ru-RU" sz="15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Зеркало.</a:t>
            </a:r>
          </a:p>
          <a:p>
            <a:pPr>
              <a:buFont typeface="Wingdings" pitchFamily="2" charset="2"/>
              <a:buChar char="Ø"/>
            </a:pPr>
            <a:r>
              <a:rPr lang="ru-RU" sz="15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Игры для развития дыхания.</a:t>
            </a:r>
          </a:p>
          <a:p>
            <a:pPr>
              <a:buFont typeface="Wingdings" pitchFamily="2" charset="2"/>
              <a:buChar char="Ø"/>
            </a:pPr>
            <a:r>
              <a:rPr lang="ru-RU" sz="15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Альбомы или подборка иллюстраций по темам (домашние животные, птицы).</a:t>
            </a:r>
          </a:p>
          <a:p>
            <a:pPr>
              <a:buFont typeface="Wingdings" pitchFamily="2" charset="2"/>
              <a:buChar char="Ø"/>
            </a:pPr>
            <a:r>
              <a:rPr lang="ru-RU" sz="15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Лото, домино по изучаемым лексическим темам, комплекты дидактических и настольных игр.</a:t>
            </a:r>
          </a:p>
          <a:p>
            <a:pPr>
              <a:buFont typeface="Wingdings" pitchFamily="2" charset="2"/>
              <a:buChar char="Ø"/>
            </a:pPr>
            <a:r>
              <a:rPr lang="ru-RU" sz="15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Книги раскраски по изучаемым темам.</a:t>
            </a:r>
          </a:p>
          <a:p>
            <a:pPr>
              <a:buFont typeface="Wingdings" pitchFamily="2" charset="2"/>
              <a:buChar char="Ø"/>
            </a:pPr>
            <a:r>
              <a:rPr lang="ru-RU" sz="15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Игры по развитию связной речи детей.</a:t>
            </a:r>
          </a:p>
          <a:p>
            <a:pPr>
              <a:buFont typeface="Wingdings" pitchFamily="2" charset="2"/>
              <a:buChar char="Ø"/>
            </a:pPr>
            <a:r>
              <a:rPr lang="ru-RU" sz="15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Большая и маленькая ширмы.</a:t>
            </a:r>
          </a:p>
          <a:p>
            <a:pPr>
              <a:buFont typeface="Wingdings" pitchFamily="2" charset="2"/>
              <a:buChar char="Ø"/>
            </a:pPr>
            <a:r>
              <a:rPr lang="ru-RU" sz="15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Костюмы, маски, атрибуты для постановки сказок.</a:t>
            </a:r>
          </a:p>
          <a:p>
            <a:pPr>
              <a:buFont typeface="Wingdings" pitchFamily="2" charset="2"/>
              <a:buChar char="Ø"/>
            </a:pPr>
            <a:r>
              <a:rPr lang="ru-RU" sz="15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Куклы и игрушки для различных видов театра (кукольный, настольный).</a:t>
            </a:r>
          </a:p>
          <a:p>
            <a:pPr>
              <a:buFont typeface="Wingdings" pitchFamily="2" charset="2"/>
              <a:buChar char="Ø"/>
            </a:pPr>
            <a:r>
              <a:rPr lang="ru-RU" sz="15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Аудиокассеты с записью музыки, сказок.</a:t>
            </a:r>
          </a:p>
          <a:p>
            <a:pPr>
              <a:buFont typeface="Wingdings" pitchFamily="2" charset="2"/>
              <a:buChar char="Ø"/>
            </a:pPr>
            <a:r>
              <a:rPr lang="ru-RU" sz="15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Диски с мультфильмами и музыкой.</a:t>
            </a:r>
            <a:endParaRPr lang="ru-RU" sz="15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&amp;Mcy;&amp;Dcy;&amp;Ocy;&amp;Ucy; &amp;Dcy;&amp;iecy;&amp;tcy;&amp;scy;&amp;kcy;&amp;icy;&amp;jcy; &amp;scy;&amp;acy;&amp;dcy; 66 - &amp;Mcy;&amp;ocy;&amp;bcy;&amp;icy;&amp;lcy;&amp;softcy;&amp;ncy;&amp;ycy;&amp;iecy; &amp;icy;&amp;gcy;&amp;rcy;&amp;ycy;: &amp;scy;&amp;kcy;&amp;acy;&amp;chcy;&amp;acy;&amp;jcy; &amp;icy; &amp;rcy;&amp;acy;&amp;zcy;&amp;vcy;&amp;lcy;&amp;iecy;&amp;kcy;&amp;acy;&amp;jcy;&amp;scy;&amp;yacy;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71"/>
            <a:ext cx="8229600" cy="5197493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ru-RU" sz="4400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ts val="0"/>
              </a:spcBef>
              <a:buNone/>
            </a:pPr>
            <a:r>
              <a:rPr lang="ru-RU" sz="4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Наполнение речевой развивающей среды определяется </a:t>
            </a:r>
            <a:br>
              <a:rPr lang="ru-RU" sz="4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4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приоритетной линией речевого развития детей каждого возраста.</a:t>
            </a:r>
            <a:endParaRPr lang="ru-RU" sz="4400" b="1" i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288</TotalTime>
  <Words>1086</Words>
  <Application>Microsoft Office PowerPoint</Application>
  <PresentationFormat>Экран (4:3)</PresentationFormat>
  <Paragraphs>116</Paragraphs>
  <Slides>18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   Предметно-развивающая среда познавательно-речевого развития воспитанников современного дошкольного образовательного учреждения.  МБДОУ «Смольковский детский сад» Воспитатель Бобкова Т.С.    </vt:lpstr>
      <vt:lpstr>   Роль предметно – развивающей среды  в коммуникативном развитии ребенка </vt:lpstr>
      <vt:lpstr>       В качестве основных составляющих речевой развивающей среды дошкольного образовательного учреждении можно выделить следующие: </vt:lpstr>
      <vt:lpstr>Слайд 4</vt:lpstr>
      <vt:lpstr>           В пустых стенах ребенок не заговорит «… заметила в свое время Е. И. Тихеева. Насыщая групповое пространство, надо учитывать в первую очередь то, чтобы дети могли в группе удовлетворить свои важные жизненные потребности в познании, и общении.  Насыщая групповое пространство, педагоги заботятся в первую очередь о том, чтобы дети в группе могли удовлетворить свои важные жизненные потребности в движении, познании, общении со взрослыми и сверстниками. Группы должны быть оснащены современным игровым и дидактическим оборудованием, которое включает наглядный, раздаточный материал, обеспечивающий более высокий уровень познавательно–речевого развития детей.  </vt:lpstr>
      <vt:lpstr>Слайд 6</vt:lpstr>
      <vt:lpstr>  Принципы построения  развивающей среды в группе.  </vt:lpstr>
      <vt:lpstr>Наличие материала в уголках  «Развития речи»,  «Книжном уголке», «Театр»</vt:lpstr>
      <vt:lpstr>Слайд 9</vt:lpstr>
      <vt:lpstr>   Речевая развивающая среда  первой младшей группы</vt:lpstr>
      <vt:lpstr>  Речевая развивающая среда  второй младшей группы</vt:lpstr>
      <vt:lpstr>Слайд 12</vt:lpstr>
      <vt:lpstr>  Речевая развивающая среда  средней группы</vt:lpstr>
      <vt:lpstr>Слайд 14</vt:lpstr>
      <vt:lpstr>  Речевая развивающая среда  старшей и подготовительной групп</vt:lpstr>
      <vt:lpstr>Слайд 16</vt:lpstr>
      <vt:lpstr>Карта  самоанализа состояния предметно-развивающей среды группы </vt:lpstr>
      <vt:lpstr>Слайд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Предметно-развивающая среда познавательно-речевого развития воспитанников современного дошкольного образовательного учреждения.   МБДОУ «Смольковский детский сад» Воспитатель Бобкова Т.С.    </dc:title>
  <dc:creator>Андрей</dc:creator>
  <cp:lastModifiedBy>Андрей</cp:lastModifiedBy>
  <cp:revision>34</cp:revision>
  <dcterms:created xsi:type="dcterms:W3CDTF">2014-11-13T12:40:11Z</dcterms:created>
  <dcterms:modified xsi:type="dcterms:W3CDTF">2015-03-25T17:45:31Z</dcterms:modified>
</cp:coreProperties>
</file>