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8CD658-174A-47C5-908E-6667226C5A29}" type="doc">
      <dgm:prSet loTypeId="urn:microsoft.com/office/officeart/2005/8/layout/cycle5" loCatId="cycle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DE7A7C8B-C2CC-45A0-83D8-A1DF6FD61E89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Объект исследования: </a:t>
          </a: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детский коллектив </a:t>
          </a:r>
        </a:p>
        <a:p>
          <a:endParaRPr lang="ru-RU" sz="1100" dirty="0"/>
        </a:p>
      </dgm:t>
    </dgm:pt>
    <dgm:pt modelId="{9C207C90-22B3-4A28-9B87-E6E9BF88C152}" type="parTrans" cxnId="{C5524A55-4890-4FDF-A9B6-A539A82F7223}">
      <dgm:prSet/>
      <dgm:spPr/>
      <dgm:t>
        <a:bodyPr/>
        <a:lstStyle/>
        <a:p>
          <a:endParaRPr lang="ru-RU"/>
        </a:p>
      </dgm:t>
    </dgm:pt>
    <dgm:pt modelId="{116F8880-91BC-4D23-9D7C-B8DF66C3AA58}" type="sibTrans" cxnId="{C5524A55-4890-4FDF-A9B6-A539A82F7223}">
      <dgm:prSet/>
      <dgm:spPr/>
      <dgm:t>
        <a:bodyPr/>
        <a:lstStyle/>
        <a:p>
          <a:endParaRPr lang="ru-RU" dirty="0"/>
        </a:p>
      </dgm:t>
    </dgm:pt>
    <dgm:pt modelId="{447E5F76-F844-45D8-B8A3-459EC77BA00F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Цель исследования: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выявление и описание  форм и методов по улучшению взаимодействия семьи и детского сада</a:t>
          </a:r>
        </a:p>
        <a:p>
          <a:pPr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35A59528-1D12-4750-B648-600B4CDA8A43}" type="parTrans" cxnId="{92E62695-9C8F-42AD-AA47-5298FC1B3913}">
      <dgm:prSet/>
      <dgm:spPr/>
      <dgm:t>
        <a:bodyPr/>
        <a:lstStyle/>
        <a:p>
          <a:endParaRPr lang="ru-RU"/>
        </a:p>
      </dgm:t>
    </dgm:pt>
    <dgm:pt modelId="{90E34CDF-5B04-4FBA-8185-91B25D96BE63}" type="sibTrans" cxnId="{92E62695-9C8F-42AD-AA47-5298FC1B3913}">
      <dgm:prSet/>
      <dgm:spPr/>
      <dgm:t>
        <a:bodyPr/>
        <a:lstStyle/>
        <a:p>
          <a:endParaRPr lang="ru-RU" dirty="0"/>
        </a:p>
      </dgm:t>
    </dgm:pt>
    <dgm:pt modelId="{871B0976-BDFE-44D2-9B65-3C1E0B3DD718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Предмет исследования: </a:t>
          </a: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формы и способы развития коллектива</a:t>
          </a:r>
          <a:endParaRPr lang="ru-RU" sz="1800" b="0" dirty="0" smtClean="0">
            <a:latin typeface="Times New Roman" pitchFamily="18" charset="0"/>
            <a:cs typeface="Times New Roman" pitchFamily="18" charset="0"/>
          </a:endParaRPr>
        </a:p>
        <a:p>
          <a:pPr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BD887889-1D2A-4689-A6F7-2865CC9B2349}" type="parTrans" cxnId="{2BC5E6DD-236A-4674-A375-E9E7079ACBCA}">
      <dgm:prSet/>
      <dgm:spPr/>
      <dgm:t>
        <a:bodyPr/>
        <a:lstStyle/>
        <a:p>
          <a:endParaRPr lang="ru-RU"/>
        </a:p>
      </dgm:t>
    </dgm:pt>
    <dgm:pt modelId="{51D8F1BE-BA0E-4E5C-9917-996839F91AE1}" type="sibTrans" cxnId="{2BC5E6DD-236A-4674-A375-E9E7079ACBCA}">
      <dgm:prSet/>
      <dgm:spPr/>
      <dgm:t>
        <a:bodyPr/>
        <a:lstStyle/>
        <a:p>
          <a:endParaRPr lang="ru-RU" dirty="0"/>
        </a:p>
      </dgm:t>
    </dgm:pt>
    <dgm:pt modelId="{D6E3C5C5-D9D3-40FA-B9E9-41ADBF8222DE}" type="pres">
      <dgm:prSet presAssocID="{0F8CD658-174A-47C5-908E-6667226C5A2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341F65-D7D6-4404-ADB6-7C7DB0189534}" type="pres">
      <dgm:prSet presAssocID="{DE7A7C8B-C2CC-45A0-83D8-A1DF6FD61E89}" presName="node" presStyleLbl="node1" presStyleIdx="0" presStyleCnt="3" custScaleX="240242" custScaleY="98513" custRadScaleRad="72271" custRadScaleInc="-172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DCCE16-062F-406E-B6B1-721F48341612}" type="pres">
      <dgm:prSet presAssocID="{DE7A7C8B-C2CC-45A0-83D8-A1DF6FD61E89}" presName="spNode" presStyleCnt="0"/>
      <dgm:spPr/>
      <dgm:t>
        <a:bodyPr/>
        <a:lstStyle/>
        <a:p>
          <a:endParaRPr lang="ru-RU"/>
        </a:p>
      </dgm:t>
    </dgm:pt>
    <dgm:pt modelId="{10BE0215-6783-4F9D-A12E-3CAB90C36623}" type="pres">
      <dgm:prSet presAssocID="{116F8880-91BC-4D23-9D7C-B8DF66C3AA58}" presName="sibTrans" presStyleLbl="sibTrans1D1" presStyleIdx="0" presStyleCnt="3"/>
      <dgm:spPr/>
      <dgm:t>
        <a:bodyPr/>
        <a:lstStyle/>
        <a:p>
          <a:endParaRPr lang="ru-RU"/>
        </a:p>
      </dgm:t>
    </dgm:pt>
    <dgm:pt modelId="{86606095-8B48-4499-8D68-7D947BE18D53}" type="pres">
      <dgm:prSet presAssocID="{447E5F76-F844-45D8-B8A3-459EC77BA00F}" presName="node" presStyleLbl="node1" presStyleIdx="1" presStyleCnt="3" custScaleX="151328" custScaleY="99896" custRadScaleRad="122273" custRadScaleInc="-237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A9707F-0C43-477E-B9B1-5B009E95B7DE}" type="pres">
      <dgm:prSet presAssocID="{447E5F76-F844-45D8-B8A3-459EC77BA00F}" presName="spNode" presStyleCnt="0"/>
      <dgm:spPr/>
      <dgm:t>
        <a:bodyPr/>
        <a:lstStyle/>
        <a:p>
          <a:endParaRPr lang="ru-RU"/>
        </a:p>
      </dgm:t>
    </dgm:pt>
    <dgm:pt modelId="{D2B4C0A4-B5C9-46BA-8451-557DED7EEBFB}" type="pres">
      <dgm:prSet presAssocID="{90E34CDF-5B04-4FBA-8185-91B25D96BE63}" presName="sibTrans" presStyleLbl="sibTrans1D1" presStyleIdx="1" presStyleCnt="3"/>
      <dgm:spPr/>
      <dgm:t>
        <a:bodyPr/>
        <a:lstStyle/>
        <a:p>
          <a:endParaRPr lang="ru-RU"/>
        </a:p>
      </dgm:t>
    </dgm:pt>
    <dgm:pt modelId="{CB3A6553-BD05-4A46-AD2E-FAF50D9F61F6}" type="pres">
      <dgm:prSet presAssocID="{871B0976-BDFE-44D2-9B65-3C1E0B3DD718}" presName="node" presStyleLbl="node1" presStyleIdx="2" presStyleCnt="3" custScaleX="176370" custScaleY="104252" custRadScaleRad="106015" custRadScaleInc="237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FF992E-9AFD-4EEC-9566-95D86E3E6F01}" type="pres">
      <dgm:prSet presAssocID="{871B0976-BDFE-44D2-9B65-3C1E0B3DD718}" presName="spNode" presStyleCnt="0"/>
      <dgm:spPr/>
      <dgm:t>
        <a:bodyPr/>
        <a:lstStyle/>
        <a:p>
          <a:endParaRPr lang="ru-RU"/>
        </a:p>
      </dgm:t>
    </dgm:pt>
    <dgm:pt modelId="{FF0BAB4E-C8C4-49CF-BA9E-12795A7737F0}" type="pres">
      <dgm:prSet presAssocID="{51D8F1BE-BA0E-4E5C-9917-996839F91AE1}" presName="sibTrans" presStyleLbl="sibTrans1D1" presStyleIdx="2" presStyleCnt="3"/>
      <dgm:spPr/>
      <dgm:t>
        <a:bodyPr/>
        <a:lstStyle/>
        <a:p>
          <a:endParaRPr lang="ru-RU"/>
        </a:p>
      </dgm:t>
    </dgm:pt>
  </dgm:ptLst>
  <dgm:cxnLst>
    <dgm:cxn modelId="{87E16357-AF79-4D5A-A94D-E67D16C594E8}" type="presOf" srcId="{90E34CDF-5B04-4FBA-8185-91B25D96BE63}" destId="{D2B4C0A4-B5C9-46BA-8451-557DED7EEBFB}" srcOrd="0" destOrd="0" presId="urn:microsoft.com/office/officeart/2005/8/layout/cycle5"/>
    <dgm:cxn modelId="{F2218E60-776A-4628-A322-BF2ADB5B5E2B}" type="presOf" srcId="{447E5F76-F844-45D8-B8A3-459EC77BA00F}" destId="{86606095-8B48-4499-8D68-7D947BE18D53}" srcOrd="0" destOrd="0" presId="urn:microsoft.com/office/officeart/2005/8/layout/cycle5"/>
    <dgm:cxn modelId="{D4F726BF-25F7-4EC6-A899-4181241CB3EC}" type="presOf" srcId="{51D8F1BE-BA0E-4E5C-9917-996839F91AE1}" destId="{FF0BAB4E-C8C4-49CF-BA9E-12795A7737F0}" srcOrd="0" destOrd="0" presId="urn:microsoft.com/office/officeart/2005/8/layout/cycle5"/>
    <dgm:cxn modelId="{2BC5E6DD-236A-4674-A375-E9E7079ACBCA}" srcId="{0F8CD658-174A-47C5-908E-6667226C5A29}" destId="{871B0976-BDFE-44D2-9B65-3C1E0B3DD718}" srcOrd="2" destOrd="0" parTransId="{BD887889-1D2A-4689-A6F7-2865CC9B2349}" sibTransId="{51D8F1BE-BA0E-4E5C-9917-996839F91AE1}"/>
    <dgm:cxn modelId="{2F9C754F-D615-4C7C-94D3-9390E0E3120A}" type="presOf" srcId="{0F8CD658-174A-47C5-908E-6667226C5A29}" destId="{D6E3C5C5-D9D3-40FA-B9E9-41ADBF8222DE}" srcOrd="0" destOrd="0" presId="urn:microsoft.com/office/officeart/2005/8/layout/cycle5"/>
    <dgm:cxn modelId="{92E62695-9C8F-42AD-AA47-5298FC1B3913}" srcId="{0F8CD658-174A-47C5-908E-6667226C5A29}" destId="{447E5F76-F844-45D8-B8A3-459EC77BA00F}" srcOrd="1" destOrd="0" parTransId="{35A59528-1D12-4750-B648-600B4CDA8A43}" sibTransId="{90E34CDF-5B04-4FBA-8185-91B25D96BE63}"/>
    <dgm:cxn modelId="{C5524A55-4890-4FDF-A9B6-A539A82F7223}" srcId="{0F8CD658-174A-47C5-908E-6667226C5A29}" destId="{DE7A7C8B-C2CC-45A0-83D8-A1DF6FD61E89}" srcOrd="0" destOrd="0" parTransId="{9C207C90-22B3-4A28-9B87-E6E9BF88C152}" sibTransId="{116F8880-91BC-4D23-9D7C-B8DF66C3AA58}"/>
    <dgm:cxn modelId="{B24FAB9D-356A-4022-A505-DF896A4258CF}" type="presOf" srcId="{871B0976-BDFE-44D2-9B65-3C1E0B3DD718}" destId="{CB3A6553-BD05-4A46-AD2E-FAF50D9F61F6}" srcOrd="0" destOrd="0" presId="urn:microsoft.com/office/officeart/2005/8/layout/cycle5"/>
    <dgm:cxn modelId="{170527BD-1FB8-43ED-AE43-5AF3CA041E5D}" type="presOf" srcId="{DE7A7C8B-C2CC-45A0-83D8-A1DF6FD61E89}" destId="{AA341F65-D7D6-4404-ADB6-7C7DB0189534}" srcOrd="0" destOrd="0" presId="urn:microsoft.com/office/officeart/2005/8/layout/cycle5"/>
    <dgm:cxn modelId="{DAE5F81C-2EFC-4916-BA5F-586EBD048378}" type="presOf" srcId="{116F8880-91BC-4D23-9D7C-B8DF66C3AA58}" destId="{10BE0215-6783-4F9D-A12E-3CAB90C36623}" srcOrd="0" destOrd="0" presId="urn:microsoft.com/office/officeart/2005/8/layout/cycle5"/>
    <dgm:cxn modelId="{6212A905-6AA9-408F-BF1D-204850AFCC14}" type="presParOf" srcId="{D6E3C5C5-D9D3-40FA-B9E9-41ADBF8222DE}" destId="{AA341F65-D7D6-4404-ADB6-7C7DB0189534}" srcOrd="0" destOrd="0" presId="urn:microsoft.com/office/officeart/2005/8/layout/cycle5"/>
    <dgm:cxn modelId="{77C6DA1F-83DC-4E24-A444-DEB11023975D}" type="presParOf" srcId="{D6E3C5C5-D9D3-40FA-B9E9-41ADBF8222DE}" destId="{BDDCCE16-062F-406E-B6B1-721F48341612}" srcOrd="1" destOrd="0" presId="urn:microsoft.com/office/officeart/2005/8/layout/cycle5"/>
    <dgm:cxn modelId="{0AD55858-AB9A-448F-89E9-FBA9E735C290}" type="presParOf" srcId="{D6E3C5C5-D9D3-40FA-B9E9-41ADBF8222DE}" destId="{10BE0215-6783-4F9D-A12E-3CAB90C36623}" srcOrd="2" destOrd="0" presId="urn:microsoft.com/office/officeart/2005/8/layout/cycle5"/>
    <dgm:cxn modelId="{576CC16A-4D92-47C6-84BD-F170E14C7569}" type="presParOf" srcId="{D6E3C5C5-D9D3-40FA-B9E9-41ADBF8222DE}" destId="{86606095-8B48-4499-8D68-7D947BE18D53}" srcOrd="3" destOrd="0" presId="urn:microsoft.com/office/officeart/2005/8/layout/cycle5"/>
    <dgm:cxn modelId="{51BD4DC8-BBE8-4DF0-B729-6269F608C8B7}" type="presParOf" srcId="{D6E3C5C5-D9D3-40FA-B9E9-41ADBF8222DE}" destId="{0AA9707F-0C43-477E-B9B1-5B009E95B7DE}" srcOrd="4" destOrd="0" presId="urn:microsoft.com/office/officeart/2005/8/layout/cycle5"/>
    <dgm:cxn modelId="{89710C9A-CDEF-4953-B545-39735906D227}" type="presParOf" srcId="{D6E3C5C5-D9D3-40FA-B9E9-41ADBF8222DE}" destId="{D2B4C0A4-B5C9-46BA-8451-557DED7EEBFB}" srcOrd="5" destOrd="0" presId="urn:microsoft.com/office/officeart/2005/8/layout/cycle5"/>
    <dgm:cxn modelId="{80EDCDD0-BA9E-4923-B13E-5B0027FAE85A}" type="presParOf" srcId="{D6E3C5C5-D9D3-40FA-B9E9-41ADBF8222DE}" destId="{CB3A6553-BD05-4A46-AD2E-FAF50D9F61F6}" srcOrd="6" destOrd="0" presId="urn:microsoft.com/office/officeart/2005/8/layout/cycle5"/>
    <dgm:cxn modelId="{7E47994B-63B9-4D43-B430-9092DC547A74}" type="presParOf" srcId="{D6E3C5C5-D9D3-40FA-B9E9-41ADBF8222DE}" destId="{19FF992E-9AFD-4EEC-9566-95D86E3E6F01}" srcOrd="7" destOrd="0" presId="urn:microsoft.com/office/officeart/2005/8/layout/cycle5"/>
    <dgm:cxn modelId="{CD2E5B9B-C4E2-43EF-9ACC-C0840FB55E09}" type="presParOf" srcId="{D6E3C5C5-D9D3-40FA-B9E9-41ADBF8222DE}" destId="{FF0BAB4E-C8C4-49CF-BA9E-12795A7737F0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E19E67-A403-4966-A5B4-47C843C90D4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0BBB1E-933A-4DD6-8E1F-96ED4F2B26D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3EF5F4E-3E92-4674-AD34-546C08FE42F9}" type="parTrans" cxnId="{A7DF32BA-66A4-4636-A66F-9C28C8BCE0CD}">
      <dgm:prSet/>
      <dgm:spPr/>
      <dgm:t>
        <a:bodyPr/>
        <a:lstStyle/>
        <a:p>
          <a:endParaRPr lang="ru-RU"/>
        </a:p>
      </dgm:t>
    </dgm:pt>
    <dgm:pt modelId="{D1A0C931-21DC-48F8-BE68-2BA14DFE62FD}" type="sibTrans" cxnId="{A7DF32BA-66A4-4636-A66F-9C28C8BCE0CD}">
      <dgm:prSet/>
      <dgm:spPr/>
      <dgm:t>
        <a:bodyPr/>
        <a:lstStyle/>
        <a:p>
          <a:endParaRPr lang="ru-RU"/>
        </a:p>
      </dgm:t>
    </dgm:pt>
    <dgm:pt modelId="{607F8B34-5AE6-4A64-847D-46945AC18DB2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Регулятивная функция коллектива.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Она заключается в развитии педагогических требований  к членам коллектива, содержанию и способам реализации деятельности. Здесь важны вера в возможность нравственного самосовершенствования ребенка, авансирование личности, доброжелательная оценка, ориентация на создание успеха.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73C5724B-B41A-4FFB-AE84-978C3F5CFF42}" type="parTrans" cxnId="{D4C27C6E-C433-44B2-86EF-EE9288AFB1C5}">
      <dgm:prSet/>
      <dgm:spPr/>
      <dgm:t>
        <a:bodyPr/>
        <a:lstStyle/>
        <a:p>
          <a:endParaRPr lang="ru-RU"/>
        </a:p>
      </dgm:t>
    </dgm:pt>
    <dgm:pt modelId="{FFDB7BCF-8060-48FF-AC00-BCC0E4368B10}" type="sibTrans" cxnId="{D4C27C6E-C433-44B2-86EF-EE9288AFB1C5}">
      <dgm:prSet/>
      <dgm:spPr/>
      <dgm:t>
        <a:bodyPr/>
        <a:lstStyle/>
        <a:p>
          <a:endParaRPr lang="ru-RU"/>
        </a:p>
      </dgm:t>
    </dgm:pt>
    <dgm:pt modelId="{33126B39-66C3-49EA-BF2E-CB7A0798DDC0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2.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68E0E20-744C-4251-88DF-E7091D3B7EAD}" type="parTrans" cxnId="{FD28BE69-9A4D-43ED-9505-DCD38E6560FB}">
      <dgm:prSet/>
      <dgm:spPr/>
      <dgm:t>
        <a:bodyPr/>
        <a:lstStyle/>
        <a:p>
          <a:endParaRPr lang="ru-RU"/>
        </a:p>
      </dgm:t>
    </dgm:pt>
    <dgm:pt modelId="{09C3F09D-E71D-4BA2-88E1-3E45577D37BD}" type="sibTrans" cxnId="{FD28BE69-9A4D-43ED-9505-DCD38E6560FB}">
      <dgm:prSet/>
      <dgm:spPr/>
      <dgm:t>
        <a:bodyPr/>
        <a:lstStyle/>
        <a:p>
          <a:endParaRPr lang="ru-RU"/>
        </a:p>
      </dgm:t>
    </dgm:pt>
    <dgm:pt modelId="{26994D52-690D-40CF-83BF-3100E15FBFC8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Формирующая функция коллектива.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Предполагает становление и развитие моральных норм, оценочных суждений, ценностных ориентаций (ситуация сопереживания, свободы выбора, творчества).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944D9E4-3818-422E-8E61-53D93C125673}" type="parTrans" cxnId="{12121B0F-D708-42AE-B63C-470434389DCA}">
      <dgm:prSet/>
      <dgm:spPr/>
      <dgm:t>
        <a:bodyPr/>
        <a:lstStyle/>
        <a:p>
          <a:endParaRPr lang="ru-RU"/>
        </a:p>
      </dgm:t>
    </dgm:pt>
    <dgm:pt modelId="{1802770C-CF7D-4891-A6FC-331A38EF3123}" type="sibTrans" cxnId="{12121B0F-D708-42AE-B63C-470434389DCA}">
      <dgm:prSet/>
      <dgm:spPr/>
      <dgm:t>
        <a:bodyPr/>
        <a:lstStyle/>
        <a:p>
          <a:endParaRPr lang="ru-RU"/>
        </a:p>
      </dgm:t>
    </dgm:pt>
    <dgm:pt modelId="{470D90DE-5F77-446E-9982-A1B8F7417DA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3.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6ABA61C-B75B-4D43-863E-4527B9C6AC94}" type="parTrans" cxnId="{D794214C-637F-45A5-AE45-96411808484A}">
      <dgm:prSet/>
      <dgm:spPr/>
      <dgm:t>
        <a:bodyPr/>
        <a:lstStyle/>
        <a:p>
          <a:endParaRPr lang="ru-RU"/>
        </a:p>
      </dgm:t>
    </dgm:pt>
    <dgm:pt modelId="{D02436FC-4686-4D9A-A7F7-E0F54624EBD4}" type="sibTrans" cxnId="{D794214C-637F-45A5-AE45-96411808484A}">
      <dgm:prSet/>
      <dgm:spPr/>
      <dgm:t>
        <a:bodyPr/>
        <a:lstStyle/>
        <a:p>
          <a:endParaRPr lang="ru-RU"/>
        </a:p>
      </dgm:t>
    </dgm:pt>
    <dgm:pt modelId="{BB8B5A7A-E8C8-426B-A80D-C3747D42B9F0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Корректирующая функция коллектива.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Применяется по отношению к нарушителям установленным в коллективе нравственных норм.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D45FD7A-2894-4FC6-BDC9-34DE5A8D0460}" type="parTrans" cxnId="{17620150-2105-44EC-9D0B-6AC4BE83D7E4}">
      <dgm:prSet/>
      <dgm:spPr/>
      <dgm:t>
        <a:bodyPr/>
        <a:lstStyle/>
        <a:p>
          <a:endParaRPr lang="ru-RU"/>
        </a:p>
      </dgm:t>
    </dgm:pt>
    <dgm:pt modelId="{01D9D41D-3D5A-4D78-BB3F-23064CFDE666}" type="sibTrans" cxnId="{17620150-2105-44EC-9D0B-6AC4BE83D7E4}">
      <dgm:prSet/>
      <dgm:spPr/>
      <dgm:t>
        <a:bodyPr/>
        <a:lstStyle/>
        <a:p>
          <a:endParaRPr lang="ru-RU"/>
        </a:p>
      </dgm:t>
    </dgm:pt>
    <dgm:pt modelId="{3D5D3194-E17A-41B6-B055-AEC46974E250}" type="pres">
      <dgm:prSet presAssocID="{EAE19E67-A403-4966-A5B4-47C843C90D4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59E238-6FCB-47E9-91A9-CBB4E6D1CCD8}" type="pres">
      <dgm:prSet presAssocID="{2C0BBB1E-933A-4DD6-8E1F-96ED4F2B26DF}" presName="composite" presStyleCnt="0"/>
      <dgm:spPr/>
    </dgm:pt>
    <dgm:pt modelId="{176C21C8-97F0-499F-8826-806FC1C7E02B}" type="pres">
      <dgm:prSet presAssocID="{2C0BBB1E-933A-4DD6-8E1F-96ED4F2B26D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89104A-06CA-4CF1-9D59-1B586354B5D0}" type="pres">
      <dgm:prSet presAssocID="{2C0BBB1E-933A-4DD6-8E1F-96ED4F2B26DF}" presName="descendantText" presStyleLbl="alignAcc1" presStyleIdx="0" presStyleCnt="3" custScaleY="1131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5B5FE5-A12D-4348-A689-B1A973766FBA}" type="pres">
      <dgm:prSet presAssocID="{D1A0C931-21DC-48F8-BE68-2BA14DFE62FD}" presName="sp" presStyleCnt="0"/>
      <dgm:spPr/>
    </dgm:pt>
    <dgm:pt modelId="{910B9213-DED7-4004-B35D-A79E98CC78C2}" type="pres">
      <dgm:prSet presAssocID="{33126B39-66C3-49EA-BF2E-CB7A0798DDC0}" presName="composite" presStyleCnt="0"/>
      <dgm:spPr/>
    </dgm:pt>
    <dgm:pt modelId="{680F0C03-4C7E-4DAB-A033-B2508C7B8D36}" type="pres">
      <dgm:prSet presAssocID="{33126B39-66C3-49EA-BF2E-CB7A0798DDC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9AD8DA-FE76-44C8-9EA9-A361A8AF217B}" type="pres">
      <dgm:prSet presAssocID="{33126B39-66C3-49EA-BF2E-CB7A0798DDC0}" presName="descendantText" presStyleLbl="alignAcc1" presStyleIdx="1" presStyleCnt="3" custLinFactNeighborX="574" custLinFactNeighborY="25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5505E9-2A97-43CB-B53A-D2C55AFFE712}" type="pres">
      <dgm:prSet presAssocID="{09C3F09D-E71D-4BA2-88E1-3E45577D37BD}" presName="sp" presStyleCnt="0"/>
      <dgm:spPr/>
    </dgm:pt>
    <dgm:pt modelId="{100DAF78-DA0C-45AA-80A9-F1932DD0823A}" type="pres">
      <dgm:prSet presAssocID="{470D90DE-5F77-446E-9982-A1B8F7417DAC}" presName="composite" presStyleCnt="0"/>
      <dgm:spPr/>
    </dgm:pt>
    <dgm:pt modelId="{5A41754C-7BE5-4126-AA89-947FD0F58BA8}" type="pres">
      <dgm:prSet presAssocID="{470D90DE-5F77-446E-9982-A1B8F7417DA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76C1E8-4416-41EF-BDA8-7993C2D9FEA9}" type="pres">
      <dgm:prSet presAssocID="{470D90DE-5F77-446E-9982-A1B8F7417DA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94214C-637F-45A5-AE45-96411808484A}" srcId="{EAE19E67-A403-4966-A5B4-47C843C90D4C}" destId="{470D90DE-5F77-446E-9982-A1B8F7417DAC}" srcOrd="2" destOrd="0" parTransId="{76ABA61C-B75B-4D43-863E-4527B9C6AC94}" sibTransId="{D02436FC-4686-4D9A-A7F7-E0F54624EBD4}"/>
    <dgm:cxn modelId="{FD28BE69-9A4D-43ED-9505-DCD38E6560FB}" srcId="{EAE19E67-A403-4966-A5B4-47C843C90D4C}" destId="{33126B39-66C3-49EA-BF2E-CB7A0798DDC0}" srcOrd="1" destOrd="0" parTransId="{268E0E20-744C-4251-88DF-E7091D3B7EAD}" sibTransId="{09C3F09D-E71D-4BA2-88E1-3E45577D37BD}"/>
    <dgm:cxn modelId="{67EDBDE2-894E-4195-A431-2F43B8F48C63}" type="presOf" srcId="{607F8B34-5AE6-4A64-847D-46945AC18DB2}" destId="{F889104A-06CA-4CF1-9D59-1B586354B5D0}" srcOrd="0" destOrd="0" presId="urn:microsoft.com/office/officeart/2005/8/layout/chevron2"/>
    <dgm:cxn modelId="{B5805127-5B63-4466-BA97-6D03ECD47B00}" type="presOf" srcId="{BB8B5A7A-E8C8-426B-A80D-C3747D42B9F0}" destId="{7B76C1E8-4416-41EF-BDA8-7993C2D9FEA9}" srcOrd="0" destOrd="0" presId="urn:microsoft.com/office/officeart/2005/8/layout/chevron2"/>
    <dgm:cxn modelId="{D4C27C6E-C433-44B2-86EF-EE9288AFB1C5}" srcId="{2C0BBB1E-933A-4DD6-8E1F-96ED4F2B26DF}" destId="{607F8B34-5AE6-4A64-847D-46945AC18DB2}" srcOrd="0" destOrd="0" parTransId="{73C5724B-B41A-4FFB-AE84-978C3F5CFF42}" sibTransId="{FFDB7BCF-8060-48FF-AC00-BCC0E4368B10}"/>
    <dgm:cxn modelId="{12121B0F-D708-42AE-B63C-470434389DCA}" srcId="{33126B39-66C3-49EA-BF2E-CB7A0798DDC0}" destId="{26994D52-690D-40CF-83BF-3100E15FBFC8}" srcOrd="0" destOrd="0" parTransId="{1944D9E4-3818-422E-8E61-53D93C125673}" sibTransId="{1802770C-CF7D-4891-A6FC-331A38EF3123}"/>
    <dgm:cxn modelId="{17620150-2105-44EC-9D0B-6AC4BE83D7E4}" srcId="{470D90DE-5F77-446E-9982-A1B8F7417DAC}" destId="{BB8B5A7A-E8C8-426B-A80D-C3747D42B9F0}" srcOrd="0" destOrd="0" parTransId="{1D45FD7A-2894-4FC6-BDC9-34DE5A8D0460}" sibTransId="{01D9D41D-3D5A-4D78-BB3F-23064CFDE666}"/>
    <dgm:cxn modelId="{A7DF32BA-66A4-4636-A66F-9C28C8BCE0CD}" srcId="{EAE19E67-A403-4966-A5B4-47C843C90D4C}" destId="{2C0BBB1E-933A-4DD6-8E1F-96ED4F2B26DF}" srcOrd="0" destOrd="0" parTransId="{43EF5F4E-3E92-4674-AD34-546C08FE42F9}" sibTransId="{D1A0C931-21DC-48F8-BE68-2BA14DFE62FD}"/>
    <dgm:cxn modelId="{A29BDEF8-B32A-4A88-B4B4-F93DA8CCBDB6}" type="presOf" srcId="{33126B39-66C3-49EA-BF2E-CB7A0798DDC0}" destId="{680F0C03-4C7E-4DAB-A033-B2508C7B8D36}" srcOrd="0" destOrd="0" presId="urn:microsoft.com/office/officeart/2005/8/layout/chevron2"/>
    <dgm:cxn modelId="{F73DF239-12B3-411B-8BEC-BBE36E029995}" type="presOf" srcId="{2C0BBB1E-933A-4DD6-8E1F-96ED4F2B26DF}" destId="{176C21C8-97F0-499F-8826-806FC1C7E02B}" srcOrd="0" destOrd="0" presId="urn:microsoft.com/office/officeart/2005/8/layout/chevron2"/>
    <dgm:cxn modelId="{84368771-9C51-4F9C-ADEB-692FA793889C}" type="presOf" srcId="{EAE19E67-A403-4966-A5B4-47C843C90D4C}" destId="{3D5D3194-E17A-41B6-B055-AEC46974E250}" srcOrd="0" destOrd="0" presId="urn:microsoft.com/office/officeart/2005/8/layout/chevron2"/>
    <dgm:cxn modelId="{A743895A-EB53-4E95-B996-54DC4FFADA76}" type="presOf" srcId="{470D90DE-5F77-446E-9982-A1B8F7417DAC}" destId="{5A41754C-7BE5-4126-AA89-947FD0F58BA8}" srcOrd="0" destOrd="0" presId="urn:microsoft.com/office/officeart/2005/8/layout/chevron2"/>
    <dgm:cxn modelId="{E222AA1F-7737-4C04-9BCB-F32E8E8F7448}" type="presOf" srcId="{26994D52-690D-40CF-83BF-3100E15FBFC8}" destId="{3C9AD8DA-FE76-44C8-9EA9-A361A8AF217B}" srcOrd="0" destOrd="0" presId="urn:microsoft.com/office/officeart/2005/8/layout/chevron2"/>
    <dgm:cxn modelId="{C8F3F881-2DE2-4BF5-9D7D-1F4A5B0F4D51}" type="presParOf" srcId="{3D5D3194-E17A-41B6-B055-AEC46974E250}" destId="{EE59E238-6FCB-47E9-91A9-CBB4E6D1CCD8}" srcOrd="0" destOrd="0" presId="urn:microsoft.com/office/officeart/2005/8/layout/chevron2"/>
    <dgm:cxn modelId="{CA2DD53D-B4D7-480D-B1DE-5350B0608C57}" type="presParOf" srcId="{EE59E238-6FCB-47E9-91A9-CBB4E6D1CCD8}" destId="{176C21C8-97F0-499F-8826-806FC1C7E02B}" srcOrd="0" destOrd="0" presId="urn:microsoft.com/office/officeart/2005/8/layout/chevron2"/>
    <dgm:cxn modelId="{DA7C1D45-C8EB-44E5-9F2D-58D8A492CCCA}" type="presParOf" srcId="{EE59E238-6FCB-47E9-91A9-CBB4E6D1CCD8}" destId="{F889104A-06CA-4CF1-9D59-1B586354B5D0}" srcOrd="1" destOrd="0" presId="urn:microsoft.com/office/officeart/2005/8/layout/chevron2"/>
    <dgm:cxn modelId="{B5EACE35-938C-453A-B22C-36DF57470C19}" type="presParOf" srcId="{3D5D3194-E17A-41B6-B055-AEC46974E250}" destId="{B55B5FE5-A12D-4348-A689-B1A973766FBA}" srcOrd="1" destOrd="0" presId="urn:microsoft.com/office/officeart/2005/8/layout/chevron2"/>
    <dgm:cxn modelId="{8C2740D8-41FD-44D8-A606-0DE2CE0BD373}" type="presParOf" srcId="{3D5D3194-E17A-41B6-B055-AEC46974E250}" destId="{910B9213-DED7-4004-B35D-A79E98CC78C2}" srcOrd="2" destOrd="0" presId="urn:microsoft.com/office/officeart/2005/8/layout/chevron2"/>
    <dgm:cxn modelId="{F3B77298-0774-4678-A63B-1CC4C2F3E4B7}" type="presParOf" srcId="{910B9213-DED7-4004-B35D-A79E98CC78C2}" destId="{680F0C03-4C7E-4DAB-A033-B2508C7B8D36}" srcOrd="0" destOrd="0" presId="urn:microsoft.com/office/officeart/2005/8/layout/chevron2"/>
    <dgm:cxn modelId="{E3A78137-C7AD-4601-9945-286876E7F79C}" type="presParOf" srcId="{910B9213-DED7-4004-B35D-A79E98CC78C2}" destId="{3C9AD8DA-FE76-44C8-9EA9-A361A8AF217B}" srcOrd="1" destOrd="0" presId="urn:microsoft.com/office/officeart/2005/8/layout/chevron2"/>
    <dgm:cxn modelId="{70B9040E-AE40-449E-BDF0-CBF9B8B55B13}" type="presParOf" srcId="{3D5D3194-E17A-41B6-B055-AEC46974E250}" destId="{4D5505E9-2A97-43CB-B53A-D2C55AFFE712}" srcOrd="3" destOrd="0" presId="urn:microsoft.com/office/officeart/2005/8/layout/chevron2"/>
    <dgm:cxn modelId="{175C15DA-6A7B-45B7-BFA2-DD63ED10D449}" type="presParOf" srcId="{3D5D3194-E17A-41B6-B055-AEC46974E250}" destId="{100DAF78-DA0C-45AA-80A9-F1932DD0823A}" srcOrd="4" destOrd="0" presId="urn:microsoft.com/office/officeart/2005/8/layout/chevron2"/>
    <dgm:cxn modelId="{EE6E8AA9-BBA6-4FCF-B975-51B9F10E5C81}" type="presParOf" srcId="{100DAF78-DA0C-45AA-80A9-F1932DD0823A}" destId="{5A41754C-7BE5-4126-AA89-947FD0F58BA8}" srcOrd="0" destOrd="0" presId="urn:microsoft.com/office/officeart/2005/8/layout/chevron2"/>
    <dgm:cxn modelId="{4AAE5583-FFB5-468C-9A20-2E4D3720D9D1}" type="presParOf" srcId="{100DAF78-DA0C-45AA-80A9-F1932DD0823A}" destId="{7B76C1E8-4416-41EF-BDA8-7993C2D9FEA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341F65-D7D6-4404-ADB6-7C7DB0189534}">
      <dsp:nvSpPr>
        <dsp:cNvPr id="0" name=""/>
        <dsp:cNvSpPr/>
      </dsp:nvSpPr>
      <dsp:spPr>
        <a:xfrm>
          <a:off x="1378490" y="558385"/>
          <a:ext cx="5415774" cy="14435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Объект исследования: </a:t>
          </a: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детский коллектив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1448956" y="628851"/>
        <a:ext cx="5274842" cy="1302573"/>
      </dsp:txXfrm>
    </dsp:sp>
    <dsp:sp modelId="{10BE0215-6783-4F9D-A12E-3CAB90C36623}">
      <dsp:nvSpPr>
        <dsp:cNvPr id="0" name=""/>
        <dsp:cNvSpPr/>
      </dsp:nvSpPr>
      <dsp:spPr>
        <a:xfrm>
          <a:off x="2060036" y="1807562"/>
          <a:ext cx="3906325" cy="3906325"/>
        </a:xfrm>
        <a:custGeom>
          <a:avLst/>
          <a:gdLst/>
          <a:ahLst/>
          <a:cxnLst/>
          <a:rect l="0" t="0" r="0" b="0"/>
          <a:pathLst>
            <a:path>
              <a:moveTo>
                <a:pt x="3003502" y="306459"/>
              </a:moveTo>
              <a:arcTo wR="1953162" hR="1953162" stAng="18151892" swAng="1246665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606095-8B48-4499-8D68-7D947BE18D53}">
      <dsp:nvSpPr>
        <dsp:cNvPr id="0" name=""/>
        <dsp:cNvSpPr/>
      </dsp:nvSpPr>
      <dsp:spPr>
        <a:xfrm>
          <a:off x="4787147" y="2786074"/>
          <a:ext cx="3411386" cy="14637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Цель исследования: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выявление и описание  форм и методов по улучшению взаимодействия семьи и детского сада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58602" y="2857529"/>
        <a:ext cx="3268476" cy="1320860"/>
      </dsp:txXfrm>
    </dsp:sp>
    <dsp:sp modelId="{D2B4C0A4-B5C9-46BA-8451-557DED7EEBFB}">
      <dsp:nvSpPr>
        <dsp:cNvPr id="0" name=""/>
        <dsp:cNvSpPr/>
      </dsp:nvSpPr>
      <dsp:spPr>
        <a:xfrm>
          <a:off x="2510593" y="1166841"/>
          <a:ext cx="3906325" cy="3906325"/>
        </a:xfrm>
        <a:custGeom>
          <a:avLst/>
          <a:gdLst/>
          <a:ahLst/>
          <a:cxnLst/>
          <a:rect l="0" t="0" r="0" b="0"/>
          <a:pathLst>
            <a:path>
              <a:moveTo>
                <a:pt x="3091382" y="3540392"/>
              </a:moveTo>
              <a:arcTo wR="1953162" hR="1953162" stAng="3261317" swAng="4445102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3A6553-BD05-4A46-AD2E-FAF50D9F61F6}">
      <dsp:nvSpPr>
        <dsp:cNvPr id="0" name=""/>
        <dsp:cNvSpPr/>
      </dsp:nvSpPr>
      <dsp:spPr>
        <a:xfrm>
          <a:off x="328592" y="2643196"/>
          <a:ext cx="3975908" cy="15275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Предмет исследования: </a:t>
          </a: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формы и способы развития коллектива</a:t>
          </a:r>
          <a:endParaRPr lang="ru-RU" sz="1800" b="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403163" y="2717767"/>
        <a:ext cx="3826766" cy="1378457"/>
      </dsp:txXfrm>
    </dsp:sp>
    <dsp:sp modelId="{FF0BAB4E-C8C4-49CF-BA9E-12795A7737F0}">
      <dsp:nvSpPr>
        <dsp:cNvPr id="0" name=""/>
        <dsp:cNvSpPr/>
      </dsp:nvSpPr>
      <dsp:spPr>
        <a:xfrm>
          <a:off x="2732497" y="1589877"/>
          <a:ext cx="3906325" cy="3906325"/>
        </a:xfrm>
        <a:custGeom>
          <a:avLst/>
          <a:gdLst/>
          <a:ahLst/>
          <a:cxnLst/>
          <a:rect l="0" t="0" r="0" b="0"/>
          <a:pathLst>
            <a:path>
              <a:moveTo>
                <a:pt x="302735" y="908684"/>
              </a:moveTo>
              <a:arcTo wR="1953162" hR="1953162" stAng="12739668" swAng="892467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7DCE0-2653-4FFC-993F-19ECBDF92BCD}" type="datetimeFigureOut">
              <a:rPr lang="ru-RU" smtClean="0"/>
              <a:pPr/>
              <a:t>23.03.2015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AA913E-B22D-48E2-A226-54F2E9266C1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2324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EBE302-7C06-4748-8002-5E7C55B7C18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111309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14D9E1D5-07CC-4804-A74A-6CD36AABE978}" type="datetimeFigureOut">
              <a:rPr lang="ru-RU" smtClean="0"/>
              <a:pPr/>
              <a:t>23.03.2015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C2F9884-F2C1-414D-9233-34471E8DAE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029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E1D5-07CC-4804-A74A-6CD36AABE978}" type="datetimeFigureOut">
              <a:rPr lang="ru-RU" smtClean="0"/>
              <a:pPr/>
              <a:t>23.03.2015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9884-F2C1-414D-9233-34471E8DAE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4215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14D9E1D5-07CC-4804-A74A-6CD36AABE978}" type="datetimeFigureOut">
              <a:rPr lang="ru-RU" smtClean="0"/>
              <a:pPr/>
              <a:t>23.03.2015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C2F9884-F2C1-414D-9233-34471E8DAE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115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14D9E1D5-07CC-4804-A74A-6CD36AABE978}" type="datetimeFigureOut">
              <a:rPr lang="ru-RU" smtClean="0"/>
              <a:pPr/>
              <a:t>23.03.2015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C2F9884-F2C1-414D-9233-34471E8DAE6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1300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14D9E1D5-07CC-4804-A74A-6CD36AABE978}" type="datetimeFigureOut">
              <a:rPr lang="ru-RU" smtClean="0"/>
              <a:pPr/>
              <a:t>23.03.2015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C2F9884-F2C1-414D-9233-34471E8DAE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7116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E1D5-07CC-4804-A74A-6CD36AABE978}" type="datetimeFigureOut">
              <a:rPr lang="ru-RU" smtClean="0"/>
              <a:pPr/>
              <a:t>23.03.2015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9884-F2C1-414D-9233-34471E8DAE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0450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E1D5-07CC-4804-A74A-6CD36AABE978}" type="datetimeFigureOut">
              <a:rPr lang="ru-RU" smtClean="0"/>
              <a:pPr/>
              <a:t>23.03.2015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9884-F2C1-414D-9233-34471E8DAE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7120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E1D5-07CC-4804-A74A-6CD36AABE978}" type="datetimeFigureOut">
              <a:rPr lang="ru-RU" smtClean="0"/>
              <a:pPr/>
              <a:t>23.03.2015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9884-F2C1-414D-9233-34471E8DAE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96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14D9E1D5-07CC-4804-A74A-6CD36AABE978}" type="datetimeFigureOut">
              <a:rPr lang="ru-RU" smtClean="0"/>
              <a:pPr/>
              <a:t>23.03.2015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C2F9884-F2C1-414D-9233-34471E8DAE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8539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E1D5-07CC-4804-A74A-6CD36AABE978}" type="datetimeFigureOut">
              <a:rPr lang="ru-RU" smtClean="0"/>
              <a:pPr/>
              <a:t>23.03.2015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9884-F2C1-414D-9233-34471E8DAE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285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14D9E1D5-07CC-4804-A74A-6CD36AABE978}" type="datetimeFigureOut">
              <a:rPr lang="ru-RU" smtClean="0"/>
              <a:pPr/>
              <a:t>23.03.2015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C2F9884-F2C1-414D-9233-34471E8DAE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3490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E1D5-07CC-4804-A74A-6CD36AABE978}" type="datetimeFigureOut">
              <a:rPr lang="ru-RU" smtClean="0"/>
              <a:pPr/>
              <a:t>23.03.2015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9884-F2C1-414D-9233-34471E8DAE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9415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E1D5-07CC-4804-A74A-6CD36AABE978}" type="datetimeFigureOut">
              <a:rPr lang="ru-RU" smtClean="0"/>
              <a:pPr/>
              <a:t>23.03.2015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9884-F2C1-414D-9233-34471E8DAE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819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E1D5-07CC-4804-A74A-6CD36AABE978}" type="datetimeFigureOut">
              <a:rPr lang="ru-RU" smtClean="0"/>
              <a:pPr/>
              <a:t>23.03.2015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9884-F2C1-414D-9233-34471E8DAE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7012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E1D5-07CC-4804-A74A-6CD36AABE978}" type="datetimeFigureOut">
              <a:rPr lang="ru-RU" smtClean="0"/>
              <a:pPr/>
              <a:t>23.03.2015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9884-F2C1-414D-9233-34471E8DAE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1137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E1D5-07CC-4804-A74A-6CD36AABE978}" type="datetimeFigureOut">
              <a:rPr lang="ru-RU" smtClean="0"/>
              <a:pPr/>
              <a:t>23.03.2015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9884-F2C1-414D-9233-34471E8DAE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3631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E1D5-07CC-4804-A74A-6CD36AABE978}" type="datetimeFigureOut">
              <a:rPr lang="ru-RU" smtClean="0"/>
              <a:pPr/>
              <a:t>23.03.2015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9884-F2C1-414D-9233-34471E8DAE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1700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9E1D5-07CC-4804-A74A-6CD36AABE978}" type="datetimeFigureOut">
              <a:rPr lang="ru-RU" smtClean="0"/>
              <a:pPr/>
              <a:t>23.03.2015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F9884-F2C1-414D-9233-34471E8DAE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56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49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64000">
              <a:schemeClr val="accent1">
                <a:lumMod val="45000"/>
                <a:lumOff val="55000"/>
              </a:schemeClr>
            </a:gs>
            <a:gs pos="59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59807" y="116632"/>
            <a:ext cx="3976689" cy="3168352"/>
          </a:xfrm>
          <a:noFill/>
          <a:effectLst>
            <a:glow>
              <a:schemeClr val="accent1"/>
            </a:glow>
            <a:reflection endPos="0" dir="5400000" sy="-100000" algn="bl" rotWithShape="0"/>
          </a:effectLst>
        </p:spPr>
        <p:txBody>
          <a:bodyPr>
            <a:normAutofit fontScale="25000" lnSpcReduction="20000"/>
          </a:bodyPr>
          <a:lstStyle/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«Коллектив как фактор развития и воспитания детей старшего дошкольного возраста»</a:t>
            </a:r>
          </a:p>
          <a:p>
            <a:endParaRPr lang="ru-RU" sz="1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pPr algn="ctr">
              <a:spcBef>
                <a:spcPts val="0"/>
              </a:spcBef>
            </a:pPr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МАДОУ №10</a:t>
            </a:r>
            <a:endParaRPr lang="ru-RU" sz="9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«Аистенок»</a:t>
            </a:r>
          </a:p>
          <a:p>
            <a:pPr algn="ctr">
              <a:spcBef>
                <a:spcPts val="0"/>
              </a:spcBef>
            </a:pPr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Михайловской</a:t>
            </a:r>
          </a:p>
          <a:p>
            <a:pPr algn="ctr">
              <a:spcBef>
                <a:spcPts val="0"/>
              </a:spcBef>
            </a:pPr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Колосова </a:t>
            </a:r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С.В.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40768"/>
            <a:ext cx="4952303" cy="403563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49000">
              <a:schemeClr val="accent1">
                <a:lumMod val="5000"/>
                <a:lumOff val="95000"/>
                <a:alpha val="96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64000">
              <a:schemeClr val="accent1">
                <a:lumMod val="45000"/>
                <a:lumOff val="55000"/>
              </a:schemeClr>
            </a:gs>
            <a:gs pos="59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377940" cy="1293028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Рекомендации психологов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“Внимательно наблюдать за отношениями в детском коллективе”.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“Важно опираться на лидеров”.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“Не надо влюблять воспитанников в себя”.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“Выяснять причины детских слез”.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“Ничего не содействует так хорошим межличностным отношениям как хорошо организованная совместная деятельность”.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“Культивировать терпимость, уважение к различным культурам, верованиям, национальностям”.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«Особую работу следует вести с  “отвергнутыми” детьми».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49000">
              <a:schemeClr val="accent1">
                <a:lumMod val="5000"/>
                <a:lumOff val="95000"/>
                <a:alpha val="96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64000">
              <a:schemeClr val="accent1">
                <a:lumMod val="45000"/>
                <a:lumOff val="55000"/>
              </a:schemeClr>
            </a:gs>
            <a:gs pos="59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70"/>
            <a:ext cx="8229600" cy="129302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Вывод к работе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2403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32500" lnSpcReduction="20000"/>
          </a:bodyPr>
          <a:lstStyle/>
          <a:p>
            <a:pPr indent="432000" algn="just"/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Управляя развитием коллектива, педагогу необходимо внимательно следить и обеспечивать появление и рождение “новообразований”  в организации деятельности, в общении, в коллективных отношениях, в общественном мнении традиций, ценностей, перспектив и идеалов, в самооценке каждого члена коллектива.</a:t>
            </a:r>
          </a:p>
          <a:p>
            <a:pPr indent="457200" algn="just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Только появление совокупности названных новообразований дает основание судить о действительном его развитии и подъеме на более высокую ступень.</a:t>
            </a:r>
          </a:p>
          <a:p>
            <a:pPr indent="457200" algn="just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Важно помнить и о том, что главным источником формирующего, созидающего воздействия коллектива на личность является многогранная активность воспитанников в жизненно важной для них деятельности на самостоятельной, творческой и самодеятельной основе, участие в подлинно человеческих взаимоотношениях.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49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64000">
              <a:schemeClr val="accent1">
                <a:lumMod val="45000"/>
                <a:lumOff val="55000"/>
              </a:schemeClr>
            </a:gs>
            <a:gs pos="59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443814" cy="11430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Методологический аппарат работы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4263011"/>
              </p:ext>
            </p:extLst>
          </p:nvPr>
        </p:nvGraphicFramePr>
        <p:xfrm>
          <a:off x="395536" y="1556792"/>
          <a:ext cx="8229600" cy="4911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49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64000">
              <a:schemeClr val="accent1">
                <a:lumMod val="45000"/>
                <a:lumOff val="55000"/>
              </a:schemeClr>
            </a:gs>
            <a:gs pos="59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3030" y="692696"/>
            <a:ext cx="6377940" cy="1293028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 исследования: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1.Изучение проблемы развития детского коллектива в психолого-педагогических  исследованиях.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Раскрытие структуры, сущности и функций коллектива.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Выявление  и описание практических  рекомендаций  по развитию детского коллектива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49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64000">
              <a:schemeClr val="accent1">
                <a:lumMod val="45000"/>
                <a:lumOff val="55000"/>
              </a:schemeClr>
            </a:gs>
            <a:gs pos="59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14313" y="0"/>
            <a:ext cx="8715375" cy="6654800"/>
          </a:xfrm>
        </p:spPr>
        <p:txBody>
          <a:bodyPr/>
          <a:lstStyle/>
          <a:p>
            <a:pPr algn="just" eaLnBrk="1" hangingPunct="1"/>
            <a:r>
              <a:rPr lang="ru-RU" sz="3100" dirty="0" smtClean="0">
                <a:solidFill>
                  <a:srgbClr val="002060"/>
                </a:solidFill>
              </a:rPr>
              <a:t/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sz="3100" dirty="0" smtClean="0"/>
              <a:t> </a:t>
            </a:r>
            <a:br>
              <a:rPr lang="ru-RU" sz="3100" dirty="0" smtClean="0"/>
            </a:b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 smtClean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50" y="214313"/>
            <a:ext cx="8501063" cy="16430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Глава 1.Теоретические основы развития детского коллектива</a:t>
            </a:r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50" y="5143513"/>
            <a:ext cx="8429654" cy="14287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1.3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Социометрическая структура детского  коллектива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3500" y="2857500"/>
            <a:ext cx="3643313" cy="14287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i="1" dirty="0">
              <a:solidFill>
                <a:srgbClr val="660033"/>
              </a:solidFill>
            </a:endParaRPr>
          </a:p>
          <a:p>
            <a:pPr marL="0" lvl="1" algn="ctr">
              <a:defRPr/>
            </a:pP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algn="ctr">
              <a:defRPr/>
            </a:pP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1.2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Стадии развития коллектива</a:t>
            </a:r>
          </a:p>
          <a:p>
            <a:pPr marL="0" lvl="1" algn="ctr">
              <a:defRPr/>
            </a:pP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algn="ctr">
              <a:defRPr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solidFill>
                  <a:srgbClr val="660033"/>
                </a:solidFill>
              </a:rPr>
              <a:t/>
            </a:r>
            <a:br>
              <a:rPr lang="ru-RU" sz="2000" i="1" dirty="0">
                <a:solidFill>
                  <a:srgbClr val="660033"/>
                </a:solidFill>
              </a:rPr>
            </a:br>
            <a:endParaRPr lang="ru-RU" sz="2000" i="1" dirty="0">
              <a:solidFill>
                <a:srgbClr val="660033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50" y="2857500"/>
            <a:ext cx="3643313" cy="14287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1.1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Сущность и характеристика коллектива: взгляды исследователей</a:t>
            </a:r>
          </a:p>
          <a:p>
            <a:pPr algn="ctr">
              <a:defRPr/>
            </a:pP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Соединительная линия уступом 25"/>
          <p:cNvCxnSpPr>
            <a:stCxn id="3" idx="2"/>
            <a:endCxn id="7" idx="0"/>
          </p:cNvCxnSpPr>
          <p:nvPr/>
        </p:nvCxnSpPr>
        <p:spPr>
          <a:xfrm rot="5400000">
            <a:off x="2820988" y="1143000"/>
            <a:ext cx="1000125" cy="2428875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Соединительная линия уступом 27"/>
          <p:cNvCxnSpPr/>
          <p:nvPr/>
        </p:nvCxnSpPr>
        <p:spPr>
          <a:xfrm rot="16200000" flipH="1">
            <a:off x="5287169" y="1142197"/>
            <a:ext cx="1000125" cy="2430462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3286910" y="3785396"/>
            <a:ext cx="2571768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49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64000">
              <a:schemeClr val="accent1">
                <a:lumMod val="45000"/>
                <a:lumOff val="55000"/>
              </a:schemeClr>
            </a:gs>
            <a:gs pos="59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5802"/>
            <a:ext cx="6377940" cy="129302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Характерные черты коллектива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3263918"/>
              </p:ext>
            </p:extLst>
          </p:nvPr>
        </p:nvGraphicFramePr>
        <p:xfrm>
          <a:off x="251520" y="1275334"/>
          <a:ext cx="8229600" cy="4970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9897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1.постановка и достижение общественно значимых целей и задач (увлекательных перспектив);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32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2.включение дошкольников в разнообразные виды социальной деятельности с учетом их возраста и индивидуальных особенностей, половозрастных различий;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04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3.формирование отношений ответственной зависимости как основы равноправия и сплочения коллектива;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4.выработка правильного общественного мнения;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245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5.появление, поддержание и накопление положительных традиций в коллективе;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6.мажорный стиль жизни: постоянная готовность воспитанника к действию, ощущение собственного достоинства, вытекающие из представления о ценности всего коллектива;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8334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7.организация действенной работы органов самоуправления.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49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64000">
              <a:schemeClr val="accent1">
                <a:lumMod val="45000"/>
                <a:lumOff val="55000"/>
              </a:schemeClr>
            </a:gs>
            <a:gs pos="59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6377940" cy="129302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Воспитательная значимость коллектива обусловлена его воспитательными функциями. Выделяют три группы функций: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892492"/>
              </p:ext>
            </p:extLst>
          </p:nvPr>
        </p:nvGraphicFramePr>
        <p:xfrm>
          <a:off x="539552" y="1628800"/>
          <a:ext cx="7956549" cy="5043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2183"/>
                <a:gridCol w="2652183"/>
                <a:gridCol w="2652183"/>
              </a:tblGrid>
              <a:tr h="5043510">
                <a:tc>
                  <a:txBody>
                    <a:bodyPr/>
                    <a:lstStyle/>
                    <a:p>
                      <a:r>
                        <a:rPr lang="ru-RU" sz="24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Организационные функции</a:t>
                      </a: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endParaRPr lang="ru-RU" sz="24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(включение дошкольников в различные виды деятельности, их координация, формирование деловых отношений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06" marR="88406"/>
                </a:tc>
                <a:tc>
                  <a:txBody>
                    <a:bodyPr/>
                    <a:lstStyle/>
                    <a:p>
                      <a:r>
                        <a:rPr lang="ru-RU" sz="24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Воспитательные функции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нравственности детей, их отношения к миру и к себе, выработка ценностей, привычек, воли, характера)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06" marR="88406"/>
                </a:tc>
                <a:tc>
                  <a:txBody>
                    <a:bodyPr/>
                    <a:lstStyle/>
                    <a:p>
                      <a:r>
                        <a:rPr lang="ru-RU" sz="24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Стимулирующие функции</a:t>
                      </a: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endParaRPr lang="ru-RU" sz="24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(создание благоприятных условий для содержательного социально значимого общения и потребности в самовоспитании у детей, корректировка их поведения)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06" marR="8840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49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64000">
              <a:schemeClr val="accent1">
                <a:lumMod val="45000"/>
                <a:lumOff val="55000"/>
              </a:schemeClr>
            </a:gs>
            <a:gs pos="59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6377940" cy="129302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Функции коллектива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9064778"/>
              </p:ext>
            </p:extLst>
          </p:nvPr>
        </p:nvGraphicFramePr>
        <p:xfrm>
          <a:off x="323528" y="1700808"/>
          <a:ext cx="8640959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49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64000">
              <a:schemeClr val="accent1">
                <a:lumMod val="45000"/>
                <a:lumOff val="55000"/>
              </a:schemeClr>
            </a:gs>
            <a:gs pos="59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1629"/>
            <a:ext cx="6377940" cy="129302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Этапы развития детского коллектива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807311"/>
              </p:ext>
            </p:extLst>
          </p:nvPr>
        </p:nvGraphicFramePr>
        <p:xfrm>
          <a:off x="683568" y="1119197"/>
          <a:ext cx="8229600" cy="57150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571501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Методика А.С Макаренко</a:t>
                      </a:r>
                    </a:p>
                    <a:p>
                      <a:r>
                        <a:rPr lang="ru-RU" sz="2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Первая стадия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это становление коллектива, где отношения детей определяются содержанием их совместной деятельности, ее целями, задачами, ценностями. 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lang="ru-RU" sz="2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второй стадии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усиливается влияние актива. </a:t>
                      </a:r>
                    </a:p>
                    <a:p>
                      <a:r>
                        <a:rPr lang="ru-RU" sz="2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Третья  стадия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характеризуют расцвет коллектива. 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Методика  Л.Н </a:t>
                      </a:r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Лутошкина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Л. Н. Лутошкин  рассматривает несколько иначе развитие коллектива, предлагая эмоциональную классификацию уровней развития коллектива, состоящую из пяти этапов, а именно: “Песчаная россыпь”, «Мягкая глина», «Мерцающий маяк», «Алый парус», «Горящий факел». Данная методика рассматривает развитие коллектива от формального объединения до высокоразвитого коллектива. Эта методика помогает на современном этапе  выявить, насколько развит и сплочен детский коллектив.</a:t>
                      </a:r>
                    </a:p>
                    <a:p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49000">
              <a:schemeClr val="accent1">
                <a:lumMod val="5000"/>
                <a:lumOff val="95000"/>
                <a:alpha val="96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64000">
              <a:schemeClr val="accent1">
                <a:lumMod val="45000"/>
                <a:lumOff val="55000"/>
              </a:schemeClr>
            </a:gs>
            <a:gs pos="59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3030" y="476672"/>
            <a:ext cx="6377940" cy="1293028"/>
          </a:xfrm>
          <a:gradFill>
            <a:gsLst>
              <a:gs pos="49000">
                <a:schemeClr val="accent1">
                  <a:lumMod val="5000"/>
                  <a:lumOff val="95000"/>
                  <a:alpha val="96000"/>
                </a:schemeClr>
              </a:gs>
              <a:gs pos="28000">
                <a:schemeClr val="accent1">
                  <a:lumMod val="45000"/>
                  <a:lumOff val="55000"/>
                </a:schemeClr>
              </a:gs>
              <a:gs pos="64000">
                <a:schemeClr val="accent1">
                  <a:lumMod val="45000"/>
                  <a:lumOff val="55000"/>
                </a:schemeClr>
              </a:gs>
              <a:gs pos="59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Социометрическая структура детского коллектива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indent="4320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Понять взаимоотношения в коллективе нам помогает социометрическая структура детского коллектива. В своей работе мы выявили, что каждый индивид в группе имеет свой социометрический статус, который может быть определен при анализе суммы предпочтений и отвержений, получаемых от других членов.</a:t>
            </a:r>
          </a:p>
          <a:p>
            <a:pPr indent="4320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Социометрический статус может быть более высоким или низким в зависимости от того, какие чувства испытывают другие члены группы по отношению к данному субъекту - положительные или отрицательные.</a:t>
            </a:r>
          </a:p>
          <a:p>
            <a:pPr indent="4320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Совокупность всех статусов, в свою очередь, задает статусную иерархию в групповом дошкольном коллективе.</a:t>
            </a:r>
          </a:p>
          <a:p>
            <a:pPr indent="4320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Педагогу необходимо планировать некоторую динамику социометрических отношений, позволяющую каждому члену группы побывать на разных уровнях социометрической структуры и, соответственно, учиться вырабатывать различные стратегии поведения в социальной жизни.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143</TotalTime>
  <Words>790</Words>
  <Application>Microsoft Office PowerPoint</Application>
  <PresentationFormat>Экран (4:3)</PresentationFormat>
  <Paragraphs>97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След самолета</vt:lpstr>
      <vt:lpstr>Презентация PowerPoint</vt:lpstr>
      <vt:lpstr>Методологический аппарат работы</vt:lpstr>
      <vt:lpstr>Задачи исследования:</vt:lpstr>
      <vt:lpstr>    </vt:lpstr>
      <vt:lpstr>Характерные черты коллектива</vt:lpstr>
      <vt:lpstr>Воспитательная значимость коллектива обусловлена его воспитательными функциями. Выделяют три группы функций:</vt:lpstr>
      <vt:lpstr>Функции коллектива </vt:lpstr>
      <vt:lpstr>Этапы развития детского коллектива</vt:lpstr>
      <vt:lpstr>Социометрическая структура детского коллектива</vt:lpstr>
      <vt:lpstr>Рекомендации психологов</vt:lpstr>
      <vt:lpstr>Вывод к работе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образовательное учреждение Краснодарского края  Усть-Лабинский социально-педагогический колледж</dc:title>
  <dc:creator>Admin</dc:creator>
  <cp:lastModifiedBy>admin</cp:lastModifiedBy>
  <cp:revision>24</cp:revision>
  <dcterms:created xsi:type="dcterms:W3CDTF">2014-05-27T17:54:33Z</dcterms:created>
  <dcterms:modified xsi:type="dcterms:W3CDTF">2015-03-23T18:11:04Z</dcterms:modified>
</cp:coreProperties>
</file>