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3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4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7A3E-C1DC-440E-9655-C44D3D2E8D0A}" type="datetimeFigureOut">
              <a:rPr lang="pt-BR" smtClean="0"/>
              <a:pPr/>
              <a:t>24/3/2015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EF4D-9C51-4B57-9E7B-844BB5DE5B1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098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F028-0F40-47BA-A833-DDE1E9127DF6}" type="datetimeFigureOut">
              <a:rPr lang="pt-BR" smtClean="0"/>
              <a:pPr/>
              <a:t>24/3/2015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1605-D933-423E-A642-E071AB73C3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alves\AppData\Local\Microsoft\Windows\Temporary Internet Files\Content.IE5\QMPKWOLA\MPj04331930000[1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295400"/>
          </a:xfrm>
        </p:spPr>
        <p:txBody>
          <a:bodyPr>
            <a:normAutofit/>
          </a:bodyPr>
          <a:lstStyle>
            <a:lvl1pPr>
              <a:defRPr sz="4800" b="1" cap="none" spc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13" cstate="print">
            <a:lum bright="9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0" dirty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4608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«Методы и формы раннего формирования основ культуры дошкольников, </a:t>
            </a:r>
            <a:br>
              <a:rPr lang="ru-RU" dirty="0" smtClean="0"/>
            </a:br>
            <a:r>
              <a:rPr lang="ru-RU" dirty="0" smtClean="0"/>
              <a:t>культуры семейного воспитания, толерантного поведения и восприятия национальных ценностей»</a:t>
            </a:r>
            <a:br>
              <a:rPr lang="ru-RU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784976" cy="151216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ГОУ ТО «Суворовская начальная </a:t>
            </a:r>
          </a:p>
          <a:p>
            <a:r>
              <a:rPr lang="ru-RU" dirty="0" smtClean="0"/>
              <a:t>общеобразовательная школа»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Работу по воспитанию толерантности педагогу необходимо проводить не только в сотрудничестве с другими специалистами, но и в тесном контакте с родителями.</a:t>
            </a:r>
            <a:endParaRPr lang="ru-RU" sz="2800" dirty="0"/>
          </a:p>
        </p:txBody>
      </p:sp>
      <p:pic>
        <p:nvPicPr>
          <p:cNvPr id="8194" name="Picture 2" descr="Дневник Марина_2011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096000" cy="394335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Вся работа строится в трех направлениях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4151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Работа с детьми.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Работа с родителями.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Работа родителей</a:t>
            </a:r>
          </a:p>
          <a:p>
            <a:pPr>
              <a:buNone/>
            </a:pPr>
            <a:r>
              <a:rPr lang="ru-RU" b="1" dirty="0" smtClean="0"/>
              <a:t>        с детьми.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В Томске объявлен конкурс коллажей для детей и подростков - Городской портал toms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240"/>
            <a:ext cx="3275856" cy="325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Работа с детьми.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1) проведение праздников и других массовых форм с целью знакомства детей с культурой и традициями своего народа и народов мира; театрализованной деятельности дошкольников;</a:t>
            </a:r>
          </a:p>
          <a:p>
            <a:pPr>
              <a:buNone/>
            </a:pPr>
            <a:r>
              <a:rPr lang="ru-RU" dirty="0" smtClean="0"/>
              <a:t>2) сюжетно-ролевые игры дошкольников;</a:t>
            </a:r>
          </a:p>
          <a:p>
            <a:pPr>
              <a:buNone/>
            </a:pPr>
            <a:r>
              <a:rPr lang="ru-RU" dirty="0" smtClean="0"/>
              <a:t>3) национальные подвижные игры;</a:t>
            </a:r>
          </a:p>
          <a:p>
            <a:pPr>
              <a:buNone/>
            </a:pPr>
            <a:r>
              <a:rPr lang="ru-RU" dirty="0" smtClean="0"/>
              <a:t>4) проведение народных праздников;</a:t>
            </a:r>
          </a:p>
          <a:p>
            <a:pPr>
              <a:buNone/>
            </a:pPr>
            <a:r>
              <a:rPr lang="ru-RU" dirty="0" smtClean="0"/>
              <a:t>5) изучение народных праздников ближайших стран-соседей;</a:t>
            </a:r>
          </a:p>
          <a:p>
            <a:pPr>
              <a:buNone/>
            </a:pPr>
            <a:r>
              <a:rPr lang="ru-RU" dirty="0" smtClean="0"/>
              <a:t>6) знакомство детей с традициями народов разных стран;</a:t>
            </a:r>
          </a:p>
          <a:p>
            <a:pPr>
              <a:buNone/>
            </a:pPr>
            <a:r>
              <a:rPr lang="ru-RU" dirty="0" smtClean="0"/>
              <a:t>7) знакомство детей с традициями </a:t>
            </a:r>
          </a:p>
          <a:p>
            <a:pPr>
              <a:buNone/>
            </a:pPr>
            <a:r>
              <a:rPr lang="ru-RU" dirty="0" smtClean="0"/>
              <a:t>    празднования Нового Года, 1 мая, 1 апреля </a:t>
            </a:r>
          </a:p>
          <a:p>
            <a:pPr>
              <a:buNone/>
            </a:pPr>
            <a:r>
              <a:rPr lang="ru-RU" dirty="0" smtClean="0"/>
              <a:t>    в разных странах;</a:t>
            </a:r>
          </a:p>
          <a:p>
            <a:pPr>
              <a:buNone/>
            </a:pPr>
            <a:r>
              <a:rPr lang="ru-RU" dirty="0" smtClean="0"/>
              <a:t>8) игры-занятия, созданные на материалах </a:t>
            </a:r>
          </a:p>
          <a:p>
            <a:pPr>
              <a:buNone/>
            </a:pPr>
            <a:r>
              <a:rPr lang="ru-RU" dirty="0" smtClean="0"/>
              <a:t>     сказок разных народов;</a:t>
            </a:r>
          </a:p>
          <a:p>
            <a:pPr>
              <a:buNone/>
            </a:pPr>
            <a:r>
              <a:rPr lang="ru-RU" dirty="0" smtClean="0"/>
              <a:t>9) сочинение сказок и историй самими детьми;</a:t>
            </a:r>
          </a:p>
          <a:p>
            <a:pPr>
              <a:buNone/>
            </a:pPr>
            <a:r>
              <a:rPr lang="ru-RU" dirty="0" smtClean="0"/>
              <a:t> инсценировки сказок.</a:t>
            </a:r>
          </a:p>
          <a:p>
            <a:endParaRPr lang="ru-RU" dirty="0"/>
          </a:p>
        </p:txBody>
      </p:sp>
      <p:pic>
        <p:nvPicPr>
          <p:cNvPr id="5122" name="Picture 2" descr="http://img-fotki.yandex.ru/get/6107/133052059.11/0_63b86_f6ab2b1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с родителями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1) оформление информационных стендов;</a:t>
            </a:r>
          </a:p>
          <a:p>
            <a:pPr>
              <a:buNone/>
            </a:pPr>
            <a:r>
              <a:rPr lang="ru-RU" sz="2600" dirty="0" smtClean="0"/>
              <a:t>2) выпуск памяток, буклетов;</a:t>
            </a:r>
          </a:p>
          <a:p>
            <a:pPr>
              <a:buNone/>
            </a:pPr>
            <a:r>
              <a:rPr lang="ru-RU" sz="2600" dirty="0" smtClean="0"/>
              <a:t>3) консультации;</a:t>
            </a:r>
          </a:p>
          <a:p>
            <a:pPr>
              <a:buNone/>
            </a:pPr>
            <a:r>
              <a:rPr lang="ru-RU" sz="2600" dirty="0" smtClean="0"/>
              <a:t>4) организация фотовыставок;</a:t>
            </a:r>
          </a:p>
          <a:p>
            <a:pPr>
              <a:buNone/>
            </a:pPr>
            <a:r>
              <a:rPr lang="ru-RU" sz="2600" dirty="0" smtClean="0"/>
              <a:t>5) недели культуры различных</a:t>
            </a:r>
          </a:p>
          <a:p>
            <a:pPr>
              <a:buNone/>
            </a:pPr>
            <a:r>
              <a:rPr lang="ru-RU" sz="2600" dirty="0" smtClean="0"/>
              <a:t>    народов;</a:t>
            </a:r>
          </a:p>
          <a:p>
            <a:pPr>
              <a:buNone/>
            </a:pPr>
            <a:r>
              <a:rPr lang="ru-RU" sz="2600" dirty="0" smtClean="0"/>
              <a:t>6) тренинги толерантного </a:t>
            </a:r>
          </a:p>
          <a:p>
            <a:pPr>
              <a:buNone/>
            </a:pPr>
            <a:r>
              <a:rPr lang="ru-RU" sz="2600" dirty="0" smtClean="0"/>
              <a:t>     поведения.</a:t>
            </a:r>
          </a:p>
          <a:p>
            <a:endParaRPr lang="ru-RU" dirty="0"/>
          </a:p>
        </p:txBody>
      </p:sp>
      <p:pic>
        <p:nvPicPr>
          <p:cNvPr id="4098" name="Picture 2" descr="ЗЕМЛЯ И КОСМ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736" y="3319636"/>
            <a:ext cx="3133700" cy="31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родителей с детьми.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Вовлечение родителей в воспитательно-образовательный процесс.</a:t>
            </a:r>
          </a:p>
          <a:p>
            <a:pPr>
              <a:buNone/>
            </a:pPr>
            <a:r>
              <a:rPr lang="ru-RU" dirty="0" smtClean="0"/>
              <a:t>1) в гости к детям в группу можно пригласить родителей — представителей различных национальностей;</a:t>
            </a:r>
          </a:p>
          <a:p>
            <a:pPr>
              <a:buNone/>
            </a:pPr>
            <a:r>
              <a:rPr lang="ru-RU" dirty="0" smtClean="0"/>
              <a:t>2) совместно с детьми изготовить дома атрибуты костюмов, сшить костюм для куклы;</a:t>
            </a:r>
          </a:p>
          <a:p>
            <a:pPr>
              <a:buNone/>
            </a:pPr>
            <a:r>
              <a:rPr lang="ru-RU" dirty="0" smtClean="0"/>
              <a:t>3) совместно с родителями проводятся </a:t>
            </a:r>
            <a:r>
              <a:rPr lang="ru-RU" dirty="0" err="1" smtClean="0"/>
              <a:t>культурно-досуговые</a:t>
            </a:r>
            <a:r>
              <a:rPr lang="ru-RU" dirty="0" smtClean="0"/>
              <a:t> мероприятия: фестиваль национальных творческих семей, семейный клуб и др.;</a:t>
            </a:r>
          </a:p>
          <a:p>
            <a:pPr>
              <a:buNone/>
            </a:pPr>
            <a:r>
              <a:rPr lang="ru-RU" dirty="0" smtClean="0"/>
              <a:t>4) конкурс семейной национальной песни, танца, дегустация блюд национальной кухни;</a:t>
            </a:r>
          </a:p>
          <a:p>
            <a:pPr>
              <a:buNone/>
            </a:pPr>
            <a:r>
              <a:rPr lang="ru-RU" dirty="0" smtClean="0"/>
              <a:t>5) родительские уроки — обучение детей </a:t>
            </a:r>
          </a:p>
          <a:p>
            <a:pPr>
              <a:buNone/>
            </a:pPr>
            <a:r>
              <a:rPr lang="ru-RU" dirty="0" smtClean="0"/>
              <a:t>       рисованию, вышиванию, выжиганию и пр. </a:t>
            </a:r>
          </a:p>
          <a:p>
            <a:pPr>
              <a:buNone/>
            </a:pPr>
            <a:r>
              <a:rPr lang="ru-RU" dirty="0" smtClean="0"/>
              <a:t>       национальных орнаментов; изготовлению </a:t>
            </a:r>
          </a:p>
          <a:p>
            <a:pPr>
              <a:buNone/>
            </a:pPr>
            <a:r>
              <a:rPr lang="ru-RU" dirty="0" smtClean="0"/>
              <a:t>       национальных кукол и др.;</a:t>
            </a:r>
          </a:p>
          <a:p>
            <a:pPr>
              <a:buNone/>
            </a:pPr>
            <a:r>
              <a:rPr lang="ru-RU" dirty="0" smtClean="0"/>
              <a:t>6) национальные игры бабушек и дедушек.</a:t>
            </a:r>
            <a:endParaRPr lang="ru-RU" dirty="0"/>
          </a:p>
        </p:txBody>
      </p:sp>
      <p:pic>
        <p:nvPicPr>
          <p:cNvPr id="3074" name="Picture 2" descr="Страница 1 Д класса: Ноябрь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365104"/>
            <a:ext cx="2219766" cy="223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81865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Формирование толерантности каждый должен начинать с самого себя. </a:t>
            </a:r>
            <a:endParaRPr lang="ru-RU" sz="4000" dirty="0"/>
          </a:p>
        </p:txBody>
      </p:sp>
      <p:pic>
        <p:nvPicPr>
          <p:cNvPr id="2054" name="Picture 6" descr="Новости Армении - PanARMENIAN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77" y="836712"/>
            <a:ext cx="4009527" cy="519634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69707"/>
          </a:xfrm>
        </p:spPr>
        <p:txBody>
          <a:bodyPr/>
          <a:lstStyle/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ru-RU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«Дружелюбие, уважение к людям             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разных национальностей не передаются по наследству,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каждом поколении их надо воспитывать вновь и вновь, и чем раньше начинается формирование этих качеств, тем большую устойчивость они  приобретут»</a:t>
            </a:r>
            <a:endParaRPr lang="ru-RU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 descr="Two happy cartoon doodle children из adore. Роялти-фри вектор #20763984 на Fotol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зжигателю национальной розни светит два года тюрьмы - Рамблер-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154960" cy="5524130"/>
          </a:xfrm>
          <a:prstGeom prst="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251520" y="5733256"/>
            <a:ext cx="8568952" cy="100811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</a:t>
            </a:r>
            <a:br>
              <a:rPr lang="ru-RU" dirty="0" smtClean="0"/>
            </a:br>
            <a:r>
              <a:rPr lang="ru-RU" dirty="0" smtClean="0"/>
              <a:t>                 Уважаемые коллеги!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4968552"/>
          </a:xfrm>
        </p:spPr>
        <p:txBody>
          <a:bodyPr>
            <a:normAutofit fontScale="40000" lnSpcReduction="20000"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</a:rPr>
              <a:t>Мы рады приветствовать Вас. </a:t>
            </a:r>
          </a:p>
          <a:p>
            <a:pPr algn="ctr"/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</a:rPr>
              <a:t>Проблема, которая станет предметом нашего обсуждения, весьма актуальна </a:t>
            </a:r>
          </a:p>
          <a:p>
            <a:pPr algn="ctr"/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</a:rPr>
              <a:t>«Как воспитать толерантного человека?» Необходимость ее решения продиктована тем, что толерантность человека, выходящего в большую жизнь, является фактором социализации и в значительной мере определяет успешность жизненного пути человека</a:t>
            </a:r>
          </a:p>
          <a:p>
            <a:endParaRPr lang="ru-RU" sz="5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Урок толерантности во 2 классе на тему: &quot;Если мы вместе - мы победим&quot;. &quot; Центр дистанционного творчества &quot;Инди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Толерантная личность: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ru-RU" b="1" dirty="0" smtClean="0"/>
              <a:t>терпимый и терпеливый;</a:t>
            </a:r>
          </a:p>
          <a:p>
            <a:pPr lvl="1"/>
            <a:r>
              <a:rPr lang="ru-RU" b="1" dirty="0" smtClean="0"/>
              <a:t> считающийся с чужими мнениями и интересами;</a:t>
            </a:r>
          </a:p>
          <a:p>
            <a:pPr lvl="1"/>
            <a:r>
              <a:rPr lang="ru-RU" b="1" dirty="0" smtClean="0"/>
              <a:t> умеющий решать конфликты путем убеждения и взаимопонимания;</a:t>
            </a:r>
          </a:p>
          <a:p>
            <a:pPr lvl="1"/>
            <a:r>
              <a:rPr lang="ru-RU" b="1" dirty="0" smtClean="0"/>
              <a:t>приветливый и заботливый, вежливый и деликатный;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b="1" dirty="0" smtClean="0"/>
              <a:t> уважающий окружающих и уважаемый ими;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b="1" dirty="0" smtClean="0"/>
              <a:t> уважающий права свои и других, умеющий слушать и слышать;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b="1" dirty="0" smtClean="0"/>
              <a:t> заботливый, сострадающий, поддерживающий;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b="1" dirty="0" smtClean="0"/>
              <a:t> патриот своей Родины, заботящийся о ее</a:t>
            </a:r>
          </a:p>
          <a:p>
            <a:pPr lvl="1">
              <a:lnSpc>
                <a:spcPct val="90000"/>
              </a:lnSpc>
              <a:buNone/>
            </a:pPr>
            <a:r>
              <a:rPr lang="ru-RU" b="1" dirty="0" smtClean="0"/>
              <a:t>     процветании;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b="1" dirty="0" smtClean="0"/>
              <a:t> человек, берегущий природу и культуру;</a:t>
            </a:r>
          </a:p>
          <a:p>
            <a:pPr lvl="1">
              <a:lnSpc>
                <a:spcPct val="90000"/>
              </a:lnSpc>
            </a:pPr>
            <a:r>
              <a:rPr lang="ru-RU" b="1" dirty="0" smtClean="0"/>
              <a:t> трудолюбивый, успешный, независимый, </a:t>
            </a:r>
          </a:p>
          <a:p>
            <a:pPr lvl="1">
              <a:lnSpc>
                <a:spcPct val="90000"/>
              </a:lnSpc>
              <a:buNone/>
            </a:pPr>
            <a:r>
              <a:rPr lang="ru-RU" b="1" dirty="0" smtClean="0"/>
              <a:t>      счастливый.</a:t>
            </a:r>
            <a:endParaRPr lang="ru-RU" b="1" dirty="0"/>
          </a:p>
        </p:txBody>
      </p:sp>
      <p:pic>
        <p:nvPicPr>
          <p:cNvPr id="1026" name="Picture 2" descr="План мероприятий по формированию установок толерантного сознания и профилактике экстремизма в российском обществе. Толерант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51014"/>
            <a:ext cx="2306985" cy="230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Для формирования привычек нравственного поведения у детей  дошкольного возраста: можно выделить 3 группы методов.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81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1. Методы, обеспечивающие формирование нравственного сознания (суждений, оценок).</a:t>
            </a:r>
          </a:p>
          <a:p>
            <a:pPr>
              <a:buNone/>
            </a:pPr>
            <a:r>
              <a:rPr lang="ru-RU" sz="2800" b="1" dirty="0" smtClean="0"/>
              <a:t>2. Методы создания у детей практического опыта социального поведения.</a:t>
            </a:r>
          </a:p>
          <a:p>
            <a:pPr>
              <a:buNone/>
            </a:pPr>
            <a:r>
              <a:rPr lang="ru-RU" sz="2800" b="1" dirty="0" smtClean="0"/>
              <a:t>3. Методы, формирующие </a:t>
            </a:r>
          </a:p>
          <a:p>
            <a:pPr>
              <a:buNone/>
            </a:pPr>
            <a:r>
              <a:rPr lang="ru-RU" sz="2800" b="1" dirty="0" smtClean="0"/>
              <a:t>нравственные чувства, эмоции </a:t>
            </a:r>
          </a:p>
          <a:p>
            <a:pPr>
              <a:buNone/>
            </a:pPr>
            <a:r>
              <a:rPr lang="ru-RU" sz="2800" b="1" dirty="0" smtClean="0"/>
              <a:t>и отношения у детей.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14340" name="Picture 4" descr="8. РЕЗУЛЬТАТЫ ВОСПИТАТЕЛЬНОЙ ДЕЯТЕЛЬНОСТИ - &quot;утвержден&quot; Дир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Первая группа методов:</a:t>
            </a:r>
            <a:br>
              <a:rPr lang="ru-RU" sz="2800" dirty="0" smtClean="0"/>
            </a:br>
            <a:r>
              <a:rPr lang="ru-RU" sz="2800" dirty="0" smtClean="0"/>
              <a:t>Методы, обеспечивающие формирование нравственного сознания (суждений, оценок)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81475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метод беседа;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художественная литература;</a:t>
            </a:r>
          </a:p>
          <a:p>
            <a:r>
              <a:rPr lang="ru-RU" b="1" dirty="0" smtClean="0"/>
              <a:t>игра;</a:t>
            </a:r>
          </a:p>
          <a:p>
            <a:r>
              <a:rPr lang="ru-RU" b="1" dirty="0" smtClean="0"/>
              <a:t>наглядные </a:t>
            </a:r>
            <a:r>
              <a:rPr lang="ru-RU" b="1" dirty="0" smtClean="0"/>
              <a:t>методы.</a:t>
            </a:r>
            <a:endParaRPr lang="ru-RU" dirty="0"/>
          </a:p>
        </p:txBody>
      </p:sp>
      <p:pic>
        <p:nvPicPr>
          <p:cNvPr id="13314" name="Picture 2" descr="Tags On Friend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07110"/>
            <a:ext cx="2763689" cy="268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Вторая группа методов:</a:t>
            </a:r>
            <a:br>
              <a:rPr lang="ru-RU" sz="2800" dirty="0" smtClean="0"/>
            </a:br>
            <a:r>
              <a:rPr lang="ru-RU" sz="2800" dirty="0" smtClean="0"/>
              <a:t>   Методы создания у детей </a:t>
            </a:r>
            <a:br>
              <a:rPr lang="ru-RU" sz="2800" dirty="0" smtClean="0"/>
            </a:br>
            <a:r>
              <a:rPr lang="ru-RU" sz="2800" dirty="0" smtClean="0"/>
              <a:t>практического опыта </a:t>
            </a:r>
            <a:br>
              <a:rPr lang="ru-RU" sz="2800" dirty="0" smtClean="0"/>
            </a:br>
            <a:r>
              <a:rPr lang="ru-RU" sz="2800" dirty="0" smtClean="0"/>
              <a:t>социального поведения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7499"/>
          </a:xfrm>
        </p:spPr>
        <p:txBody>
          <a:bodyPr/>
          <a:lstStyle/>
          <a:p>
            <a:r>
              <a:rPr lang="ru-RU" dirty="0" smtClean="0"/>
              <a:t>метод научения ребенка положительным формам поведения, воспитание нравственных привычек; </a:t>
            </a:r>
          </a:p>
          <a:p>
            <a:r>
              <a:rPr lang="ru-RU" dirty="0" smtClean="0"/>
              <a:t>целенаправленное наблюдение, организованное педагогом с последующим обсуждением;</a:t>
            </a:r>
          </a:p>
          <a:p>
            <a:r>
              <a:rPr lang="ru-RU" dirty="0" smtClean="0"/>
              <a:t>личный пример авторитетного </a:t>
            </a:r>
            <a:r>
              <a:rPr lang="ru-RU" dirty="0" smtClean="0"/>
              <a:t>взрослого.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Как это было - Каталог статей - Мариупольская пионерская организ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Третья группа методов:</a:t>
            </a:r>
            <a:br>
              <a:rPr lang="ru-RU" sz="2800" dirty="0" smtClean="0"/>
            </a:br>
            <a:r>
              <a:rPr lang="ru-RU" sz="2800" dirty="0" smtClean="0"/>
              <a:t>Методы, формирующие нравственные чувства, эмоции и отношения у 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85531"/>
          </a:xfrm>
        </p:spPr>
        <p:txBody>
          <a:bodyPr/>
          <a:lstStyle/>
          <a:p>
            <a:r>
              <a:rPr lang="ru-RU" dirty="0" smtClean="0"/>
              <a:t>поощрение положительного поведения ребенка, с целью дальнейшего закрепления данных поступков;</a:t>
            </a:r>
          </a:p>
          <a:p>
            <a:r>
              <a:rPr lang="ru-RU" dirty="0" smtClean="0"/>
              <a:t>высказывание неодобрения отрицательных поступков;</a:t>
            </a:r>
          </a:p>
          <a:p>
            <a:r>
              <a:rPr lang="ru-RU" dirty="0" smtClean="0"/>
              <a:t>оценка только поступка, </a:t>
            </a:r>
          </a:p>
          <a:p>
            <a:pPr>
              <a:buNone/>
            </a:pPr>
            <a:r>
              <a:rPr lang="ru-RU" dirty="0" smtClean="0"/>
              <a:t>    а не личности ребенка.</a:t>
            </a:r>
            <a:endParaRPr lang="ru-RU" dirty="0"/>
          </a:p>
        </p:txBody>
      </p:sp>
      <p:pic>
        <p:nvPicPr>
          <p:cNvPr id="11266" name="Picture 2" descr="Профилактика экстремиз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1344"/>
            <a:ext cx="2856656" cy="285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 содержании воспитания толерантности в дошкольном возрасте выделяют три этапа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ознакомление ребенка с правами и обязанностями людей;</a:t>
            </a:r>
          </a:p>
          <a:p>
            <a:r>
              <a:rPr lang="ru-RU" dirty="0" smtClean="0"/>
              <a:t>полученные знания эмоционально окрасились, закрепились у ребенка, перешли в мотивы поступков, приобрели побудительную силу;</a:t>
            </a:r>
          </a:p>
          <a:p>
            <a:r>
              <a:rPr lang="ru-RU" dirty="0" smtClean="0"/>
              <a:t>ребенок уже сам обращает </a:t>
            </a:r>
          </a:p>
          <a:p>
            <a:pPr>
              <a:buNone/>
            </a:pPr>
            <a:r>
              <a:rPr lang="ru-RU" dirty="0" smtClean="0"/>
              <a:t>внимание на свое поведение, </a:t>
            </a:r>
          </a:p>
          <a:p>
            <a:pPr>
              <a:buNone/>
            </a:pPr>
            <a:r>
              <a:rPr lang="ru-RU" dirty="0" smtClean="0"/>
              <a:t>анализирует и оценивает </a:t>
            </a:r>
            <a:r>
              <a:rPr lang="ru-RU" dirty="0" smtClean="0"/>
              <a:t>его.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Петербург объединяет людей / Мой садик 99 - развитие воспитание и обучение детей - Детские площад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258079" cy="2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Ни один из этапов по воспитанию толерантности нельзя считать замкнутым, полностью освоенным.</a:t>
            </a:r>
            <a:endParaRPr lang="ru-RU" sz="2800" dirty="0"/>
          </a:p>
        </p:txBody>
      </p:sp>
      <p:pic>
        <p:nvPicPr>
          <p:cNvPr id="9218" name="Picture 2" descr="Фотография помогла найти фрагмент Синайского кодекса среди книг египетского монастыря - Trend.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76177" cy="4774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520486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3ED879-E6EC-4B7E-88EA-886ADC44F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326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TS102520486</vt:lpstr>
      <vt:lpstr>«Методы и формы раннего формирования основ культуры дошкольников,  культуры семейного воспитания, толерантного поведения и восприятия национальных ценностей» </vt:lpstr>
      <vt:lpstr>                                         Уважаемые коллеги! </vt:lpstr>
      <vt:lpstr>Толерантная личность: </vt:lpstr>
      <vt:lpstr> Для формирования привычек нравственного поведения у детей  дошкольного возраста: можно выделить 3 группы методов. </vt:lpstr>
      <vt:lpstr>Первая группа методов: Методы, обеспечивающие формирование нравственного сознания (суждений, оценок)</vt:lpstr>
      <vt:lpstr>Вторая группа методов:    Методы создания у детей  практического опыта  социального поведения</vt:lpstr>
      <vt:lpstr>Третья группа методов: Методы, формирующие нравственные чувства, эмоции и отношения у детей</vt:lpstr>
      <vt:lpstr>В содержании воспитания толерантности в дошкольном возрасте выделяют три этапа</vt:lpstr>
      <vt:lpstr>Ни один из этапов по воспитанию толерантности нельзя считать замкнутым, полностью освоенным.</vt:lpstr>
      <vt:lpstr>Работу по воспитанию толерантности педагогу необходимо проводить не только в сотрудничестве с другими специалистами, но и в тесном контакте с родителями.</vt:lpstr>
      <vt:lpstr>Вся работа строится в трех направлениях</vt:lpstr>
      <vt:lpstr> Работа с детьми. </vt:lpstr>
      <vt:lpstr>Работа с родителями</vt:lpstr>
      <vt:lpstr>Работа родителей с детьми.</vt:lpstr>
      <vt:lpstr>Формирование толерантности каждый должен начинать с самого себя. </vt:lpstr>
      <vt:lpstr>Слайд 16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и формы раннего формирования основ культуры дошкольников,  культуры семейного воспитания, толерантного поведения и восприятия национальных ценностей» </dc:title>
  <dc:creator>User</dc:creator>
  <cp:keywords/>
  <cp:lastModifiedBy>User</cp:lastModifiedBy>
  <cp:revision>10</cp:revision>
  <dcterms:created xsi:type="dcterms:W3CDTF">2015-03-18T07:05:33Z</dcterms:created>
  <dcterms:modified xsi:type="dcterms:W3CDTF">2015-03-24T06:56:36Z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TC025204869991</vt:lpwstr>
  </property>
</Properties>
</file>